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71E2-53EE-452B-94D5-367A9CAFB901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E6AB-CAD6-48A4-BCAC-F06923F1D2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194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71E2-53EE-452B-94D5-367A9CAFB901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E6AB-CAD6-48A4-BCAC-F06923F1D2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741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71E2-53EE-452B-94D5-367A9CAFB901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E6AB-CAD6-48A4-BCAC-F06923F1D2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466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71E2-53EE-452B-94D5-367A9CAFB901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E6AB-CAD6-48A4-BCAC-F06923F1D2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863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71E2-53EE-452B-94D5-367A9CAFB901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E6AB-CAD6-48A4-BCAC-F06923F1D2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495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71E2-53EE-452B-94D5-367A9CAFB901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E6AB-CAD6-48A4-BCAC-F06923F1D2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137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71E2-53EE-452B-94D5-367A9CAFB901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E6AB-CAD6-48A4-BCAC-F06923F1D2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691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71E2-53EE-452B-94D5-367A9CAFB901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E6AB-CAD6-48A4-BCAC-F06923F1D2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219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71E2-53EE-452B-94D5-367A9CAFB901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E6AB-CAD6-48A4-BCAC-F06923F1D2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430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71E2-53EE-452B-94D5-367A9CAFB901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E6AB-CAD6-48A4-BCAC-F06923F1D2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126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71E2-53EE-452B-94D5-367A9CAFB901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6E6AB-CAD6-48A4-BCAC-F06923F1D2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630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F71E2-53EE-452B-94D5-367A9CAFB901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6E6AB-CAD6-48A4-BCAC-F06923F1D2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478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ar-SA" sz="2000" b="1" u="sng" dirty="0"/>
              <a:t> مدور المصفوفة أو المصفوفة البديلة: </a:t>
            </a:r>
            <a:r>
              <a:rPr lang="en-US" sz="2000" b="1" u="sng" dirty="0"/>
              <a:t>The transposed matrix</a:t>
            </a:r>
            <a:endParaRPr lang="en-US" sz="2000" dirty="0"/>
          </a:p>
          <a:p>
            <a:r>
              <a:rPr lang="ar-SA" sz="2000" b="1" dirty="0"/>
              <a:t>	إذا استبدلت الصفوف بالأعمدة </a:t>
            </a:r>
            <a:r>
              <a:rPr lang="ar-SA" sz="2000" b="1" dirty="0" err="1"/>
              <a:t>فى</a:t>
            </a:r>
            <a:r>
              <a:rPr lang="ar-SA" sz="2000" b="1" dirty="0"/>
              <a:t> مصفوفة </a:t>
            </a:r>
            <a:r>
              <a:rPr lang="en-US" sz="2000" b="1" dirty="0"/>
              <a:t>A</a:t>
            </a:r>
            <a:r>
              <a:rPr lang="en-US" sz="2000" b="1" baseline="-25000" dirty="0"/>
              <a:t>(m x n)</a:t>
            </a:r>
            <a:r>
              <a:rPr lang="ar-SA" sz="2000" b="1" dirty="0"/>
              <a:t> فإن المصفوفة الجديدة تسمى مدور المصفوفة أو المصفوفة البديلة ويرمز لها بالرمز </a:t>
            </a:r>
            <a:r>
              <a:rPr lang="en-US" sz="2000" b="1" dirty="0"/>
              <a:t>A</a:t>
            </a:r>
            <a:r>
              <a:rPr lang="en-US" sz="2000" b="1" baseline="-25000" dirty="0"/>
              <a:t>(n </a:t>
            </a:r>
            <a:r>
              <a:rPr lang="en-US" sz="2000" b="1" baseline="-25000" dirty="0" err="1"/>
              <a:t>xm</a:t>
            </a:r>
            <a:r>
              <a:rPr lang="en-US" sz="2000" b="1" baseline="-25000" dirty="0"/>
              <a:t>)</a:t>
            </a:r>
            <a:r>
              <a:rPr lang="en-US" sz="2000" b="1" dirty="0"/>
              <a:t> </a:t>
            </a:r>
            <a:r>
              <a:rPr lang="ar-SA" sz="2000" b="1" dirty="0"/>
              <a:t>أو </a:t>
            </a:r>
            <a:r>
              <a:rPr lang="en-US" sz="2000" b="1" dirty="0"/>
              <a:t>A</a:t>
            </a:r>
            <a:r>
              <a:rPr lang="en-US" sz="2000" b="1" baseline="-25000" dirty="0"/>
              <a:t>T</a:t>
            </a:r>
            <a:r>
              <a:rPr lang="ar-SA" sz="2000" b="1" dirty="0"/>
              <a:t> أو </a:t>
            </a:r>
            <a:r>
              <a:rPr lang="en-US" sz="2000" b="1" dirty="0"/>
              <a:t>A</a:t>
            </a:r>
            <a:r>
              <a:rPr lang="en-US" sz="2000" b="1" baseline="30000" dirty="0"/>
              <a:t>/</a:t>
            </a:r>
            <a:r>
              <a:rPr lang="ar-SA" sz="2000" b="1" dirty="0"/>
              <a:t> ، فإذا كانت مصفوفة رتبتها </a:t>
            </a:r>
            <a:r>
              <a:rPr lang="en-US" sz="2000" b="1" dirty="0"/>
              <a:t>(3 x 2)</a:t>
            </a:r>
            <a:r>
              <a:rPr lang="ar-SA" sz="2000" b="1" dirty="0"/>
              <a:t> تكون كالآتي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r>
              <a:rPr lang="ar-SA" sz="2000" b="1" dirty="0"/>
              <a:t>وتكون المصفوفة البديلة لهذه المصفوفة ويرمز لها بالرمز </a:t>
            </a:r>
            <a:r>
              <a:rPr lang="en-US" sz="2000" b="1" dirty="0"/>
              <a:t>A</a:t>
            </a:r>
            <a:r>
              <a:rPr lang="en-US" sz="2000" b="1" baseline="-25000" dirty="0"/>
              <a:t>T</a:t>
            </a:r>
            <a:r>
              <a:rPr lang="ar-SA" sz="2000" b="1" dirty="0"/>
              <a:t> كالتالي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en-US" sz="2000" dirty="0"/>
          </a:p>
          <a:p>
            <a:endParaRPr lang="ar-IQ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28800"/>
            <a:ext cx="2847657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293096"/>
            <a:ext cx="3840427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8643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/>
          <a:lstStyle/>
          <a:p>
            <a:r>
              <a:rPr lang="ar-SA" sz="2000" b="1" dirty="0" smtClean="0"/>
              <a:t>ومن الواضح أن المصفوفة البديلة لمصفوفة العمود </a:t>
            </a:r>
            <a:r>
              <a:rPr lang="en-US" sz="2000" b="1" dirty="0" smtClean="0"/>
              <a:t>[A]</a:t>
            </a:r>
            <a:r>
              <a:rPr lang="ar-SA" sz="2000" b="1" dirty="0" smtClean="0"/>
              <a:t> هي مصفوفة الصف </a:t>
            </a:r>
            <a:r>
              <a:rPr lang="en-US" sz="2000" b="1" dirty="0" smtClean="0"/>
              <a:t>(A)</a:t>
            </a:r>
            <a:r>
              <a:rPr lang="ar-SA" sz="2000" b="1" dirty="0" smtClean="0"/>
              <a:t> .فمثلاً إذا كانت:</a:t>
            </a:r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r>
              <a:rPr lang="ar-SA" sz="2000" b="1" dirty="0"/>
              <a:t>وكذلك فإن المصفوفة البديلة لمصفوفة الصف </a:t>
            </a:r>
            <a:r>
              <a:rPr lang="en-US" sz="2000" b="1" dirty="0"/>
              <a:t>(A)</a:t>
            </a:r>
            <a:r>
              <a:rPr lang="ar-SA" sz="2000" b="1" dirty="0"/>
              <a:t> هي مصفوفة العمود </a:t>
            </a:r>
            <a:r>
              <a:rPr lang="en-US" sz="2000" b="1" dirty="0"/>
              <a:t>[A]</a:t>
            </a:r>
            <a:r>
              <a:rPr lang="ar-SA" sz="2000" b="1" dirty="0"/>
              <a:t> أي أن:</a:t>
            </a:r>
            <a:endParaRPr lang="en-US" sz="2000" dirty="0"/>
          </a:p>
          <a:p>
            <a:endParaRPr lang="ar-IQ" sz="2000" b="1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80367"/>
            <a:ext cx="5890551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501008"/>
            <a:ext cx="6696744" cy="1442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734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rmAutofit/>
          </a:bodyPr>
          <a:lstStyle/>
          <a:p>
            <a:r>
              <a:rPr lang="ar-SA" sz="2000" b="1" dirty="0"/>
              <a:t>ويتضح بوجه عام أنه إذا كانت </a:t>
            </a:r>
            <a:r>
              <a:rPr lang="en-US" sz="2000" b="1" dirty="0"/>
              <a:t>A</a:t>
            </a:r>
            <a:r>
              <a:rPr lang="ar-SA" sz="2000" b="1" dirty="0"/>
              <a:t> مصفوفة رتبتها </a:t>
            </a:r>
            <a:r>
              <a:rPr lang="en-US" sz="2000" b="1" dirty="0"/>
              <a:t>(m x n)</a:t>
            </a:r>
            <a:r>
              <a:rPr lang="ar-SA" sz="2000" b="1" dirty="0"/>
              <a:t> فإن رتبة المصفوفة </a:t>
            </a:r>
            <a:r>
              <a:rPr lang="en-US" sz="2000" b="1" dirty="0"/>
              <a:t>A</a:t>
            </a:r>
            <a:r>
              <a:rPr lang="en-US" sz="2000" b="1" baseline="-25000" dirty="0"/>
              <a:t>T</a:t>
            </a:r>
            <a:r>
              <a:rPr lang="ar-SA" sz="2000" b="1" dirty="0"/>
              <a:t> </a:t>
            </a:r>
            <a:r>
              <a:rPr lang="ar-SA" sz="2000" b="1" dirty="0" err="1"/>
              <a:t>هى</a:t>
            </a:r>
            <a:r>
              <a:rPr lang="ar-SA" sz="2000" b="1" dirty="0"/>
              <a:t> </a:t>
            </a:r>
            <a:r>
              <a:rPr lang="en-US" sz="2000" b="1" dirty="0"/>
              <a:t>(n x m)</a:t>
            </a:r>
            <a:r>
              <a:rPr lang="ar-SA" sz="2000" b="1" dirty="0"/>
              <a:t> لذلك تقبل كل منهما الضرب مع الأخرى </a:t>
            </a:r>
            <a:r>
              <a:rPr lang="ar-SA" sz="2000" b="1" dirty="0" err="1"/>
              <a:t>أى</a:t>
            </a:r>
            <a:r>
              <a:rPr lang="ar-SA" sz="2000" b="1" dirty="0"/>
              <a:t> يمكن إيجاد حاصل ضرب </a:t>
            </a:r>
            <a:r>
              <a:rPr lang="en-US" sz="2000" b="1" dirty="0"/>
              <a:t>A</a:t>
            </a:r>
            <a:r>
              <a:rPr lang="en-US" sz="2000" b="1" baseline="-25000" dirty="0"/>
              <a:t>T</a:t>
            </a:r>
            <a:r>
              <a:rPr lang="en-US" sz="2000" b="1" dirty="0"/>
              <a:t> A , A A</a:t>
            </a:r>
            <a:r>
              <a:rPr lang="en-US" sz="2000" b="1" baseline="-25000" dirty="0"/>
              <a:t>T</a:t>
            </a:r>
            <a:r>
              <a:rPr lang="ar-SA" sz="2000" b="1" dirty="0"/>
              <a:t> وتختلف رتبة حاصل الضرب </a:t>
            </a:r>
            <a:r>
              <a:rPr lang="en-US" sz="2000" b="1" dirty="0"/>
              <a:t>A A</a:t>
            </a:r>
            <a:r>
              <a:rPr lang="en-US" sz="2000" b="1" baseline="-25000" dirty="0"/>
              <a:t>T</a:t>
            </a:r>
            <a:r>
              <a:rPr lang="ar-SA" sz="2000" b="1" dirty="0"/>
              <a:t> عن رتبة حاصل الضرب </a:t>
            </a:r>
            <a:r>
              <a:rPr lang="en-US" sz="2000" b="1" dirty="0"/>
              <a:t>A</a:t>
            </a:r>
            <a:r>
              <a:rPr lang="en-US" sz="2000" b="1" baseline="-25000" dirty="0"/>
              <a:t>T</a:t>
            </a:r>
            <a:r>
              <a:rPr lang="en-US" sz="2000" b="1" dirty="0"/>
              <a:t> A</a:t>
            </a:r>
            <a:r>
              <a:rPr lang="ar-SA" sz="2000" b="1" dirty="0"/>
              <a:t> إلا إذا كانت </a:t>
            </a:r>
            <a:r>
              <a:rPr lang="en-US" sz="2000" b="1" dirty="0"/>
              <a:t>A</a:t>
            </a:r>
            <a:r>
              <a:rPr lang="ar-SA" sz="2000" b="1" dirty="0"/>
              <a:t> مصفوفة مربعة.</a:t>
            </a:r>
            <a:endParaRPr lang="en-US" sz="2000" dirty="0"/>
          </a:p>
          <a:p>
            <a:r>
              <a:rPr lang="ar-SA" sz="2000" b="1" dirty="0"/>
              <a:t>ويمكن إثبات أن المصفوفة البديلة لها الخصائص الآتية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en-US" sz="2000" dirty="0"/>
          </a:p>
          <a:p>
            <a:endParaRPr lang="ar-IQ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638563" cy="2925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4497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ar-SA" sz="2000" b="1" dirty="0" smtClean="0"/>
              <a:t>هكذا لأى عدد محدد من المصفوفات. فعلى سبيل المثال إذا كانت:</a:t>
            </a:r>
            <a:endParaRPr lang="ar-IQ" sz="2000" b="1" dirty="0" smtClean="0"/>
          </a:p>
          <a:p>
            <a:endParaRPr lang="ar-IQ" sz="2000" b="1" dirty="0"/>
          </a:p>
          <a:p>
            <a:endParaRPr lang="en-US" sz="2000" dirty="0" smtClean="0"/>
          </a:p>
          <a:p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052736"/>
            <a:ext cx="5385572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572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131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6</cp:revision>
  <dcterms:created xsi:type="dcterms:W3CDTF">2019-01-25T19:51:22Z</dcterms:created>
  <dcterms:modified xsi:type="dcterms:W3CDTF">2019-01-25T20:01:00Z</dcterms:modified>
</cp:coreProperties>
</file>