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2D5-052D-4571-AB9D-321796A69523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C77CF-CA51-4870-AF7A-ADD996B400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380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2D5-052D-4571-AB9D-321796A69523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C77CF-CA51-4870-AF7A-ADD996B400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769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2D5-052D-4571-AB9D-321796A69523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C77CF-CA51-4870-AF7A-ADD996B400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3323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2D5-052D-4571-AB9D-321796A69523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C77CF-CA51-4870-AF7A-ADD996B400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5364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2D5-052D-4571-AB9D-321796A69523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C77CF-CA51-4870-AF7A-ADD996B400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792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2D5-052D-4571-AB9D-321796A69523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C77CF-CA51-4870-AF7A-ADD996B400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269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2D5-052D-4571-AB9D-321796A69523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C77CF-CA51-4870-AF7A-ADD996B400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23259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2D5-052D-4571-AB9D-321796A69523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C77CF-CA51-4870-AF7A-ADD996B400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8590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2D5-052D-4571-AB9D-321796A69523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C77CF-CA51-4870-AF7A-ADD996B400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614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2D5-052D-4571-AB9D-321796A69523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C77CF-CA51-4870-AF7A-ADD996B400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56723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2D5-052D-4571-AB9D-321796A69523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C77CF-CA51-4870-AF7A-ADD996B400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071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952D5-052D-4571-AB9D-321796A69523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C77CF-CA51-4870-AF7A-ADD996B4001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3664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r>
              <a:rPr lang="ar-SA" sz="2000" b="1" u="sng" dirty="0"/>
              <a:t> المصفوفة المتماثلة وشبه المتماثلة:</a:t>
            </a:r>
            <a:endParaRPr lang="en-US" sz="2000" dirty="0"/>
          </a:p>
          <a:p>
            <a:r>
              <a:rPr lang="ar-SA" sz="2000" b="1" u="sng" dirty="0"/>
              <a:t> </a:t>
            </a:r>
            <a:r>
              <a:rPr lang="en-US" sz="2000" b="1" u="sng" dirty="0"/>
              <a:t>Symmetric and Skew Symmetric Matrix</a:t>
            </a:r>
            <a:endParaRPr lang="en-US" sz="2000" dirty="0"/>
          </a:p>
          <a:p>
            <a:r>
              <a:rPr lang="ar-SA" sz="2000" b="1" dirty="0"/>
              <a:t>	إذا كانت </a:t>
            </a:r>
            <a:r>
              <a:rPr lang="en-US" sz="2000" b="1" dirty="0"/>
              <a:t>A</a:t>
            </a:r>
            <a:r>
              <a:rPr lang="ar-SA" sz="2000" b="1" dirty="0"/>
              <a:t> مصفوفة مربعة وتحقق الشرط </a:t>
            </a:r>
            <a:r>
              <a:rPr lang="en-US" sz="2000" b="1" dirty="0"/>
              <a:t>A = A</a:t>
            </a:r>
            <a:r>
              <a:rPr lang="en-US" sz="2000" b="1" baseline="-25000" dirty="0"/>
              <a:t>T</a:t>
            </a:r>
            <a:r>
              <a:rPr lang="ar-SA" sz="2000" b="1" dirty="0"/>
              <a:t> فإنها تسمى متماثلة </a:t>
            </a:r>
            <a:r>
              <a:rPr lang="en-US" sz="2000" b="1" dirty="0"/>
              <a:t>Symmetric</a:t>
            </a:r>
            <a:r>
              <a:rPr lang="ar-SA" sz="2000" b="1" dirty="0"/>
              <a:t> </a:t>
            </a:r>
            <a:r>
              <a:rPr lang="ar-SA" sz="2000" b="1" dirty="0" err="1"/>
              <a:t>آي</a:t>
            </a:r>
            <a:r>
              <a:rPr lang="ar-SA" sz="2000" b="1" dirty="0"/>
              <a:t> أن المصفوفة الأصلية تساوى مدور المصفوفة، فمثلاً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 smtClean="0"/>
          </a:p>
          <a:p>
            <a:r>
              <a:rPr lang="ar-SA" sz="2000" b="1" dirty="0" smtClean="0"/>
              <a:t>مصفوفة </a:t>
            </a:r>
            <a:r>
              <a:rPr lang="ar-SA" sz="2000" b="1" dirty="0"/>
              <a:t>متماثلة ونلاحظ أن العناصر التي تقع أعلى القطر دائماً تساوى العناصر التي تقع أسفل القطر في المصفوفة المتماثلة.</a:t>
            </a:r>
            <a:endParaRPr lang="en-US" sz="2000" dirty="0"/>
          </a:p>
          <a:p>
            <a:r>
              <a:rPr lang="ar-SA" sz="2000" b="1" dirty="0"/>
              <a:t>	</a:t>
            </a:r>
            <a:endParaRPr lang="ar-IQ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9" y="2276872"/>
            <a:ext cx="3560313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1469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ar-IQ" sz="2000" b="1" dirty="0" smtClean="0"/>
              <a:t>المصفوفة ملتوية التماثل:</a:t>
            </a:r>
          </a:p>
          <a:p>
            <a:r>
              <a:rPr lang="ar-SA" sz="2000" b="1" dirty="0" smtClean="0"/>
              <a:t>وتكون المصفوفة </a:t>
            </a:r>
            <a:r>
              <a:rPr lang="en-US" sz="2000" b="1" dirty="0" smtClean="0"/>
              <a:t>A</a:t>
            </a:r>
            <a:r>
              <a:rPr lang="ar-SA" sz="2000" b="1" dirty="0" smtClean="0"/>
              <a:t> شبه متماثلة إذا كانت </a:t>
            </a:r>
            <a:r>
              <a:rPr lang="en-US" sz="2000" b="1" dirty="0" smtClean="0"/>
              <a:t>A = A</a:t>
            </a:r>
            <a:r>
              <a:rPr lang="en-US" sz="2000" b="1" baseline="-25000" dirty="0" smtClean="0"/>
              <a:t>T</a:t>
            </a:r>
            <a:r>
              <a:rPr lang="ar-SA" sz="2000" b="1" dirty="0" smtClean="0"/>
              <a:t> أي أن المصفوفة تساوى المصفوفة البديلة بعد ضربها في </a:t>
            </a:r>
            <a:r>
              <a:rPr lang="en-US" sz="2000" b="1" dirty="0" smtClean="0"/>
              <a:t>(-1)</a:t>
            </a:r>
            <a:r>
              <a:rPr lang="ar-SA" sz="2000" b="1" dirty="0" smtClean="0"/>
              <a:t>، وفى هذه الحالة يمكن بسهولة إثبات أن العناصر القطرية </a:t>
            </a:r>
            <a:r>
              <a:rPr lang="ar-SA" sz="2000" b="1" dirty="0" err="1" smtClean="0"/>
              <a:t>فى</a:t>
            </a:r>
            <a:r>
              <a:rPr lang="ar-SA" sz="2000" b="1" dirty="0" smtClean="0"/>
              <a:t> المصفوفة شبه المتماثلة تساوى صفر. فالعناصر القطرية </a:t>
            </a:r>
            <a:r>
              <a:rPr lang="en-US" sz="2000" b="1" dirty="0" err="1" smtClean="0"/>
              <a:t>a</a:t>
            </a:r>
            <a:r>
              <a:rPr lang="en-US" sz="2000" b="1" baseline="-25000" dirty="0" err="1" smtClean="0"/>
              <a:t>ii</a:t>
            </a:r>
            <a:r>
              <a:rPr lang="ar-SA" sz="2000" b="1" dirty="0" smtClean="0"/>
              <a:t> لكي تحقق شرط أنها شبه متماثلة فإن </a:t>
            </a:r>
            <a:r>
              <a:rPr lang="en-US" sz="2000" b="1" dirty="0" err="1" smtClean="0"/>
              <a:t>a</a:t>
            </a:r>
            <a:r>
              <a:rPr lang="en-US" sz="2000" b="1" baseline="-25000" dirty="0" err="1" smtClean="0"/>
              <a:t>ii</a:t>
            </a:r>
            <a:r>
              <a:rPr lang="en-US" sz="2000" b="1" dirty="0" smtClean="0"/>
              <a:t> = -</a:t>
            </a:r>
            <a:r>
              <a:rPr lang="en-US" sz="2000" b="1" dirty="0" err="1" smtClean="0"/>
              <a:t>a</a:t>
            </a:r>
            <a:r>
              <a:rPr lang="en-US" sz="2000" b="1" baseline="-25000" dirty="0" err="1" smtClean="0"/>
              <a:t>ii</a:t>
            </a:r>
            <a:r>
              <a:rPr lang="ar-SA" sz="2000" b="1" dirty="0" smtClean="0"/>
              <a:t> وهذا لا يتحقق إلا إذا كانت </a:t>
            </a:r>
            <a:r>
              <a:rPr lang="en-US" sz="2000" b="1" dirty="0" err="1" smtClean="0"/>
              <a:t>a</a:t>
            </a:r>
            <a:r>
              <a:rPr lang="en-US" sz="2000" b="1" baseline="-25000" dirty="0" err="1" smtClean="0"/>
              <a:t>ii</a:t>
            </a:r>
            <a:r>
              <a:rPr lang="en-US" sz="2000" b="1" dirty="0" smtClean="0"/>
              <a:t> = 0</a:t>
            </a:r>
            <a:r>
              <a:rPr lang="ar-IQ" sz="2000" b="1" dirty="0" smtClean="0"/>
              <a:t> :</a:t>
            </a:r>
            <a:endParaRPr lang="en-US" sz="2000" dirty="0" smtClean="0"/>
          </a:p>
          <a:p>
            <a:endParaRPr lang="ar-IQ" sz="2000" dirty="0" smtClean="0"/>
          </a:p>
          <a:p>
            <a:r>
              <a:rPr lang="ar-SA" sz="2000" b="1" dirty="0" smtClean="0"/>
              <a:t>وفيما </a:t>
            </a:r>
            <a:r>
              <a:rPr lang="ar-SA" sz="2000" b="1" dirty="0"/>
              <a:t>يلي مثال لمصفوفة شبه متماثلة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377" y="3088230"/>
            <a:ext cx="4200219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465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86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3</cp:revision>
  <dcterms:created xsi:type="dcterms:W3CDTF">2019-01-25T20:01:10Z</dcterms:created>
  <dcterms:modified xsi:type="dcterms:W3CDTF">2019-01-25T20:08:18Z</dcterms:modified>
</cp:coreProperties>
</file>