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470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666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797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164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622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082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172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162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651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822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763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B629-4AB8-48C5-BC87-E070A8A3124E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D8828-776B-4B96-BE6D-B1E2AB6DBAD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0585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r>
              <a:rPr lang="ar-SA" sz="2000" b="1" u="sng" dirty="0"/>
              <a:t>المصفوفة </a:t>
            </a:r>
            <a:r>
              <a:rPr lang="ar-SA" sz="2000" b="1" u="sng" dirty="0" smtClean="0"/>
              <a:t>الم</a:t>
            </a:r>
            <a:r>
              <a:rPr lang="ar-IQ" sz="2000" b="1" u="sng" dirty="0" smtClean="0"/>
              <a:t>رافقة</a:t>
            </a:r>
            <a:r>
              <a:rPr lang="ar-SA" sz="2000" b="1" u="sng" dirty="0" smtClean="0"/>
              <a:t>: </a:t>
            </a:r>
            <a:r>
              <a:rPr lang="en-US" sz="2000" b="1" u="sng" dirty="0"/>
              <a:t>The </a:t>
            </a:r>
            <a:r>
              <a:rPr lang="en-US" sz="2000" b="1" u="sng" dirty="0" err="1"/>
              <a:t>Adjoint</a:t>
            </a:r>
            <a:r>
              <a:rPr lang="en-US" sz="2000" b="1" u="sng" dirty="0"/>
              <a:t> Matrix</a:t>
            </a:r>
            <a:endParaRPr lang="en-US" sz="2000" dirty="0"/>
          </a:p>
          <a:p>
            <a:r>
              <a:rPr lang="ar-SA" sz="2000" b="1" dirty="0"/>
              <a:t>	إذا كانت </a:t>
            </a:r>
            <a:r>
              <a:rPr lang="en-US" sz="2000" b="1" dirty="0"/>
              <a:t>A</a:t>
            </a:r>
            <a:r>
              <a:rPr lang="ar-SA" sz="2000" b="1" dirty="0"/>
              <a:t> مصفوفة مربعة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pPr algn="just"/>
            <a:r>
              <a:rPr lang="ar-SA" sz="2000" b="1" dirty="0" smtClean="0"/>
              <a:t>فإن </a:t>
            </a:r>
            <a:r>
              <a:rPr lang="ar-SA" sz="2000" b="1" dirty="0"/>
              <a:t>المصفوفة المرتبطة للمصفوفة </a:t>
            </a:r>
            <a:r>
              <a:rPr lang="en-US" sz="2000" b="1" dirty="0"/>
              <a:t>A</a:t>
            </a:r>
            <a:r>
              <a:rPr lang="ar-SA" sz="2000" b="1" dirty="0"/>
              <a:t> هي المصفوفة البديلة لمصفوفة العوامل المرافقة للمصفوفة </a:t>
            </a:r>
            <a:r>
              <a:rPr lang="en-US" sz="2000" b="1" dirty="0"/>
              <a:t>A</a:t>
            </a:r>
            <a:r>
              <a:rPr lang="ar-SA" sz="2000" b="1" dirty="0"/>
              <a:t> ويرمز لها بالرمز </a:t>
            </a:r>
            <a:r>
              <a:rPr lang="en-US" sz="2000" b="1" dirty="0"/>
              <a:t>adj. A</a:t>
            </a:r>
            <a:r>
              <a:rPr lang="ar-SA" sz="2000" b="1" dirty="0"/>
              <a:t> فإذا كان </a:t>
            </a:r>
            <a:r>
              <a:rPr lang="en-US" sz="2000" b="1" dirty="0"/>
              <a:t>A</a:t>
            </a:r>
            <a:r>
              <a:rPr lang="en-US" sz="2000" b="1" baseline="-25000" dirty="0"/>
              <a:t>rc</a:t>
            </a:r>
            <a:r>
              <a:rPr lang="ar-SA" sz="2000" b="1" dirty="0"/>
              <a:t> هو العامل المرافق للعنصر </a:t>
            </a:r>
            <a:r>
              <a:rPr lang="en-US" sz="2000" b="1" dirty="0"/>
              <a:t>a</a:t>
            </a:r>
            <a:r>
              <a:rPr lang="en-US" sz="2000" b="1" baseline="-25000" dirty="0"/>
              <a:t>rc</a:t>
            </a:r>
            <a:r>
              <a:rPr lang="ar-SA" sz="2000" b="1" dirty="0"/>
              <a:t> (أي قيمة المحددة المكونة بحذف كل من الصف والعمود الذي يحتوى على العنصر </a:t>
            </a:r>
            <a:r>
              <a:rPr lang="en-US" sz="2000" b="1" dirty="0"/>
              <a:t>a</a:t>
            </a:r>
            <a:r>
              <a:rPr lang="en-US" sz="2000" b="1" baseline="-25000" dirty="0"/>
              <a:t>rc</a:t>
            </a:r>
            <a:r>
              <a:rPr lang="ar-SA" sz="2000" b="1" dirty="0"/>
              <a:t> مع أخذ الإشارة المناسبة حسب قاعدة الإشارات السابق شرحها في باب المحددات، أو بعبارة أخرى المحددة الصغرى للعنصر </a:t>
            </a:r>
            <a:r>
              <a:rPr lang="en-US" sz="2000" b="1" dirty="0"/>
              <a:t>a</a:t>
            </a:r>
            <a:r>
              <a:rPr lang="en-US" sz="2000" b="1" baseline="-25000" dirty="0"/>
              <a:t>rc</a:t>
            </a:r>
            <a:r>
              <a:rPr lang="ar-SA" sz="2000" b="1" dirty="0"/>
              <a:t> مع أخذ الإشارة المناسبة) فإن مصفوفة العوامل المرافقة </a:t>
            </a:r>
            <a:r>
              <a:rPr lang="en-US" sz="2000" b="1" dirty="0"/>
              <a:t>B</a:t>
            </a:r>
            <a:r>
              <a:rPr lang="ar-SA" sz="2000" b="1" dirty="0"/>
              <a:t> بنفس رتبة </a:t>
            </a:r>
            <a:r>
              <a:rPr lang="en-US" sz="2000" b="1" dirty="0"/>
              <a:t>A</a:t>
            </a:r>
            <a:r>
              <a:rPr lang="ar-SA" sz="2000" b="1" dirty="0"/>
              <a:t> ، وتكون: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16202"/>
            <a:ext cx="320949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97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20688"/>
            <a:ext cx="496855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645024"/>
            <a:ext cx="549407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73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r>
              <a:rPr lang="ar-SA" sz="2000" b="1" dirty="0"/>
              <a:t>مثال </a:t>
            </a:r>
            <a:r>
              <a:rPr lang="ar-SA" sz="2000" b="1" dirty="0" smtClean="0"/>
              <a:t>: </a:t>
            </a:r>
            <a:r>
              <a:rPr lang="ar-SA" sz="2000" b="1" dirty="0"/>
              <a:t>إذا كانت:</a:t>
            </a:r>
            <a:endParaRPr lang="en-US" sz="2000" dirty="0"/>
          </a:p>
          <a:p>
            <a:r>
              <a:rPr lang="ar-SA" sz="2000" b="1" dirty="0" err="1"/>
              <a:t>إوجد</a:t>
            </a:r>
            <a:r>
              <a:rPr lang="ar-SA" sz="2000" b="1" dirty="0"/>
              <a:t> مصفوفة العوامل المرافقة ثم </a:t>
            </a:r>
            <a:r>
              <a:rPr lang="ar-SA" sz="2000" b="1" dirty="0" err="1"/>
              <a:t>إوجد</a:t>
            </a:r>
            <a:r>
              <a:rPr lang="ar-SA" sz="2000" b="1" dirty="0"/>
              <a:t> المصفوفة البديلة</a:t>
            </a:r>
            <a:r>
              <a:rPr lang="ar-SA" sz="2000" b="1" dirty="0" smtClean="0"/>
              <a:t>.</a:t>
            </a:r>
            <a:endParaRPr lang="ar-IQ" sz="2000" b="1" dirty="0" smtClean="0"/>
          </a:p>
          <a:p>
            <a:endParaRPr lang="ar-IQ" sz="2000" b="1" dirty="0"/>
          </a:p>
          <a:p>
            <a:endParaRPr lang="ar-IQ" sz="2000" b="1" dirty="0" smtClean="0"/>
          </a:p>
          <a:p>
            <a:endParaRPr lang="ar-IQ" sz="2000" b="1" dirty="0"/>
          </a:p>
          <a:p>
            <a:endParaRPr lang="en-US" sz="2000" dirty="0"/>
          </a:p>
          <a:p>
            <a:endParaRPr lang="ar-IQ" sz="2000" b="1" u="sng" dirty="0" smtClean="0"/>
          </a:p>
          <a:p>
            <a:r>
              <a:rPr lang="ar-SA" sz="2000" b="1" u="sng" dirty="0" smtClean="0"/>
              <a:t>الحـــــل</a:t>
            </a:r>
            <a:endParaRPr lang="en-US" sz="2000" b="1" u="sng" dirty="0"/>
          </a:p>
          <a:p>
            <a:r>
              <a:rPr lang="ar-SA" sz="2000" b="1" dirty="0"/>
              <a:t>العامل المرافق للعنصر </a:t>
            </a:r>
            <a:r>
              <a:rPr lang="en-US" sz="2000" b="1" dirty="0"/>
              <a:t>a11</a:t>
            </a:r>
            <a:r>
              <a:rPr lang="ar-SA" sz="2000" b="1" dirty="0"/>
              <a:t> هو المحددة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ar-IQ" sz="2000" b="1" dirty="0"/>
          </a:p>
          <a:p>
            <a:endParaRPr lang="en-US" sz="2000" dirty="0"/>
          </a:p>
          <a:p>
            <a:r>
              <a:rPr lang="ar-SA" sz="2000" b="1" dirty="0"/>
              <a:t>والعامل المرافق للعنصر </a:t>
            </a:r>
            <a:r>
              <a:rPr lang="en-US" sz="2000" b="1" dirty="0"/>
              <a:t>a12</a:t>
            </a:r>
            <a:r>
              <a:rPr lang="ar-SA" sz="2000" b="1" dirty="0"/>
              <a:t> هو المحددة</a:t>
            </a:r>
            <a:r>
              <a:rPr lang="ar-SA" sz="2000" b="1" dirty="0" smtClean="0"/>
              <a:t>:</a:t>
            </a:r>
            <a:endParaRPr lang="en-US" sz="2000" b="1" dirty="0" smtClean="0"/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68760"/>
            <a:ext cx="2232248" cy="1453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22601"/>
            <a:ext cx="2232248" cy="79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4" y="4869159"/>
            <a:ext cx="2201019" cy="718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44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ar-SA" sz="2000" b="1" dirty="0"/>
              <a:t>و هكذا.... </a:t>
            </a:r>
            <a:endParaRPr lang="en-US" sz="2000" dirty="0"/>
          </a:p>
          <a:p>
            <a:r>
              <a:rPr lang="ar-SA" sz="2000" b="1" dirty="0"/>
              <a:t>وبذلك نحصل على مصفوفة العوامل المرافقة </a:t>
            </a:r>
            <a:r>
              <a:rPr lang="en-US" sz="2000" b="1" dirty="0"/>
              <a:t>B</a:t>
            </a:r>
            <a:r>
              <a:rPr lang="ar-SA" sz="2000" b="1" dirty="0"/>
              <a:t> ونجد أن:</a:t>
            </a:r>
            <a:endParaRPr lang="en-US" sz="2000" dirty="0"/>
          </a:p>
          <a:p>
            <a:endParaRPr lang="ar-IQ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1464455"/>
            <a:ext cx="4579601" cy="3116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772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49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6</cp:revision>
  <dcterms:created xsi:type="dcterms:W3CDTF">2019-01-25T20:08:33Z</dcterms:created>
  <dcterms:modified xsi:type="dcterms:W3CDTF">2019-01-25T20:28:34Z</dcterms:modified>
</cp:coreProperties>
</file>