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67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210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89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04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384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222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778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776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147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384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701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05C7-339A-4245-8C25-4F6528D1A20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4813-1238-4D16-A963-BEB8898B9A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067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المحددات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ar-SA" sz="2000" b="1" u="sng" dirty="0"/>
              <a:t>محدد المصفوفة: </a:t>
            </a:r>
            <a:r>
              <a:rPr lang="en-US" sz="2000" b="1" u="sng" dirty="0"/>
              <a:t> Determinant of the Matrix</a:t>
            </a:r>
            <a:endParaRPr lang="en-US" sz="2000" dirty="0"/>
          </a:p>
          <a:p>
            <a:r>
              <a:rPr lang="ar-SA" sz="2000" b="1" dirty="0"/>
              <a:t>	لكل مصفوفة مربعة محددة خاصة بها ويرمز لها بالرمز فمثلاً إذا كانت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r>
              <a:rPr lang="ar-SA" sz="2000" b="1" dirty="0"/>
              <a:t>وتسمى المصفوفة المربعة </a:t>
            </a:r>
            <a:r>
              <a:rPr lang="ar-SA" sz="2000" b="1" dirty="0" err="1"/>
              <a:t>التى</a:t>
            </a:r>
            <a:r>
              <a:rPr lang="ar-SA" sz="2000" b="1" dirty="0"/>
              <a:t> محددتها تساوى صفراً بالمصفوفة الشاذة.</a:t>
            </a:r>
            <a:endParaRPr lang="en-US" sz="2000" dirty="0"/>
          </a:p>
          <a:p>
            <a:r>
              <a:rPr lang="ar-SA" sz="2000" b="1" dirty="0"/>
              <a:t>	ويحقق محدد المصفوفة الخواص التالية:</a:t>
            </a:r>
            <a:endParaRPr lang="en-US" sz="2000" dirty="0"/>
          </a:p>
          <a:p>
            <a:r>
              <a:rPr lang="ar-SA" sz="2000" b="1" dirty="0"/>
              <a:t>إذا كان </a:t>
            </a:r>
            <a:r>
              <a:rPr lang="en-US" sz="2000" b="1" dirty="0"/>
              <a:t>A , B</a:t>
            </a:r>
            <a:r>
              <a:rPr lang="ar-SA" sz="2000" b="1" dirty="0"/>
              <a:t> مصفوفتان مربعتان وقابلتان للضرب فإن</a:t>
            </a:r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85508"/>
            <a:ext cx="5115722" cy="137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0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ar-SA" sz="2000" b="1" dirty="0"/>
              <a:t>إذا كان </a:t>
            </a:r>
            <a:r>
              <a:rPr lang="en-US" sz="2000" b="1" dirty="0"/>
              <a:t>A , B</a:t>
            </a:r>
            <a:r>
              <a:rPr lang="ar-SA" sz="2000" b="1" dirty="0"/>
              <a:t> مصفوفتان مربعتان وقابلتان للضرب فإن:</a:t>
            </a:r>
            <a:endParaRPr lang="en-US" sz="2000" dirty="0"/>
          </a:p>
          <a:p>
            <a:r>
              <a:rPr lang="ar-SA" sz="2000" b="1" dirty="0"/>
              <a:t>1)		 	 </a:t>
            </a:r>
            <a:endParaRPr lang="en-US" sz="2000" dirty="0"/>
          </a:p>
          <a:p>
            <a:r>
              <a:rPr lang="ar-SA" sz="2000" b="1" dirty="0"/>
              <a:t>	</a:t>
            </a:r>
            <a:endParaRPr lang="ar-IQ" sz="2000" b="1" dirty="0" smtClean="0"/>
          </a:p>
          <a:p>
            <a:r>
              <a:rPr lang="ar-SA" sz="2000" b="1" dirty="0" smtClean="0"/>
              <a:t>2)</a:t>
            </a:r>
            <a:endParaRPr lang="ar-IQ" sz="2000" b="1" dirty="0" smtClean="0"/>
          </a:p>
          <a:p>
            <a:endParaRPr lang="ar-IQ" sz="2000" b="1" dirty="0"/>
          </a:p>
          <a:p>
            <a:r>
              <a:rPr lang="ar-SA" sz="2000" b="1" dirty="0" smtClean="0"/>
              <a:t>3</a:t>
            </a:r>
            <a:r>
              <a:rPr lang="ar-SA" sz="2000" b="1" dirty="0"/>
              <a:t>)		 		</a:t>
            </a:r>
            <a:endParaRPr lang="en-US" sz="2000" dirty="0"/>
          </a:p>
          <a:p>
            <a:r>
              <a:rPr lang="ar-SA" sz="2000" b="1" dirty="0"/>
              <a:t>	</a:t>
            </a:r>
            <a:endParaRPr lang="ar-IQ" sz="2000" b="1" dirty="0" smtClean="0"/>
          </a:p>
          <a:p>
            <a:endParaRPr lang="ar-IQ" sz="2000" b="1" dirty="0"/>
          </a:p>
          <a:p>
            <a:r>
              <a:rPr lang="ar-SA" sz="2000" b="1" dirty="0" smtClean="0"/>
              <a:t>حيث </a:t>
            </a:r>
            <a:r>
              <a:rPr lang="en-US" sz="2000" b="1" dirty="0"/>
              <a:t>A</a:t>
            </a:r>
            <a:r>
              <a:rPr lang="en-US" sz="2000" b="1" baseline="30000" dirty="0"/>
              <a:t>-1</a:t>
            </a:r>
            <a:r>
              <a:rPr lang="ar-SA" sz="2000" b="1" dirty="0"/>
              <a:t> هو مقلوب أو معكوس المصفوفة كما سيعرف فيما بعد.</a:t>
            </a:r>
            <a:endParaRPr lang="en-US" sz="2000" dirty="0"/>
          </a:p>
          <a:p>
            <a:r>
              <a:rPr lang="ar-SA" sz="2000" b="1" dirty="0" smtClean="0"/>
              <a:t>4</a:t>
            </a:r>
            <a:r>
              <a:rPr lang="ar-SA" sz="2000" b="1" dirty="0"/>
              <a:t>) 		 </a:t>
            </a:r>
            <a:endParaRPr lang="en-US" sz="2000" dirty="0"/>
          </a:p>
          <a:p>
            <a:r>
              <a:rPr lang="ar-SA" sz="2000" b="1" dirty="0"/>
              <a:t>	</a:t>
            </a:r>
            <a:endParaRPr lang="ar-IQ" sz="2000" b="1" dirty="0" smtClean="0"/>
          </a:p>
          <a:p>
            <a:r>
              <a:rPr lang="ar-SA" sz="2000" b="1" dirty="0" smtClean="0"/>
              <a:t>حيث </a:t>
            </a:r>
            <a:r>
              <a:rPr lang="en-US" sz="2000" b="1" dirty="0"/>
              <a:t>c</a:t>
            </a:r>
            <a:r>
              <a:rPr lang="ar-SA" sz="2000" b="1" dirty="0"/>
              <a:t> مقدار ثابت، </a:t>
            </a:r>
            <a:r>
              <a:rPr lang="en-US" sz="2000" b="1" i="1" dirty="0" err="1"/>
              <a:t>cA</a:t>
            </a:r>
            <a:r>
              <a:rPr lang="ar-SA" sz="2000" b="1" dirty="0"/>
              <a:t> هو المصفوفة الناتجة من ضرب كل عنصر من عناصر المصفوفة		 </a:t>
            </a:r>
            <a:r>
              <a:rPr lang="en-US" sz="2000" b="1" dirty="0"/>
              <a:t>A</a:t>
            </a:r>
            <a:r>
              <a:rPr lang="ar-SA" sz="2000" b="1" dirty="0"/>
              <a:t> في المقدار الثابت </a:t>
            </a:r>
            <a:r>
              <a:rPr lang="en-US" sz="2000" b="1" dirty="0"/>
              <a:t>c</a:t>
            </a:r>
            <a:r>
              <a:rPr lang="ar-SA" sz="2000" b="1" dirty="0"/>
              <a:t> كما يلي:</a:t>
            </a:r>
            <a:endParaRPr lang="en-US" sz="2000" dirty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1800200" cy="51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1671625" cy="68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61" y="2204863"/>
            <a:ext cx="1640860" cy="109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690" y="3482521"/>
            <a:ext cx="1651573" cy="52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96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46602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00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المحددات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2019-01-25T20:29:18Z</dcterms:created>
  <dcterms:modified xsi:type="dcterms:W3CDTF">2019-01-25T20:54:06Z</dcterms:modified>
</cp:coreProperties>
</file>