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9D1E-7B8A-4C58-9B61-585761C7CA53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3840-7FAE-414F-B2C9-A03450734A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60207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9D1E-7B8A-4C58-9B61-585761C7CA53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3840-7FAE-414F-B2C9-A03450734A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426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9D1E-7B8A-4C58-9B61-585761C7CA53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3840-7FAE-414F-B2C9-A03450734A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73522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9D1E-7B8A-4C58-9B61-585761C7CA53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3840-7FAE-414F-B2C9-A03450734A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331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9D1E-7B8A-4C58-9B61-585761C7CA53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3840-7FAE-414F-B2C9-A03450734A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474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9D1E-7B8A-4C58-9B61-585761C7CA53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3840-7FAE-414F-B2C9-A03450734A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6105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9D1E-7B8A-4C58-9B61-585761C7CA53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3840-7FAE-414F-B2C9-A03450734A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9386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9D1E-7B8A-4C58-9B61-585761C7CA53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3840-7FAE-414F-B2C9-A03450734A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275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9D1E-7B8A-4C58-9B61-585761C7CA53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3840-7FAE-414F-B2C9-A03450734A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48191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9D1E-7B8A-4C58-9B61-585761C7CA53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3840-7FAE-414F-B2C9-A03450734A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6778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9D1E-7B8A-4C58-9B61-585761C7CA53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3840-7FAE-414F-B2C9-A03450734A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02383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C9D1E-7B8A-4C58-9B61-585761C7CA53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53840-7FAE-414F-B2C9-A03450734AB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6483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طرق حساب المحددات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r>
              <a:rPr lang="ar-SA" sz="2000" b="1" u="sng" dirty="0"/>
              <a:t>المحددات الثنائية: </a:t>
            </a:r>
            <a:r>
              <a:rPr lang="en-US" sz="2000" b="1" u="sng" dirty="0"/>
              <a:t>Determinants of second order</a:t>
            </a:r>
            <a:endParaRPr lang="en-US" sz="2000" dirty="0"/>
          </a:p>
          <a:p>
            <a:r>
              <a:rPr lang="ar-SA" sz="2000" b="1" dirty="0"/>
              <a:t>عندما تكتب الكميات الأربع </a:t>
            </a:r>
            <a:r>
              <a:rPr lang="en-US" sz="2000" b="1" dirty="0"/>
              <a:t>a</a:t>
            </a:r>
            <a:r>
              <a:rPr lang="en-US" sz="2000" b="1" baseline="-25000" dirty="0"/>
              <a:t>1</a:t>
            </a:r>
            <a:r>
              <a:rPr lang="en-US" sz="2000" b="1" dirty="0"/>
              <a:t> , b</a:t>
            </a:r>
            <a:r>
              <a:rPr lang="en-US" sz="2000" b="1" baseline="-25000" dirty="0"/>
              <a:t>1</a:t>
            </a:r>
            <a:r>
              <a:rPr lang="en-US" sz="2000" b="1" dirty="0"/>
              <a:t> , a</a:t>
            </a:r>
            <a:r>
              <a:rPr lang="en-US" sz="2000" b="1" baseline="-25000" dirty="0"/>
              <a:t>2</a:t>
            </a:r>
            <a:r>
              <a:rPr lang="en-US" sz="2000" b="1" dirty="0"/>
              <a:t> , b</a:t>
            </a:r>
            <a:r>
              <a:rPr lang="en-US" sz="2000" b="1" baseline="-25000" dirty="0"/>
              <a:t>2</a:t>
            </a:r>
            <a:r>
              <a:rPr lang="ar-SA" sz="2000" b="1" dirty="0"/>
              <a:t> على الصورة التالية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en-US" sz="2000" dirty="0"/>
          </a:p>
          <a:p>
            <a:r>
              <a:rPr lang="ar-SA" sz="2000" b="1" dirty="0"/>
              <a:t>فإنه يقصد بذلك المقدار الجبري  </a:t>
            </a:r>
            <a:r>
              <a:rPr lang="en-US" sz="2000" b="1" dirty="0"/>
              <a:t> a</a:t>
            </a:r>
            <a:r>
              <a:rPr lang="en-US" sz="2000" b="1" baseline="-25000" dirty="0"/>
              <a:t>1</a:t>
            </a:r>
            <a:r>
              <a:rPr lang="en-US" sz="2000" b="1" dirty="0"/>
              <a:t>b</a:t>
            </a:r>
            <a:r>
              <a:rPr lang="en-US" sz="2000" b="1" baseline="-25000" dirty="0"/>
              <a:t>2</a:t>
            </a:r>
            <a:r>
              <a:rPr lang="en-US" sz="2000" b="1" dirty="0"/>
              <a:t> -a</a:t>
            </a:r>
            <a:r>
              <a:rPr lang="en-US" sz="2000" b="1" baseline="-25000" dirty="0"/>
              <a:t>2</a:t>
            </a:r>
            <a:r>
              <a:rPr lang="en-US" sz="2000" b="1" dirty="0"/>
              <a:t>b</a:t>
            </a:r>
            <a:r>
              <a:rPr lang="en-US" sz="2000" b="1" baseline="-25000" dirty="0"/>
              <a:t>1</a:t>
            </a:r>
            <a:r>
              <a:rPr lang="ar-SA" sz="2000" b="1" dirty="0"/>
              <a:t> وتكتب هذه النتيجة على الصورة التالية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endParaRPr lang="ar-IQ" sz="2000" b="1" dirty="0"/>
          </a:p>
          <a:p>
            <a:endParaRPr lang="en-US" sz="2000" dirty="0"/>
          </a:p>
          <a:p>
            <a:endParaRPr lang="ar-IQ" sz="2000" b="1" dirty="0" smtClean="0"/>
          </a:p>
          <a:p>
            <a:r>
              <a:rPr lang="ar-SA" sz="2000" b="1" dirty="0" smtClean="0"/>
              <a:t>ويسمى </a:t>
            </a:r>
            <a:r>
              <a:rPr lang="ar-SA" sz="2000" b="1" dirty="0"/>
              <a:t>الطرف الأيسر لهذه المتساوية بالمحددة والطرف الأيمن بمفكوك المحددة، وتسمى الكميات </a:t>
            </a:r>
            <a:r>
              <a:rPr lang="en-US" sz="2000" b="1" dirty="0"/>
              <a:t>a</a:t>
            </a:r>
            <a:r>
              <a:rPr lang="en-US" sz="2000" b="1" baseline="-25000" dirty="0"/>
              <a:t>1</a:t>
            </a:r>
            <a:r>
              <a:rPr lang="en-US" sz="2000" b="1" dirty="0"/>
              <a:t> , b</a:t>
            </a:r>
            <a:r>
              <a:rPr lang="en-US" sz="2000" b="1" baseline="-25000" dirty="0"/>
              <a:t>1</a:t>
            </a:r>
            <a:r>
              <a:rPr lang="en-US" sz="2000" b="1" dirty="0"/>
              <a:t> , a</a:t>
            </a:r>
            <a:r>
              <a:rPr lang="en-US" sz="2000" b="1" baseline="-25000" dirty="0"/>
              <a:t>2</a:t>
            </a:r>
            <a:r>
              <a:rPr lang="en-US" sz="2000" b="1" dirty="0"/>
              <a:t> , b</a:t>
            </a:r>
            <a:r>
              <a:rPr lang="en-US" sz="2000" b="1" baseline="-25000" dirty="0"/>
              <a:t>2</a:t>
            </a:r>
            <a:r>
              <a:rPr lang="ar-SA" sz="2000" b="1" dirty="0"/>
              <a:t> المرتبة كما هو موضح بالطرف الأيسر بعناصر أو مكونات المحددة. ولما كانت هذه المحددة تحتوى على صفين وعمودين فأنها تسمى بالمحددات ذات الرتبة الثانية.</a:t>
            </a:r>
            <a:endParaRPr lang="en-US" sz="2000" dirty="0"/>
          </a:p>
          <a:p>
            <a:endParaRPr lang="ar-IQ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300" y="1988840"/>
            <a:ext cx="1008112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199" y="3424463"/>
            <a:ext cx="3011017" cy="873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6834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r>
              <a:rPr lang="ar-IQ" sz="2000" dirty="0" smtClean="0"/>
              <a:t>مثال: اوجد قيمة المحددة التالية:</a:t>
            </a:r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r>
              <a:rPr lang="ar-IQ" sz="2000" dirty="0" smtClean="0"/>
              <a:t>الحل/</a:t>
            </a:r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r>
              <a:rPr lang="ar-SA" sz="2000" b="1" u="sng" dirty="0"/>
              <a:t>2 المحددات </a:t>
            </a:r>
            <a:r>
              <a:rPr lang="ar-IQ" sz="2000" b="1" u="sng" dirty="0" smtClean="0"/>
              <a:t>بالطريقة العامة (</a:t>
            </a:r>
            <a:r>
              <a:rPr lang="ar-IQ" sz="2000" b="1" u="sng" dirty="0" err="1" smtClean="0"/>
              <a:t>المحيدد</a:t>
            </a:r>
            <a:r>
              <a:rPr lang="ar-IQ" sz="2000" b="1" u="sng" dirty="0" smtClean="0"/>
              <a:t> الاول او المرافق)</a:t>
            </a:r>
            <a:endParaRPr lang="en-US" sz="2000" dirty="0"/>
          </a:p>
          <a:p>
            <a:r>
              <a:rPr lang="ar-SA" sz="2000" b="1" dirty="0"/>
              <a:t>	على غرار ما سبق شرحه بالنسبة للمحددات الثنائية فإنه إذا وضعت الكميات التسع على الصورة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endParaRPr lang="en-US" sz="2000" dirty="0"/>
          </a:p>
          <a:p>
            <a:endParaRPr lang="ar-IQ" sz="2000" dirty="0" smtClean="0"/>
          </a:p>
          <a:p>
            <a:endParaRPr lang="ar-IQ" sz="2000" dirty="0" smtClean="0"/>
          </a:p>
          <a:p>
            <a:endParaRPr lang="ar-IQ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82509"/>
            <a:ext cx="1136940" cy="1007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685" y="2213000"/>
            <a:ext cx="5407569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740" y="4149080"/>
            <a:ext cx="1800200" cy="1587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4180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/>
          </a:bodyPr>
          <a:lstStyle/>
          <a:p>
            <a:r>
              <a:rPr lang="ar-SA" sz="2000" b="1" dirty="0"/>
              <a:t>فإنه يقصد بذلك </a:t>
            </a:r>
            <a:r>
              <a:rPr lang="ar-SA" sz="2000" b="1" dirty="0" smtClean="0"/>
              <a:t>المقدار</a:t>
            </a:r>
            <a:r>
              <a:rPr lang="ar-IQ" sz="2000" b="1" dirty="0" smtClean="0"/>
              <a:t>:</a:t>
            </a:r>
          </a:p>
          <a:p>
            <a:endParaRPr lang="ar-IQ" sz="2000" b="1" dirty="0"/>
          </a:p>
          <a:p>
            <a:endParaRPr lang="en-US" sz="2000" dirty="0"/>
          </a:p>
          <a:p>
            <a:endParaRPr lang="ar-IQ" sz="2000" b="1" dirty="0" smtClean="0"/>
          </a:p>
          <a:p>
            <a:r>
              <a:rPr lang="ar-SA" sz="2000" b="1" dirty="0" smtClean="0"/>
              <a:t>أي </a:t>
            </a:r>
            <a:r>
              <a:rPr lang="ar-SA" sz="2000" b="1" dirty="0"/>
              <a:t>المقدار الجبري</a:t>
            </a:r>
            <a:r>
              <a:rPr lang="en-US" sz="2000" b="1" dirty="0"/>
              <a:t> </a:t>
            </a:r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r>
              <a:rPr lang="ar-SA" sz="2000" b="1" dirty="0"/>
              <a:t>ونظراً لاحتواء هذه المحددة على ثلاثة صفوف وثلاثة أعمدة فإنها تسمى بالمحددة الثلاثية أو ذات الرتبة الثالثة.. وتسمى الكميات التسع </a:t>
            </a:r>
            <a:r>
              <a:rPr lang="en-US" sz="2000" b="1" dirty="0"/>
              <a:t>a</a:t>
            </a:r>
            <a:r>
              <a:rPr lang="en-US" sz="2000" b="1" baseline="-25000" dirty="0"/>
              <a:t>1</a:t>
            </a:r>
            <a:r>
              <a:rPr lang="en-US" sz="2000" b="1" dirty="0"/>
              <a:t> a</a:t>
            </a:r>
            <a:r>
              <a:rPr lang="en-US" sz="2000" b="1" baseline="-25000" dirty="0"/>
              <a:t>2</a:t>
            </a:r>
            <a:r>
              <a:rPr lang="en-US" sz="2000" b="1" dirty="0"/>
              <a:t> a</a:t>
            </a:r>
            <a:r>
              <a:rPr lang="en-US" sz="2000" b="1" baseline="-25000" dirty="0"/>
              <a:t>3</a:t>
            </a:r>
            <a:r>
              <a:rPr lang="en-US" sz="2000" b="1" dirty="0"/>
              <a:t> , b</a:t>
            </a:r>
            <a:r>
              <a:rPr lang="en-US" sz="2000" b="1" baseline="-25000" dirty="0"/>
              <a:t>1</a:t>
            </a:r>
            <a:r>
              <a:rPr lang="en-US" sz="2000" b="1" dirty="0"/>
              <a:t> b</a:t>
            </a:r>
            <a:r>
              <a:rPr lang="en-US" sz="2000" b="1" baseline="-25000" dirty="0"/>
              <a:t>2</a:t>
            </a:r>
            <a:r>
              <a:rPr lang="en-US" sz="2000" b="1" dirty="0"/>
              <a:t> b</a:t>
            </a:r>
            <a:r>
              <a:rPr lang="en-US" sz="2000" b="1" baseline="-25000" dirty="0"/>
              <a:t>3</a:t>
            </a:r>
            <a:r>
              <a:rPr lang="en-US" sz="2000" b="1" dirty="0"/>
              <a:t> , c</a:t>
            </a:r>
            <a:r>
              <a:rPr lang="en-US" sz="2000" b="1" baseline="-25000" dirty="0"/>
              <a:t>1</a:t>
            </a:r>
            <a:r>
              <a:rPr lang="en-US" sz="2000" b="1" dirty="0"/>
              <a:t> c</a:t>
            </a:r>
            <a:r>
              <a:rPr lang="en-US" sz="2000" b="1" baseline="-25000" dirty="0"/>
              <a:t>2</a:t>
            </a:r>
            <a:r>
              <a:rPr lang="en-US" sz="2000" b="1" dirty="0"/>
              <a:t> </a:t>
            </a:r>
            <a:r>
              <a:rPr lang="ar-IQ" sz="2000" b="1" dirty="0" smtClean="0"/>
              <a:t> </a:t>
            </a:r>
            <a:r>
              <a:rPr lang="en-US" sz="2000" b="1" dirty="0"/>
              <a:t>c</a:t>
            </a:r>
            <a:r>
              <a:rPr lang="en-US" sz="2000" b="1" baseline="-25000" dirty="0"/>
              <a:t>3</a:t>
            </a:r>
            <a:r>
              <a:rPr lang="en-US" sz="2000" b="1" dirty="0"/>
              <a:t> </a:t>
            </a:r>
            <a:r>
              <a:rPr lang="ar-SA" sz="2000" b="1" dirty="0"/>
              <a:t> بعناصر المحددة أو مكوناتها. ويلاحظ أنه يمكن فك المحددة باستخدام عناصر أو مكونات أي صف أو أي عمود مع مراعاة القاعدة التالية للإشارات:</a:t>
            </a:r>
            <a:endParaRPr lang="en-US" sz="2000" dirty="0"/>
          </a:p>
          <a:p>
            <a:endParaRPr lang="en-US" sz="2000" dirty="0"/>
          </a:p>
          <a:p>
            <a:r>
              <a:rPr lang="en-US" sz="2000" b="1" dirty="0"/>
              <a:t> </a:t>
            </a:r>
            <a:r>
              <a:rPr lang="ar-SA" sz="2000" b="1" dirty="0"/>
              <a:t> </a:t>
            </a:r>
            <a:endParaRPr lang="en-US" sz="2000" dirty="0"/>
          </a:p>
          <a:p>
            <a:r>
              <a:rPr lang="ar-SA" sz="2000" b="1" dirty="0"/>
              <a:t> </a:t>
            </a:r>
            <a:endParaRPr lang="en-US" sz="2000" dirty="0"/>
          </a:p>
          <a:p>
            <a:endParaRPr lang="ar-IQ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764704"/>
            <a:ext cx="4320478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88547"/>
            <a:ext cx="658495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221088"/>
            <a:ext cx="1584176" cy="1726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9183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/>
          </a:bodyPr>
          <a:lstStyle/>
          <a:p>
            <a:r>
              <a:rPr lang="ar-SA" sz="2000" b="1" dirty="0" smtClean="0"/>
              <a:t>ومن </a:t>
            </a:r>
            <a:r>
              <a:rPr lang="ar-SA" sz="2000" b="1" dirty="0"/>
              <a:t>الجدير بالذكر ملاحظة أن الإشارة المصاحبة للعنصر تتبع القاعدة </a:t>
            </a:r>
            <a:r>
              <a:rPr lang="en-US" sz="2000" b="1" dirty="0"/>
              <a:t>(-1)</a:t>
            </a:r>
            <a:r>
              <a:rPr lang="en-US" sz="2000" b="1" baseline="30000" dirty="0"/>
              <a:t>m</a:t>
            </a:r>
            <a:r>
              <a:rPr lang="ar-SA" sz="2000" b="1" dirty="0"/>
              <a:t> حيث </a:t>
            </a:r>
            <a:r>
              <a:rPr lang="en-US" sz="2000" b="1" dirty="0"/>
              <a:t>m</a:t>
            </a:r>
            <a:r>
              <a:rPr lang="ar-SA" sz="2000" b="1" dirty="0"/>
              <a:t> هي مجموع رقمي الصف والعمود الموجود به العنصر</a:t>
            </a:r>
            <a:r>
              <a:rPr lang="ar-SA" b="1" dirty="0" smtClean="0"/>
              <a:t>.</a:t>
            </a:r>
            <a:endParaRPr lang="ar-IQ" b="1" dirty="0" smtClean="0"/>
          </a:p>
          <a:p>
            <a:r>
              <a:rPr lang="ar-SA" sz="2000" b="1" dirty="0"/>
              <a:t> </a:t>
            </a:r>
            <a:endParaRPr lang="en-US" sz="2000" dirty="0"/>
          </a:p>
          <a:p>
            <a:r>
              <a:rPr lang="ar-SA" sz="2000" b="1" dirty="0"/>
              <a:t>مثال (2-3): </a:t>
            </a:r>
            <a:r>
              <a:rPr lang="ar-SA" sz="2000" b="1" dirty="0" err="1"/>
              <a:t>إوجد</a:t>
            </a:r>
            <a:r>
              <a:rPr lang="ar-SA" sz="2000" b="1" dirty="0"/>
              <a:t> مفكوك المحددة الثلاثية التالية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en-US" sz="2000" dirty="0"/>
          </a:p>
          <a:p>
            <a:r>
              <a:rPr lang="ar-SA" sz="2000" b="1" u="sng" dirty="0"/>
              <a:t>الحــــــــل</a:t>
            </a:r>
            <a:endParaRPr lang="en-US" sz="2000" dirty="0"/>
          </a:p>
          <a:p>
            <a:r>
              <a:rPr lang="ar-SA" sz="2000" b="1" dirty="0"/>
              <a:t>	يمكن فك هذه المحددة باستعمال أي صف أو أي عمود كما </a:t>
            </a:r>
            <a:r>
              <a:rPr lang="ar-SA" sz="2000" b="1" dirty="0" err="1"/>
              <a:t>يأتى</a:t>
            </a:r>
            <a:r>
              <a:rPr lang="ar-SA" sz="2000" b="1" dirty="0"/>
              <a:t>:</a:t>
            </a:r>
            <a:endParaRPr lang="en-US" sz="2000" dirty="0"/>
          </a:p>
          <a:p>
            <a:r>
              <a:rPr lang="ar-SA" sz="2000" b="1" dirty="0" err="1"/>
              <a:t>أولاً:باستعمال</a:t>
            </a:r>
            <a:r>
              <a:rPr lang="ar-SA" sz="2000" b="1" dirty="0"/>
              <a:t> الصــــف الأول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r>
              <a:rPr lang="ar-SA" sz="2000" b="1" dirty="0"/>
              <a:t>	</a:t>
            </a:r>
            <a:endParaRPr lang="en-US" sz="2000" dirty="0"/>
          </a:p>
          <a:p>
            <a:r>
              <a:rPr lang="ar-SA" sz="2000" b="1" dirty="0"/>
              <a:t> </a:t>
            </a:r>
            <a:endParaRPr lang="en-US" sz="2000" dirty="0"/>
          </a:p>
          <a:p>
            <a:r>
              <a:rPr lang="ar-SA" sz="2000" b="1" dirty="0" err="1"/>
              <a:t>ثانياً:باستعمال</a:t>
            </a:r>
            <a:r>
              <a:rPr lang="ar-SA" sz="2000" b="1" dirty="0"/>
              <a:t> الصــف الثاني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r>
              <a:rPr lang="ar-SA" sz="2000" b="1" dirty="0"/>
              <a:t>	</a:t>
            </a:r>
            <a:endParaRPr lang="en-US" sz="2000" dirty="0"/>
          </a:p>
          <a:p>
            <a:r>
              <a:rPr lang="ar-SA" sz="2000" b="1" dirty="0"/>
              <a:t> 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4" y="2067606"/>
            <a:ext cx="1824211" cy="1404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886" y="4293096"/>
            <a:ext cx="6178286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677" y="5373216"/>
            <a:ext cx="6336704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3816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/>
          </a:bodyPr>
          <a:lstStyle/>
          <a:p>
            <a:r>
              <a:rPr lang="ar-SA" sz="2000" b="1" dirty="0" err="1"/>
              <a:t>ثالثاً:باستعمال</a:t>
            </a:r>
            <a:r>
              <a:rPr lang="ar-SA" sz="2000" b="1" dirty="0"/>
              <a:t> الصــف الثالث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endParaRPr lang="ar-IQ" sz="2000" b="1" dirty="0"/>
          </a:p>
          <a:p>
            <a:endParaRPr lang="en-US" sz="2000" dirty="0"/>
          </a:p>
          <a:p>
            <a:r>
              <a:rPr lang="ar-SA" sz="2000" b="1" dirty="0"/>
              <a:t> </a:t>
            </a:r>
            <a:endParaRPr lang="en-US" sz="2000" dirty="0"/>
          </a:p>
          <a:p>
            <a:r>
              <a:rPr lang="ar-SA" sz="2000" b="1" dirty="0" err="1"/>
              <a:t>رابعاً:باستعمال</a:t>
            </a:r>
            <a:r>
              <a:rPr lang="ar-SA" sz="2000" b="1" dirty="0"/>
              <a:t> العمـود الأول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ar-IQ" sz="2000" b="1" dirty="0"/>
          </a:p>
          <a:p>
            <a:r>
              <a:rPr lang="ar-SA" sz="2000" b="1" dirty="0" err="1"/>
              <a:t>خامساً:باستعمال</a:t>
            </a:r>
            <a:r>
              <a:rPr lang="ar-SA" sz="2000" b="1" dirty="0"/>
              <a:t> العمود </a:t>
            </a:r>
            <a:r>
              <a:rPr lang="ar-SA" sz="2000" b="1" dirty="0" err="1"/>
              <a:t>الثانى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endParaRPr lang="en-US" sz="2000" dirty="0"/>
          </a:p>
          <a:p>
            <a:r>
              <a:rPr lang="ar-SA" sz="2000" b="1" dirty="0"/>
              <a:t> </a:t>
            </a:r>
            <a:endParaRPr lang="en-US" sz="2000" dirty="0"/>
          </a:p>
          <a:p>
            <a:endParaRPr lang="ar-IQ" sz="2000" b="1" dirty="0" smtClean="0"/>
          </a:p>
          <a:p>
            <a:r>
              <a:rPr lang="ar-SA" sz="2000" b="1" dirty="0" err="1" smtClean="0"/>
              <a:t>سادساً:باستعمال</a:t>
            </a:r>
            <a:r>
              <a:rPr lang="ar-SA" sz="2000" b="1" dirty="0" smtClean="0"/>
              <a:t> </a:t>
            </a:r>
            <a:r>
              <a:rPr lang="ar-SA" sz="2000" b="1" dirty="0"/>
              <a:t>العمود الثالث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endParaRPr lang="en-US" sz="2000" dirty="0"/>
          </a:p>
          <a:p>
            <a:endParaRPr lang="ar-IQ" sz="2000" b="1" dirty="0" smtClean="0"/>
          </a:p>
          <a:p>
            <a:endParaRPr lang="ar-IQ" sz="2000" b="1" dirty="0"/>
          </a:p>
          <a:p>
            <a:endParaRPr lang="en-US" sz="2000" dirty="0"/>
          </a:p>
          <a:p>
            <a:endParaRPr lang="ar-IQ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92696"/>
            <a:ext cx="619148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113090"/>
            <a:ext cx="623109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680" y="3717924"/>
            <a:ext cx="5633631" cy="71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680" y="5013176"/>
            <a:ext cx="6639138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5581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198</Words>
  <Application>Microsoft Office PowerPoint</Application>
  <PresentationFormat>On-screen Show (4:3)</PresentationFormat>
  <Paragraphs>65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طرق حساب المحددات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7</cp:revision>
  <dcterms:created xsi:type="dcterms:W3CDTF">2019-01-25T20:57:38Z</dcterms:created>
  <dcterms:modified xsi:type="dcterms:W3CDTF">2019-01-25T21:18:16Z</dcterms:modified>
</cp:coreProperties>
</file>