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528C-094B-40F4-A4C7-C94A20FB4F97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1632-100D-4513-B8EF-B7DCDF2ACF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394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528C-094B-40F4-A4C7-C94A20FB4F97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1632-100D-4513-B8EF-B7DCDF2ACF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4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528C-094B-40F4-A4C7-C94A20FB4F97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1632-100D-4513-B8EF-B7DCDF2ACF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6711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528C-094B-40F4-A4C7-C94A20FB4F97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1632-100D-4513-B8EF-B7DCDF2ACF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30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528C-094B-40F4-A4C7-C94A20FB4F97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1632-100D-4513-B8EF-B7DCDF2ACF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713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528C-094B-40F4-A4C7-C94A20FB4F97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1632-100D-4513-B8EF-B7DCDF2ACF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66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528C-094B-40F4-A4C7-C94A20FB4F97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1632-100D-4513-B8EF-B7DCDF2ACF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2516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528C-094B-40F4-A4C7-C94A20FB4F97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1632-100D-4513-B8EF-B7DCDF2ACF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2111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528C-094B-40F4-A4C7-C94A20FB4F97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1632-100D-4513-B8EF-B7DCDF2ACF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3310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528C-094B-40F4-A4C7-C94A20FB4F97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1632-100D-4513-B8EF-B7DCDF2ACF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7360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528C-094B-40F4-A4C7-C94A20FB4F97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1632-100D-4513-B8EF-B7DCDF2ACF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255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8528C-094B-40F4-A4C7-C94A20FB4F97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E1632-100D-4513-B8EF-B7DCDF2ACF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049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ar-SA" sz="2000" b="1" u="sng" dirty="0"/>
              <a:t>-3 المحددات الصغرى (مرافق العنصر):</a:t>
            </a:r>
            <a:endParaRPr lang="en-US" sz="2000" dirty="0"/>
          </a:p>
          <a:p>
            <a:r>
              <a:rPr lang="ar-SA" sz="2000" b="1" dirty="0"/>
              <a:t>	بملاحظة مفكوك أي محددة ثلاثية نجد أنها تحتوى على محددات أخرى من المرتبة الثانية ويطلق على هذه المحددات بالمحددات الصغرى للمحددة الأصلية.</a:t>
            </a:r>
            <a:endParaRPr lang="en-US" sz="2000" b="1" dirty="0"/>
          </a:p>
          <a:p>
            <a:r>
              <a:rPr lang="ar-SA" sz="2000" b="1" dirty="0"/>
              <a:t>فإذا كانت المحددة الأصلية هي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en-US" sz="2000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r>
              <a:rPr lang="ar-SA" sz="2000" b="1" dirty="0" smtClean="0"/>
              <a:t>فان </a:t>
            </a:r>
            <a:r>
              <a:rPr lang="ar-SA" sz="2000" b="1" dirty="0"/>
              <a:t>المحددة الصغرى الناتجة عن حذف العمود الأول والصف الأول (</a:t>
            </a:r>
            <a:r>
              <a:rPr lang="ar-SA" sz="2000" b="1" dirty="0" err="1"/>
              <a:t>أى</a:t>
            </a:r>
            <a:r>
              <a:rPr lang="ar-SA" sz="2000" b="1" dirty="0"/>
              <a:t> العمود والصف اللذان يلتقيان عند العنصر </a:t>
            </a:r>
            <a:r>
              <a:rPr lang="en-US" sz="2000" b="1" dirty="0"/>
              <a:t>a</a:t>
            </a:r>
            <a:r>
              <a:rPr lang="en-US" sz="2000" b="1" baseline="-25000" dirty="0"/>
              <a:t>1</a:t>
            </a:r>
            <a:r>
              <a:rPr lang="ar-SA" sz="2000" b="1" dirty="0"/>
              <a:t>) تسمى المحددة الصغرى المناظرة للعنصر </a:t>
            </a:r>
            <a:r>
              <a:rPr lang="en-US" sz="2000" b="1" dirty="0"/>
              <a:t>a</a:t>
            </a:r>
            <a:r>
              <a:rPr lang="en-US" sz="2000" b="1" baseline="-25000" dirty="0"/>
              <a:t>1 </a:t>
            </a:r>
            <a:r>
              <a:rPr lang="ar-SA" sz="2000" b="1" dirty="0"/>
              <a:t>ويرمز لها بالرمز </a:t>
            </a:r>
            <a:r>
              <a:rPr lang="en-US" sz="2000" b="1" dirty="0"/>
              <a:t>A</a:t>
            </a:r>
            <a:r>
              <a:rPr lang="en-US" sz="2000" b="1" baseline="-25000" dirty="0"/>
              <a:t>1</a:t>
            </a:r>
            <a:r>
              <a:rPr lang="ar-SA" sz="2000" b="1" dirty="0"/>
              <a:t> أي أن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r>
              <a:rPr lang="ar-SA" sz="2000" b="1" dirty="0" smtClean="0"/>
              <a:t>والمحددة </a:t>
            </a:r>
            <a:r>
              <a:rPr lang="ar-SA" sz="2000" b="1" dirty="0"/>
              <a:t>الصغرى للعنصر  </a:t>
            </a:r>
            <a:r>
              <a:rPr lang="en-US" sz="2000" b="1" dirty="0"/>
              <a:t>c</a:t>
            </a:r>
            <a:r>
              <a:rPr lang="en-US" sz="2000" b="1" baseline="-25000" dirty="0"/>
              <a:t>3</a:t>
            </a:r>
            <a:r>
              <a:rPr lang="ar-SA" sz="2000" b="1" dirty="0"/>
              <a:t> والتي يرمز لها بالرمز  </a:t>
            </a:r>
            <a:r>
              <a:rPr lang="en-US" sz="2000" b="1" dirty="0"/>
              <a:t>C</a:t>
            </a:r>
            <a:r>
              <a:rPr lang="en-US" sz="2000" b="1" baseline="-25000" dirty="0"/>
              <a:t>3</a:t>
            </a:r>
            <a:r>
              <a:rPr lang="ar-SA" sz="2000" b="1" dirty="0"/>
              <a:t> هي:</a:t>
            </a:r>
            <a:endParaRPr lang="en-US" sz="2000" dirty="0"/>
          </a:p>
          <a:p>
            <a:endParaRPr lang="ar-IQ" sz="2000" b="1" dirty="0" smtClean="0"/>
          </a:p>
          <a:p>
            <a:pPr lvl="8"/>
            <a:r>
              <a:rPr lang="ar-IQ" sz="800" dirty="0" smtClean="0"/>
              <a:t>		</a:t>
            </a:r>
            <a:r>
              <a:rPr lang="ar-IQ" dirty="0" smtClean="0"/>
              <a:t>وهكذا.....</a:t>
            </a:r>
            <a:endParaRPr lang="en-US" sz="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772816"/>
            <a:ext cx="1805396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0" y="3933056"/>
            <a:ext cx="1488554" cy="834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198" y="5229200"/>
            <a:ext cx="155537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0822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04656"/>
          </a:xfrm>
        </p:spPr>
        <p:txBody>
          <a:bodyPr>
            <a:normAutofit/>
          </a:bodyPr>
          <a:lstStyle/>
          <a:p>
            <a:r>
              <a:rPr lang="ar-SA" sz="2000" b="1" dirty="0"/>
              <a:t>وباستخدام المحددات الصغرى يمكن كتابة مفكوك المحددة  </a:t>
            </a:r>
            <a:r>
              <a:rPr lang="en-US" sz="2000" b="1" dirty="0"/>
              <a:t>(D)</a:t>
            </a:r>
            <a:r>
              <a:rPr lang="ar-SA" sz="2000" b="1" dirty="0"/>
              <a:t> بإحدى الصور الآتية:</a:t>
            </a:r>
            <a:endParaRPr lang="en-US" sz="2000" dirty="0"/>
          </a:p>
          <a:p>
            <a:r>
              <a:rPr lang="ar-SA" sz="2000" b="1" dirty="0"/>
              <a:t>باستخدام الصـف الأول:	 </a:t>
            </a:r>
            <a:endParaRPr lang="en-US" sz="2000" dirty="0"/>
          </a:p>
          <a:p>
            <a:r>
              <a:rPr lang="ar-SA" sz="2000" b="1" dirty="0"/>
              <a:t>باستخدام الصف الثاني:	 </a:t>
            </a:r>
            <a:endParaRPr lang="en-US" sz="2000" dirty="0"/>
          </a:p>
          <a:p>
            <a:r>
              <a:rPr lang="ar-SA" sz="2000" b="1" dirty="0"/>
              <a:t>باستخدام الصف الثالث:	 </a:t>
            </a:r>
            <a:endParaRPr lang="en-US" sz="2000" dirty="0"/>
          </a:p>
          <a:p>
            <a:r>
              <a:rPr lang="ar-SA" sz="2000" b="1" dirty="0"/>
              <a:t>باستخدام العمـود الأول:	 </a:t>
            </a:r>
            <a:endParaRPr lang="en-US" sz="2000" dirty="0"/>
          </a:p>
          <a:p>
            <a:r>
              <a:rPr lang="ar-SA" sz="2000" b="1" dirty="0"/>
              <a:t>باستخدام العمود الثاني:	 </a:t>
            </a:r>
            <a:endParaRPr lang="en-US" sz="2000" dirty="0"/>
          </a:p>
          <a:p>
            <a:r>
              <a:rPr lang="ar-SA" sz="2000" b="1" dirty="0"/>
              <a:t>باستخدام العمود الثالث:	 </a:t>
            </a:r>
            <a:endParaRPr lang="en-US" sz="2000" dirty="0"/>
          </a:p>
          <a:p>
            <a:r>
              <a:rPr lang="ar-SA" sz="2000" b="1" dirty="0"/>
              <a:t>	</a:t>
            </a:r>
            <a:endParaRPr lang="ar-IQ" sz="2000" b="1" dirty="0" smtClean="0"/>
          </a:p>
          <a:p>
            <a:r>
              <a:rPr lang="ar-SA" sz="2000" b="1" dirty="0" smtClean="0"/>
              <a:t>ويتضح </a:t>
            </a:r>
            <a:r>
              <a:rPr lang="ar-SA" sz="2000" b="1" dirty="0"/>
              <a:t>من ذلك أنه يمكن إيجاد مفكوك المحددة باستخدام عناصر أي صف أو أي عمود ويكون معامل كل عنصر هو المحددة الصغرى المناظرة لهذا العنصر مسبوقة بإشارة + أو - 	حسب قاعدة الإشارات السابق شرحها والتي ترتبط بوضع العنصر في المحددة حسب القاعدة </a:t>
            </a:r>
            <a:r>
              <a:rPr lang="en-US" sz="2000" b="1" dirty="0"/>
              <a:t>(-1)</a:t>
            </a:r>
            <a:r>
              <a:rPr lang="en-US" sz="2000" b="1" baseline="30000" dirty="0"/>
              <a:t>m</a:t>
            </a:r>
            <a:r>
              <a:rPr lang="ar-SA" sz="2000" b="1" dirty="0"/>
              <a:t> حيث </a:t>
            </a:r>
            <a:r>
              <a:rPr lang="en-US" sz="2000" b="1" dirty="0"/>
              <a:t>m</a:t>
            </a:r>
            <a:r>
              <a:rPr lang="ar-SA" sz="2000" b="1" dirty="0"/>
              <a:t> هي مجموع رتبتي الصف والعمود اللذان يلتقيان عند هذا العنصر.</a:t>
            </a:r>
            <a:endParaRPr lang="en-US" sz="2000" dirty="0"/>
          </a:p>
          <a:p>
            <a:endParaRPr lang="ar-IQ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836712"/>
            <a:ext cx="2466206" cy="347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443" y="1077001"/>
            <a:ext cx="2466206" cy="33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412776"/>
            <a:ext cx="2461833" cy="35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27059"/>
            <a:ext cx="2483711" cy="354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181874"/>
            <a:ext cx="2472403" cy="35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444" y="2586550"/>
            <a:ext cx="2498654" cy="358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711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336704"/>
          </a:xfrm>
        </p:spPr>
        <p:txBody>
          <a:bodyPr>
            <a:normAutofit/>
          </a:bodyPr>
          <a:lstStyle/>
          <a:p>
            <a:r>
              <a:rPr lang="ar-IQ" sz="2000" dirty="0" smtClean="0"/>
              <a:t>مثال: اوجد مفكوك المحددة التالية:</a:t>
            </a:r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r>
              <a:rPr lang="ar-IQ" sz="2000" dirty="0" smtClean="0"/>
              <a:t>الحل/</a:t>
            </a:r>
          </a:p>
          <a:p>
            <a:r>
              <a:rPr lang="ar-IQ" sz="2000" dirty="0" smtClean="0"/>
              <a:t>باستخدام العمود الاول</a:t>
            </a:r>
          </a:p>
          <a:p>
            <a:endParaRPr lang="ar-IQ" sz="2000" dirty="0" smtClean="0"/>
          </a:p>
          <a:p>
            <a:endParaRPr lang="ar-IQ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692696"/>
            <a:ext cx="1584176" cy="1219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84500"/>
            <a:ext cx="5654602" cy="1380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3447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ar-IQ" sz="2000" dirty="0" smtClean="0"/>
              <a:t>باستخدام الصف الاول:</a:t>
            </a:r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r>
              <a:rPr lang="ar-SA" sz="2000" b="1" dirty="0"/>
              <a:t>وهكذا باستخدام أي صف أو أي عمود يمكن الوصول إلى نفس النتيجة.</a:t>
            </a:r>
            <a:endParaRPr lang="en-US" sz="2000" dirty="0"/>
          </a:p>
          <a:p>
            <a:r>
              <a:rPr lang="ar-SA" sz="2000" b="1" dirty="0"/>
              <a:t> </a:t>
            </a:r>
            <a:endParaRPr lang="en-US" sz="2000" dirty="0"/>
          </a:p>
          <a:p>
            <a:r>
              <a:rPr lang="ar-SA" sz="2000" b="1" dirty="0"/>
              <a:t>	ويمكن الحصول على مفكوك محددة الرتبة الثالثة كما هو موضح في الشكل التالي، وفيه تكرر كتابة العمودين الأول والثاني إلى يمين العمود الثالث ثم نضرب الأعداد </a:t>
            </a:r>
            <a:r>
              <a:rPr lang="ar-SA" sz="2000" b="1" dirty="0" err="1"/>
              <a:t>فى</a:t>
            </a:r>
            <a:r>
              <a:rPr lang="ar-SA" sz="2000" b="1" dirty="0"/>
              <a:t> اتجاه الأسهم الموضحة ونأخذ الناتج بإشارته إن كان السهم متجهاً من اليسار إلى اليمين أ بإشارة مخالفة إن كان السهم متجهاً من اليمين إلى اليسار وتجمع هذه النواتج.</a:t>
            </a:r>
            <a:endParaRPr lang="en-US" sz="2000" dirty="0"/>
          </a:p>
          <a:p>
            <a:endParaRPr lang="ar-IQ" sz="2000" dirty="0" smtClean="0"/>
          </a:p>
          <a:p>
            <a:endParaRPr lang="ar-IQ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37929"/>
            <a:ext cx="5294886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149080"/>
            <a:ext cx="356328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5773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55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3</cp:revision>
  <dcterms:created xsi:type="dcterms:W3CDTF">2019-01-25T21:18:26Z</dcterms:created>
  <dcterms:modified xsi:type="dcterms:W3CDTF">2019-01-25T21:30:26Z</dcterms:modified>
</cp:coreProperties>
</file>