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16C-CC87-4071-9D51-8B3D08667425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D9A-4911-4745-9898-33494361E6B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54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16C-CC87-4071-9D51-8B3D08667425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D9A-4911-4745-9898-33494361E6B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654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16C-CC87-4071-9D51-8B3D08667425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D9A-4911-4745-9898-33494361E6B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508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16C-CC87-4071-9D51-8B3D08667425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D9A-4911-4745-9898-33494361E6B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016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16C-CC87-4071-9D51-8B3D08667425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D9A-4911-4745-9898-33494361E6B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802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16C-CC87-4071-9D51-8B3D08667425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D9A-4911-4745-9898-33494361E6B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061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16C-CC87-4071-9D51-8B3D08667425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D9A-4911-4745-9898-33494361E6B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911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16C-CC87-4071-9D51-8B3D08667425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D9A-4911-4745-9898-33494361E6B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626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16C-CC87-4071-9D51-8B3D08667425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D9A-4911-4745-9898-33494361E6B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708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16C-CC87-4071-9D51-8B3D08667425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D9A-4911-4745-9898-33494361E6B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224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16C-CC87-4071-9D51-8B3D08667425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D9A-4911-4745-9898-33494361E6B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629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216C-CC87-4071-9D51-8B3D08667425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6CD9A-4911-4745-9898-33494361E6B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960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r>
              <a:rPr lang="ar-SA" sz="2000" b="1" u="sng" dirty="0"/>
              <a:t>خامساً:</a:t>
            </a:r>
            <a:r>
              <a:rPr lang="ar-SA" sz="2000" b="1" dirty="0"/>
              <a:t> إذا كانت عناصر أي صف أو عمود تتكون من المجموع الجبري لحدود عددها </a:t>
            </a:r>
            <a:r>
              <a:rPr lang="en-US" sz="2000" b="1" dirty="0"/>
              <a:t>n</a:t>
            </a:r>
            <a:r>
              <a:rPr lang="ar-SA" sz="2000" b="1" dirty="0"/>
              <a:t> فإن المحددة </a:t>
            </a:r>
            <a:r>
              <a:rPr lang="ar-SA" sz="2000" b="1" dirty="0" smtClean="0"/>
              <a:t>تساوى </a:t>
            </a:r>
            <a:r>
              <a:rPr lang="ar-SA" sz="2000" b="1" dirty="0"/>
              <a:t>مجموع </a:t>
            </a:r>
            <a:r>
              <a:rPr lang="en-US" sz="2000" b="1" dirty="0"/>
              <a:t>n</a:t>
            </a:r>
            <a:r>
              <a:rPr lang="ar-SA" sz="2000" b="1" dirty="0"/>
              <a:t> من المحددات كل محددة منها تحتوى على حد واحد فقط.	بمعنى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en-US" sz="2000" dirty="0"/>
          </a:p>
          <a:p>
            <a:endParaRPr lang="ar-IQ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6543127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702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ar-SA" sz="2000" b="1" dirty="0"/>
              <a:t>ولإثبات هذه النظرية نفك الطرف الأيسر باستخدام الصف الأول فينتج أن المحددة تساوى:</a:t>
            </a:r>
            <a:endParaRPr lang="en-US" sz="2000" b="1" dirty="0"/>
          </a:p>
          <a:p>
            <a:endParaRPr lang="ar-IQ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27517"/>
            <a:ext cx="7958093" cy="418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70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ar-SA" sz="2000" b="1" dirty="0"/>
              <a:t>وهذا يساوى الطرف الأيمن وبذلك تثبت النظرية عندما تكون </a:t>
            </a:r>
            <a:r>
              <a:rPr lang="en-US" sz="2000" b="1" dirty="0"/>
              <a:t>n = 3</a:t>
            </a:r>
            <a:r>
              <a:rPr lang="ar-SA" sz="2000" b="1" dirty="0"/>
              <a:t> ويمكن بنفس الطريقة إثباتها في </a:t>
            </a:r>
            <a:r>
              <a:rPr lang="en-US" sz="2000" b="1" dirty="0"/>
              <a:t>n = 2</a:t>
            </a:r>
            <a:r>
              <a:rPr lang="ar-SA" sz="2000" b="1" dirty="0"/>
              <a:t> أو </a:t>
            </a:r>
            <a:r>
              <a:rPr lang="en-US" sz="2000" b="1" dirty="0"/>
              <a:t>n &gt; 3</a:t>
            </a:r>
            <a:r>
              <a:rPr lang="ar-SA" sz="2000" b="1" dirty="0"/>
              <a:t> أيضاً. فمثلاً يمكن بنفس الطريقة يمكن إثبات أن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en-US" sz="2000" dirty="0"/>
          </a:p>
          <a:p>
            <a:r>
              <a:rPr lang="ar-SA" sz="2000" b="1" dirty="0"/>
              <a:t> </a:t>
            </a:r>
            <a:endParaRPr lang="en-US" sz="2000" dirty="0"/>
          </a:p>
          <a:p>
            <a:r>
              <a:rPr lang="ar-SA" sz="2000" b="1" u="sng" dirty="0"/>
              <a:t>سادساً:</a:t>
            </a:r>
            <a:r>
              <a:rPr lang="ar-SA" sz="2000" b="1" dirty="0"/>
              <a:t> قيمة المحددة لا تتغير إذا أضيفت إلى عناصر </a:t>
            </a:r>
            <a:r>
              <a:rPr lang="ar-SA" sz="2000" b="1" dirty="0" err="1"/>
              <a:t>أى</a:t>
            </a:r>
            <a:r>
              <a:rPr lang="ar-SA" sz="2000" b="1" dirty="0"/>
              <a:t> صف أو عمود مضاعفات العناصر المناظرة </a:t>
            </a:r>
            <a:r>
              <a:rPr lang="ar-SA" sz="2000" b="1" dirty="0" smtClean="0"/>
              <a:t>للصفوف </a:t>
            </a:r>
            <a:r>
              <a:rPr lang="ar-SA" sz="2000" b="1" dirty="0"/>
              <a:t>أو الأعمدة الأخرى، فمثلاً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en-US" sz="2000" dirty="0"/>
          </a:p>
          <a:p>
            <a:endParaRPr lang="ar-IQ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24744"/>
            <a:ext cx="504056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146" y="2996952"/>
            <a:ext cx="626028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51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ar-SA" sz="2000" b="1" dirty="0"/>
              <a:t>ويمكن إثبات ذلك باستخدام الخاصية السابقة، فنجد أن الطرف الأيمن يساوى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r>
              <a:rPr lang="ar-SA" sz="2000" b="1" dirty="0"/>
              <a:t>وهذا يساوى الطرف الأيسر، نظراً لأن المحددتان الثانية والثالثة قد </a:t>
            </a:r>
            <a:r>
              <a:rPr lang="ar-SA" sz="2000" b="1" dirty="0" err="1"/>
              <a:t>إنعدمتا</a:t>
            </a:r>
            <a:r>
              <a:rPr lang="ar-SA" sz="2000" b="1" dirty="0"/>
              <a:t> لتساوى صفين لكل منهما.</a:t>
            </a:r>
            <a:endParaRPr lang="en-US" sz="200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en-US" sz="2000" dirty="0"/>
          </a:p>
          <a:p>
            <a:endParaRPr lang="ar-IQ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836712"/>
            <a:ext cx="6516353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2498725"/>
            <a:ext cx="5760641" cy="271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21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110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4</cp:revision>
  <dcterms:created xsi:type="dcterms:W3CDTF">2019-01-25T21:41:43Z</dcterms:created>
  <dcterms:modified xsi:type="dcterms:W3CDTF">2019-01-25T21:55:24Z</dcterms:modified>
</cp:coreProperties>
</file>