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647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66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553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298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898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390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770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613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637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683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341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D496-7728-4D3A-A63B-01467C508802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B709E-3188-4D75-92FE-1F0360BF7D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503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مثال/ ضع المحددة التالية في ابسط صورها ثم جد قيمتها:</a:t>
            </a:r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ar-SA" sz="2000" b="1" u="sng" dirty="0"/>
              <a:t>الحـــــل</a:t>
            </a:r>
            <a:endParaRPr lang="en-US" sz="2000" dirty="0"/>
          </a:p>
          <a:p>
            <a:r>
              <a:rPr lang="ar-SA" sz="2000" b="1" dirty="0"/>
              <a:t>نضرب الصف الأول في 6 والصف الثاني في 4 ثم يتم ضرب العمود الأول في 4 وإضافته على العمود الثاني وأخيراً طرح العمود الأول من العمود الثالث فنجد أن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764704"/>
            <a:ext cx="1584176" cy="128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212976"/>
            <a:ext cx="498078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67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r>
              <a:rPr lang="ar-SA" sz="2000" b="1" u="sng" dirty="0"/>
              <a:t>3-3-9 المصفوفة </a:t>
            </a:r>
            <a:r>
              <a:rPr lang="ar-SA" sz="2000" b="1" u="sng" dirty="0" smtClean="0"/>
              <a:t>المر</a:t>
            </a:r>
            <a:r>
              <a:rPr lang="ar-IQ" sz="2000" b="1" u="sng" dirty="0" smtClean="0"/>
              <a:t>افقة</a:t>
            </a:r>
            <a:r>
              <a:rPr lang="ar-SA" sz="2000" b="1" u="sng" dirty="0" smtClean="0"/>
              <a:t>: </a:t>
            </a:r>
            <a:r>
              <a:rPr lang="en-US" sz="2000" b="1" u="sng" dirty="0"/>
              <a:t>The </a:t>
            </a:r>
            <a:r>
              <a:rPr lang="en-US" sz="2000" b="1" u="sng" dirty="0" err="1"/>
              <a:t>Adjoint</a:t>
            </a:r>
            <a:r>
              <a:rPr lang="en-US" sz="2000" b="1" u="sng" dirty="0"/>
              <a:t> Matrix</a:t>
            </a:r>
            <a:endParaRPr lang="en-US" sz="2000" dirty="0"/>
          </a:p>
          <a:p>
            <a:r>
              <a:rPr lang="ar-SA" sz="2000" b="1" dirty="0"/>
              <a:t>	إذا كانت </a:t>
            </a:r>
            <a:r>
              <a:rPr lang="en-US" sz="2000" b="1" dirty="0"/>
              <a:t>A</a:t>
            </a:r>
            <a:r>
              <a:rPr lang="ar-SA" sz="2000" b="1" dirty="0"/>
              <a:t> مصفوفة مربعة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en-US" sz="2000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r>
              <a:rPr lang="ar-SA" sz="2000" b="1" dirty="0" smtClean="0"/>
              <a:t>فإن </a:t>
            </a:r>
            <a:r>
              <a:rPr lang="ar-SA" sz="2000" b="1" dirty="0"/>
              <a:t>المصفوفة المرتبطة للمصفوفة </a:t>
            </a:r>
            <a:r>
              <a:rPr lang="en-US" sz="2000" b="1" dirty="0"/>
              <a:t>A</a:t>
            </a:r>
            <a:r>
              <a:rPr lang="ar-SA" sz="2000" b="1" dirty="0"/>
              <a:t> هي المصفوفة البديلة لمصفوفة العوامل المرافقة للمصفوفة </a:t>
            </a:r>
            <a:r>
              <a:rPr lang="en-US" sz="2000" b="1" dirty="0"/>
              <a:t>A</a:t>
            </a:r>
            <a:r>
              <a:rPr lang="ar-SA" sz="2000" b="1" dirty="0"/>
              <a:t> ويرمز لها بالرمز </a:t>
            </a:r>
            <a:r>
              <a:rPr lang="en-US" sz="2000" b="1" dirty="0"/>
              <a:t>adj. A</a:t>
            </a:r>
            <a:r>
              <a:rPr lang="ar-SA" sz="2000" b="1" dirty="0"/>
              <a:t> فإذا كان </a:t>
            </a:r>
            <a:r>
              <a:rPr lang="en-US" sz="2000" b="1" dirty="0"/>
              <a:t>A</a:t>
            </a:r>
            <a:r>
              <a:rPr lang="en-US" sz="2000" b="1" baseline="-25000" dirty="0"/>
              <a:t>rc</a:t>
            </a:r>
            <a:r>
              <a:rPr lang="ar-SA" sz="2000" b="1" dirty="0"/>
              <a:t> هو العامل المرافق للعنصر </a:t>
            </a:r>
            <a:r>
              <a:rPr lang="en-US" sz="2000" b="1" dirty="0"/>
              <a:t>a</a:t>
            </a:r>
            <a:r>
              <a:rPr lang="en-US" sz="2000" b="1" baseline="-25000" dirty="0"/>
              <a:t>rc</a:t>
            </a:r>
            <a:r>
              <a:rPr lang="ar-SA" sz="2000" b="1" dirty="0"/>
              <a:t> (أي قيمة المحددة المكونة بحذف كل من الصف والعمود الذي يحتوى على العنصر </a:t>
            </a:r>
            <a:r>
              <a:rPr lang="en-US" sz="2000" b="1" dirty="0"/>
              <a:t>a</a:t>
            </a:r>
            <a:r>
              <a:rPr lang="en-US" sz="2000" b="1" baseline="-25000" dirty="0"/>
              <a:t>rc</a:t>
            </a:r>
            <a:r>
              <a:rPr lang="ar-SA" sz="2000" b="1" dirty="0"/>
              <a:t> مع أخذ الإشارة المناسبة حسب قاعدة الإشارات السابق شرحها في باب المحددات، أو بعبارة أخرى المحددة الصغرى للعنصر </a:t>
            </a:r>
            <a:r>
              <a:rPr lang="en-US" sz="2000" b="1" dirty="0"/>
              <a:t>a</a:t>
            </a:r>
            <a:r>
              <a:rPr lang="en-US" sz="2000" b="1" baseline="-25000" dirty="0"/>
              <a:t>rc</a:t>
            </a:r>
            <a:r>
              <a:rPr lang="ar-SA" sz="2000" b="1" dirty="0"/>
              <a:t> مع أخذ الإشارة المناسبة) فإن مصفوفة العوامل المرافقة </a:t>
            </a:r>
            <a:r>
              <a:rPr lang="en-US" sz="2000" b="1" dirty="0"/>
              <a:t>B</a:t>
            </a:r>
            <a:r>
              <a:rPr lang="ar-SA" sz="2000" b="1" dirty="0"/>
              <a:t> بنفس رتبة </a:t>
            </a:r>
            <a:r>
              <a:rPr lang="en-US" sz="2000" b="1" dirty="0"/>
              <a:t>A</a:t>
            </a:r>
            <a:r>
              <a:rPr lang="ar-SA" sz="2000" b="1" dirty="0"/>
              <a:t> ، وتكون:</a:t>
            </a:r>
            <a:endParaRPr lang="en-US" sz="2000" dirty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727" y="980728"/>
            <a:ext cx="271573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7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ar-IQ" sz="2000" dirty="0" smtClean="0"/>
              <a:t>بالشكل التالي: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16002"/>
            <a:ext cx="3885566" cy="236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80106"/>
            <a:ext cx="4904567" cy="2378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05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مثال/</a:t>
            </a:r>
            <a:r>
              <a:rPr lang="ar-SA" sz="2000" b="1" dirty="0" err="1"/>
              <a:t>إوجد</a:t>
            </a:r>
            <a:r>
              <a:rPr lang="ar-SA" sz="2000" b="1" dirty="0"/>
              <a:t> مصفوفة العوامل المرافقة ثم </a:t>
            </a:r>
            <a:r>
              <a:rPr lang="ar-SA" sz="2000" b="1" dirty="0" err="1"/>
              <a:t>إوجد</a:t>
            </a:r>
            <a:r>
              <a:rPr lang="ar-SA" sz="2000" b="1" dirty="0"/>
              <a:t> المصفوفة البديلة.</a:t>
            </a:r>
            <a:endParaRPr lang="en-US" sz="2000" dirty="0"/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r>
              <a:rPr lang="ar-IQ" sz="2000" dirty="0" smtClean="0"/>
              <a:t>الحل//</a:t>
            </a:r>
          </a:p>
          <a:p>
            <a:r>
              <a:rPr lang="ar-SA" sz="2000" b="1" dirty="0"/>
              <a:t>العامل المرافق للعنصر </a:t>
            </a:r>
            <a:r>
              <a:rPr lang="en-US" sz="2000" b="1" dirty="0"/>
              <a:t>a11</a:t>
            </a:r>
            <a:r>
              <a:rPr lang="ar-SA" sz="2000" b="1" dirty="0"/>
              <a:t> هو المحددة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endParaRPr lang="ar-IQ" sz="2000" b="1" dirty="0" smtClean="0"/>
          </a:p>
          <a:p>
            <a:r>
              <a:rPr lang="ar-SA" sz="2000" b="1" dirty="0" smtClean="0"/>
              <a:t>والعامل </a:t>
            </a:r>
            <a:r>
              <a:rPr lang="ar-SA" sz="2000" b="1" dirty="0"/>
              <a:t>المرافق للعنصر </a:t>
            </a:r>
            <a:r>
              <a:rPr lang="en-US" sz="2000" b="1" dirty="0"/>
              <a:t>a12</a:t>
            </a:r>
            <a:r>
              <a:rPr lang="ar-SA" sz="2000" b="1" dirty="0"/>
              <a:t> هو المحددة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endParaRPr lang="ar-IQ" sz="2000" dirty="0"/>
          </a:p>
          <a:p>
            <a:endParaRPr lang="ar-IQ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67341"/>
            <a:ext cx="188037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548" y="2841624"/>
            <a:ext cx="2456787" cy="87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8"/>
            <a:ext cx="264803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99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r>
              <a:rPr lang="ar-SA" sz="2000" b="1" dirty="0"/>
              <a:t>و هكذا.... </a:t>
            </a:r>
            <a:endParaRPr lang="en-US" sz="2000" dirty="0"/>
          </a:p>
          <a:p>
            <a:r>
              <a:rPr lang="ar-SA" sz="2000" b="1" dirty="0"/>
              <a:t>وبذلك نحصل على مصفوفة العوامل المرافقة </a:t>
            </a:r>
            <a:r>
              <a:rPr lang="en-US" sz="2000" b="1" dirty="0"/>
              <a:t>B</a:t>
            </a:r>
            <a:r>
              <a:rPr lang="ar-SA" sz="2000" b="1" dirty="0"/>
              <a:t> ونجد أن:</a:t>
            </a:r>
            <a:endParaRPr lang="en-US" sz="2000" dirty="0"/>
          </a:p>
          <a:p>
            <a:endParaRPr lang="ar-IQ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4127265" cy="280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05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93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2019-01-25T21:55:52Z</dcterms:created>
  <dcterms:modified xsi:type="dcterms:W3CDTF">2019-01-25T22:09:09Z</dcterms:modified>
</cp:coreProperties>
</file>