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2612-8475-4EEE-99CB-35F125EE6E3B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274-5919-4962-9B85-2F3D1A86D0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7527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2612-8475-4EEE-99CB-35F125EE6E3B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274-5919-4962-9B85-2F3D1A86D0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053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2612-8475-4EEE-99CB-35F125EE6E3B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274-5919-4962-9B85-2F3D1A86D0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5820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2612-8475-4EEE-99CB-35F125EE6E3B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274-5919-4962-9B85-2F3D1A86D0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946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2612-8475-4EEE-99CB-35F125EE6E3B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274-5919-4962-9B85-2F3D1A86D0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247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2612-8475-4EEE-99CB-35F125EE6E3B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274-5919-4962-9B85-2F3D1A86D0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560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2612-8475-4EEE-99CB-35F125EE6E3B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274-5919-4962-9B85-2F3D1A86D0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382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2612-8475-4EEE-99CB-35F125EE6E3B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274-5919-4962-9B85-2F3D1A86D0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8185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2612-8475-4EEE-99CB-35F125EE6E3B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274-5919-4962-9B85-2F3D1A86D0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354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2612-8475-4EEE-99CB-35F125EE6E3B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274-5919-4962-9B85-2F3D1A86D0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834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E2612-8475-4EEE-99CB-35F125EE6E3B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274-5919-4962-9B85-2F3D1A86D0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2479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E2612-8475-4EEE-99CB-35F125EE6E3B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5B274-5919-4962-9B85-2F3D1A86D02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999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معكوس المصفوفة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000" b="1" dirty="0"/>
              <a:t>إن مقلوب المصفوفة المربعة </a:t>
            </a:r>
            <a:r>
              <a:rPr lang="en-US" sz="2000" b="1" i="1" dirty="0"/>
              <a:t>A</a:t>
            </a:r>
            <a:r>
              <a:rPr lang="ar-SA" sz="2000" b="1" dirty="0"/>
              <a:t> هو مصفوفة نرمز له بالرمز  إذا ضربت بالمصفوفة </a:t>
            </a:r>
            <a:r>
              <a:rPr lang="en-US" sz="2000" b="1" i="1" dirty="0"/>
              <a:t>A</a:t>
            </a:r>
            <a:r>
              <a:rPr lang="ar-SA" sz="2000" b="1" dirty="0"/>
              <a:t> من يمينها أو من يسارها كان الناتج مصفوفة واحدية </a:t>
            </a:r>
            <a:r>
              <a:rPr lang="en-US" sz="2000" b="1" i="1" dirty="0"/>
              <a:t>I</a:t>
            </a:r>
            <a:r>
              <a:rPr lang="ar-SA" sz="2000" b="1" dirty="0"/>
              <a:t>:  </a:t>
            </a:r>
            <a:endParaRPr lang="en-US" sz="2000" b="1" dirty="0"/>
          </a:p>
          <a:p>
            <a:r>
              <a:rPr lang="ar-SA" sz="2000" b="1" dirty="0"/>
              <a:t>من هنا نلاحظ أنه لا يمكن الحديث عن مقلوب مصفوفة إلا إذا كانت المصفوفة مربعة.</a:t>
            </a:r>
            <a:endParaRPr lang="en-US" sz="2000" b="1" dirty="0"/>
          </a:p>
          <a:p>
            <a:r>
              <a:rPr lang="ar-SA" sz="2000" b="1" dirty="0"/>
              <a:t>سندرس إيجاد مقلوب مصفوفة من المرتبة الثانية ثم مقلوب مصفوفة من المرتبة الثالثة. أما المصفوفات من مراتب أعلى فلا تختلف طرق حساب مقلوباتها عن حالة المصفوفة من المرتبة الثالثة.</a:t>
            </a:r>
            <a:endParaRPr lang="en-US" sz="2000" b="1" dirty="0"/>
          </a:p>
          <a:p>
            <a:r>
              <a:rPr lang="ar-SA" sz="2000" b="1" dirty="0" smtClean="0"/>
              <a:t>م</a:t>
            </a:r>
            <a:r>
              <a:rPr lang="ar-IQ" sz="2000" b="1" dirty="0" smtClean="0"/>
              <a:t>عكوس</a:t>
            </a:r>
            <a:r>
              <a:rPr lang="ar-SA" sz="2000" b="1" dirty="0" smtClean="0"/>
              <a:t> </a:t>
            </a:r>
            <a:r>
              <a:rPr lang="ar-SA" sz="2000" b="1" dirty="0"/>
              <a:t>مصفوفة من المرتبة الثانية</a:t>
            </a:r>
            <a:endParaRPr lang="en-US" sz="2000" dirty="0"/>
          </a:p>
          <a:p>
            <a:r>
              <a:rPr lang="ar-SA" sz="2000" dirty="0"/>
              <a:t>لتكن لدينا المصفوفة من المرتبة الثانية </a:t>
            </a:r>
            <a:r>
              <a:rPr lang="ar-SA" sz="2000" dirty="0" smtClean="0"/>
              <a:t>الآتية</a:t>
            </a:r>
            <a:r>
              <a:rPr lang="ar-IQ" sz="2000" dirty="0" smtClean="0"/>
              <a:t>:</a:t>
            </a:r>
          </a:p>
          <a:p>
            <a:endParaRPr lang="ar-IQ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580678"/>
            <a:ext cx="3399536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20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ar-SA" sz="2000" dirty="0"/>
              <a:t>لإيجاد مقلوب هذه المصفوفة  </a:t>
            </a:r>
            <a:r>
              <a:rPr lang="en-US" sz="2000" dirty="0"/>
              <a:t>  </a:t>
            </a:r>
            <a:r>
              <a:rPr lang="ar-SA" sz="2000" dirty="0"/>
              <a:t>يمكن اتباع الخطوات التالية:</a:t>
            </a:r>
            <a:endParaRPr lang="en-US" sz="2000" dirty="0"/>
          </a:p>
          <a:p>
            <a:r>
              <a:rPr lang="ar-SA" sz="2000" dirty="0"/>
              <a:t>1 ـ نحسب </a:t>
            </a:r>
            <a:r>
              <a:rPr lang="ar-SA" sz="2000" dirty="0" smtClean="0"/>
              <a:t>م</a:t>
            </a:r>
            <a:r>
              <a:rPr lang="ar-IQ" sz="2000" dirty="0" smtClean="0"/>
              <a:t>حدد</a:t>
            </a:r>
            <a:r>
              <a:rPr lang="ar-SA" sz="2000" dirty="0" smtClean="0"/>
              <a:t> </a:t>
            </a:r>
            <a:r>
              <a:rPr lang="ar-SA" sz="2000" dirty="0"/>
              <a:t>المصفوفة </a:t>
            </a:r>
            <a:r>
              <a:rPr lang="en-US" sz="2000" i="1" dirty="0"/>
              <a:t>A</a:t>
            </a:r>
            <a:r>
              <a:rPr lang="ar-SA" sz="2000" dirty="0"/>
              <a:t>. وهذا </a:t>
            </a:r>
            <a:r>
              <a:rPr lang="ar-SA" sz="2000" dirty="0" smtClean="0"/>
              <a:t>ال</a:t>
            </a:r>
            <a:r>
              <a:rPr lang="ar-IQ" sz="2000" dirty="0" smtClean="0"/>
              <a:t>محدد</a:t>
            </a:r>
            <a:r>
              <a:rPr lang="ar-SA" sz="2000" dirty="0" smtClean="0"/>
              <a:t> </a:t>
            </a:r>
            <a:r>
              <a:rPr lang="ar-SA" sz="2000" dirty="0"/>
              <a:t>هو</a:t>
            </a:r>
            <a:r>
              <a:rPr lang="ar-SA" sz="2000" dirty="0" smtClean="0"/>
              <a:t>:</a:t>
            </a:r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 smtClean="0"/>
          </a:p>
          <a:p>
            <a:endParaRPr lang="en-US" sz="2000" dirty="0"/>
          </a:p>
          <a:p>
            <a:r>
              <a:rPr lang="ar-SA" sz="2000" dirty="0" smtClean="0"/>
              <a:t>2 </a:t>
            </a:r>
            <a:r>
              <a:rPr lang="ar-SA" sz="2000" dirty="0"/>
              <a:t>ـ نوجد المصفوفة </a:t>
            </a:r>
            <a:r>
              <a:rPr lang="ar-SA" sz="2000" dirty="0" smtClean="0"/>
              <a:t>الم</a:t>
            </a:r>
            <a:r>
              <a:rPr lang="ar-IQ" sz="2000" dirty="0" smtClean="0"/>
              <a:t>رافقة </a:t>
            </a:r>
            <a:r>
              <a:rPr lang="ar-SA" sz="2000" dirty="0" smtClean="0"/>
              <a:t>وذلك </a:t>
            </a:r>
            <a:r>
              <a:rPr lang="ar-SA" sz="2000" dirty="0"/>
              <a:t>بتبديل عنصري القطر الرئيس في المصفوفة </a:t>
            </a:r>
            <a:r>
              <a:rPr lang="en-US" sz="2000" i="1" dirty="0"/>
              <a:t>A</a:t>
            </a:r>
            <a:r>
              <a:rPr lang="ar-SA" sz="2000" dirty="0"/>
              <a:t> ببعضهما وضرب عنصري القطر الثانوي بـ (1-). </a:t>
            </a:r>
            <a:r>
              <a:rPr lang="ar-SA" sz="2000" dirty="0" smtClean="0"/>
              <a:t>فتكون </a:t>
            </a:r>
            <a:r>
              <a:rPr lang="ar-SY" sz="2000" dirty="0"/>
              <a:t>كما يلي</a:t>
            </a:r>
            <a:r>
              <a:rPr lang="ar-SY" sz="2000" dirty="0" smtClean="0"/>
              <a:t>:</a:t>
            </a:r>
            <a:endParaRPr lang="ar-IQ" sz="2000" dirty="0" smtClean="0"/>
          </a:p>
          <a:p>
            <a:endParaRPr lang="ar-IQ" sz="2000" dirty="0"/>
          </a:p>
          <a:p>
            <a:endParaRPr lang="en-US" sz="2000" dirty="0"/>
          </a:p>
          <a:p>
            <a:endParaRPr lang="ar-IQ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84784"/>
            <a:ext cx="510593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645024"/>
            <a:ext cx="4925814" cy="143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666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ar-SY" sz="2000" dirty="0"/>
              <a:t>3 ـ نحسب مقلوب (معكوس) </a:t>
            </a:r>
            <a:r>
              <a:rPr lang="ar-SA" sz="2000" dirty="0"/>
              <a:t>المصفوفة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ar-SY" sz="2000" dirty="0"/>
              <a:t>بتقسيم كل عنصر من عناصر المصفوفة </a:t>
            </a:r>
            <a:r>
              <a:rPr lang="ar-SY" sz="2000" dirty="0" smtClean="0"/>
              <a:t>الم</a:t>
            </a:r>
            <a:r>
              <a:rPr lang="ar-IQ" sz="2000" dirty="0" smtClean="0"/>
              <a:t>رافقة</a:t>
            </a:r>
            <a:r>
              <a:rPr lang="ar-SY" sz="2000" dirty="0" smtClean="0"/>
              <a:t> </a:t>
            </a:r>
            <a:r>
              <a:rPr lang="ar-SA" sz="2000" dirty="0"/>
              <a:t>ِ</a:t>
            </a:r>
            <a:r>
              <a:rPr lang="en-US" sz="2000" dirty="0"/>
              <a:t> </a:t>
            </a:r>
            <a:r>
              <a:rPr lang="ar-SY" sz="2000" dirty="0"/>
              <a:t> على </a:t>
            </a:r>
            <a:r>
              <a:rPr lang="ar-SY" sz="2000" dirty="0" smtClean="0"/>
              <a:t>الم</a:t>
            </a:r>
            <a:r>
              <a:rPr lang="ar-IQ" sz="2000" dirty="0" smtClean="0"/>
              <a:t>حدد</a:t>
            </a:r>
            <a:r>
              <a:rPr lang="ar-SY" sz="2000" dirty="0" smtClean="0"/>
              <a:t> </a:t>
            </a:r>
            <a:r>
              <a:rPr lang="ar-SY" sz="2000" dirty="0"/>
              <a:t>. أي أن</a:t>
            </a:r>
            <a:r>
              <a:rPr lang="ar-SY" sz="2000" dirty="0" smtClean="0"/>
              <a:t>:</a:t>
            </a:r>
            <a:endParaRPr lang="ar-IQ" sz="2000" dirty="0" smtClean="0"/>
          </a:p>
          <a:p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56792"/>
            <a:ext cx="5374883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3982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162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معكوس المصفوفة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4</cp:revision>
  <dcterms:created xsi:type="dcterms:W3CDTF">2019-01-25T22:09:19Z</dcterms:created>
  <dcterms:modified xsi:type="dcterms:W3CDTF">2019-01-25T22:30:31Z</dcterms:modified>
</cp:coreProperties>
</file>