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780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746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904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35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64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437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436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20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998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36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03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FAB20-0EE7-44EB-855F-087BAC898163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0178-E218-4053-A181-77C4A5D81A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31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ar-IQ" sz="2000" dirty="0" smtClean="0"/>
              <a:t>مثال: جد مقلوب المصفوفة التالية:\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r>
              <a:rPr lang="ar-IQ" sz="2000" dirty="0" smtClean="0"/>
              <a:t>الحل:</a:t>
            </a:r>
          </a:p>
          <a:p>
            <a:r>
              <a:rPr lang="ar-SA" sz="2000" dirty="0"/>
              <a:t>إن </a:t>
            </a:r>
            <a:r>
              <a:rPr lang="ar-SA" sz="2000" dirty="0" smtClean="0"/>
              <a:t>م</a:t>
            </a:r>
            <a:r>
              <a:rPr lang="ar-IQ" sz="2000" dirty="0" smtClean="0"/>
              <a:t>حدد </a:t>
            </a:r>
            <a:r>
              <a:rPr lang="ar-SA" sz="2000" dirty="0" smtClean="0"/>
              <a:t>هذه </a:t>
            </a:r>
            <a:r>
              <a:rPr lang="ar-SA" sz="2000" dirty="0"/>
              <a:t>المصفوفة يساوي</a:t>
            </a:r>
            <a:r>
              <a:rPr lang="ar-SA" sz="2000" dirty="0" smtClean="0"/>
              <a:t>:</a:t>
            </a:r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en-US" sz="2000" dirty="0"/>
          </a:p>
          <a:p>
            <a:r>
              <a:rPr lang="ar-SA" sz="2000" dirty="0"/>
              <a:t>أما المصفوفة </a:t>
            </a:r>
            <a:r>
              <a:rPr lang="ar-SA" sz="2000" dirty="0" smtClean="0"/>
              <a:t>الم</a:t>
            </a:r>
            <a:r>
              <a:rPr lang="ar-IQ" sz="2000" dirty="0" smtClean="0"/>
              <a:t>رافقة </a:t>
            </a:r>
            <a:r>
              <a:rPr lang="ar-SA" sz="2000" dirty="0" smtClean="0"/>
              <a:t>فهي:</a:t>
            </a:r>
            <a:endParaRPr lang="ar-IQ" sz="2000" dirty="0" smtClean="0"/>
          </a:p>
          <a:p>
            <a:endParaRPr lang="ar-IQ" sz="2000" dirty="0" smtClean="0"/>
          </a:p>
          <a:p>
            <a:endParaRPr lang="en-US" sz="2000" dirty="0"/>
          </a:p>
          <a:p>
            <a:endParaRPr lang="ar-IQ" sz="2000" dirty="0" smtClean="0"/>
          </a:p>
          <a:p>
            <a:r>
              <a:rPr lang="ar-SA" sz="2000" dirty="0" smtClean="0"/>
              <a:t>ومقلوب </a:t>
            </a:r>
            <a:r>
              <a:rPr lang="ar-SA" sz="2000" dirty="0"/>
              <a:t>(معكوس) المصفوفة هو:</a:t>
            </a:r>
            <a:endParaRPr lang="en-US" sz="2000" dirty="0"/>
          </a:p>
          <a:p>
            <a:endParaRPr lang="ar-IQ" sz="2000" dirty="0" smtClean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08720"/>
            <a:ext cx="219003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2632074"/>
            <a:ext cx="3562134" cy="94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49080"/>
            <a:ext cx="2160240" cy="96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51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/>
          </a:p>
          <a:p>
            <a:r>
              <a:rPr lang="ar-SA" sz="2000" dirty="0" smtClean="0"/>
              <a:t>ويمكننا </a:t>
            </a:r>
            <a:r>
              <a:rPr lang="ar-SA" sz="2000" dirty="0"/>
              <a:t>أن نتأكد من نتيجة الحساب بضرب المصفوفتين </a:t>
            </a:r>
            <a:r>
              <a:rPr lang="en-US" sz="2000" i="1" dirty="0"/>
              <a:t>A</a:t>
            </a:r>
            <a:r>
              <a:rPr lang="ar-SA" sz="2000" dirty="0"/>
              <a:t> و  ببعضهما</a:t>
            </a:r>
            <a:r>
              <a:rPr lang="ar-SA" sz="2000" dirty="0" smtClean="0"/>
              <a:t>:</a:t>
            </a:r>
            <a:endParaRPr lang="ar-IQ" sz="2000" dirty="0" smtClean="0"/>
          </a:p>
          <a:p>
            <a:endParaRPr lang="ar-IQ" sz="2000" dirty="0"/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80728"/>
            <a:ext cx="501733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262" y="3717032"/>
            <a:ext cx="580918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7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ar-SA" sz="2000" dirty="0"/>
              <a:t>ملاحظة: من الواضح أنه إذا كان </a:t>
            </a:r>
            <a:r>
              <a:rPr lang="ar-SA" sz="2000" dirty="0" smtClean="0"/>
              <a:t>م</a:t>
            </a:r>
            <a:r>
              <a:rPr lang="ar-IQ" sz="2000" dirty="0" smtClean="0"/>
              <a:t>جدد</a:t>
            </a:r>
            <a:r>
              <a:rPr lang="ar-SA" sz="2000" dirty="0" smtClean="0"/>
              <a:t> </a:t>
            </a:r>
            <a:r>
              <a:rPr lang="ar-SA" sz="2000" dirty="0"/>
              <a:t>المصفوفة مساويًا الصفر فلا يكون لها مقلوب. من هنا فإن شرط وجود مقلوب للمصفوفة أن يكون </a:t>
            </a:r>
            <a:r>
              <a:rPr lang="ar-SA" sz="2000" dirty="0" smtClean="0"/>
              <a:t>م</a:t>
            </a:r>
            <a:r>
              <a:rPr lang="ar-IQ" sz="2000" dirty="0" smtClean="0"/>
              <a:t>حددها</a:t>
            </a:r>
            <a:r>
              <a:rPr lang="ar-SA" sz="2000" dirty="0" smtClean="0"/>
              <a:t> </a:t>
            </a:r>
            <a:r>
              <a:rPr lang="ar-SA" sz="2000" dirty="0"/>
              <a:t>غير مساو للصفر. نقول عن المصفوفة التي </a:t>
            </a:r>
            <a:r>
              <a:rPr lang="ar-SA" sz="2000" dirty="0" smtClean="0"/>
              <a:t>م</a:t>
            </a:r>
            <a:r>
              <a:rPr lang="ar-IQ" sz="2000" dirty="0" smtClean="0"/>
              <a:t>حددها</a:t>
            </a:r>
            <a:r>
              <a:rPr lang="ar-SA" sz="2000" dirty="0" smtClean="0"/>
              <a:t> يساوي الصفر إنها شاذة (غير نظامية). ونعلم الآن أن المصفوفة الشاذة ليس لها مقلوب. </a:t>
            </a:r>
            <a:endParaRPr lang="en-US" sz="2000" dirty="0" smtClean="0"/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17647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2019-01-25T22:30:47Z</dcterms:created>
  <dcterms:modified xsi:type="dcterms:W3CDTF">2019-01-25T22:39:09Z</dcterms:modified>
</cp:coreProperties>
</file>