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778D-34BA-49DD-9926-2031A653A55D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9619-EB2B-458C-AA78-E7762E739C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2322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778D-34BA-49DD-9926-2031A653A55D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9619-EB2B-458C-AA78-E7762E739C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4515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778D-34BA-49DD-9926-2031A653A55D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9619-EB2B-458C-AA78-E7762E739C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22866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778D-34BA-49DD-9926-2031A653A55D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9619-EB2B-458C-AA78-E7762E739C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21888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778D-34BA-49DD-9926-2031A653A55D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9619-EB2B-458C-AA78-E7762E739C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3771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778D-34BA-49DD-9926-2031A653A55D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9619-EB2B-458C-AA78-E7762E739C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458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778D-34BA-49DD-9926-2031A653A55D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9619-EB2B-458C-AA78-E7762E739C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7980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778D-34BA-49DD-9926-2031A653A55D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9619-EB2B-458C-AA78-E7762E739C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20954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778D-34BA-49DD-9926-2031A653A55D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9619-EB2B-458C-AA78-E7762E739C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35270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778D-34BA-49DD-9926-2031A653A55D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9619-EB2B-458C-AA78-E7762E739C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9110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778D-34BA-49DD-9926-2031A653A55D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49619-EB2B-458C-AA78-E7762E739C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05776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778D-34BA-49DD-9926-2031A653A55D}" type="datetimeFigureOut">
              <a:rPr lang="ar-IQ" smtClean="0"/>
              <a:t>20/05/1440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549619-EB2B-458C-AA78-E7762E739C38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71311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ar-SA" sz="2000" b="1" dirty="0"/>
              <a:t>ب- </a:t>
            </a:r>
            <a:r>
              <a:rPr lang="ar-SA" sz="2000" b="1" dirty="0" smtClean="0"/>
              <a:t>م</a:t>
            </a:r>
            <a:r>
              <a:rPr lang="ar-IQ" sz="2000" b="1" dirty="0" smtClean="0"/>
              <a:t>كوس</a:t>
            </a:r>
            <a:r>
              <a:rPr lang="ar-SA" sz="2000" b="1" dirty="0" smtClean="0"/>
              <a:t> </a:t>
            </a:r>
            <a:r>
              <a:rPr lang="ar-SA" sz="2000" b="1" dirty="0"/>
              <a:t>مصفوفة من المرتبة الثالثة:</a:t>
            </a:r>
            <a:endParaRPr lang="en-US" sz="2000" dirty="0"/>
          </a:p>
          <a:p>
            <a:r>
              <a:rPr lang="ar-SA" sz="2000" dirty="0"/>
              <a:t>لتكن لدينا المصفوفة من المرتبة الثالثة الآتية</a:t>
            </a:r>
            <a:r>
              <a:rPr lang="ar-SA" sz="2000" dirty="0" smtClean="0"/>
              <a:t>:</a:t>
            </a:r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en-US" sz="2000" dirty="0"/>
          </a:p>
          <a:p>
            <a:endParaRPr lang="ar-IQ" sz="2000" dirty="0" smtClean="0"/>
          </a:p>
          <a:p>
            <a:r>
              <a:rPr lang="ar-SA" sz="2000" dirty="0" smtClean="0"/>
              <a:t>لإيجاد </a:t>
            </a:r>
            <a:r>
              <a:rPr lang="ar-SA" sz="2000" dirty="0"/>
              <a:t>مقلوب هذه المصفوفة </a:t>
            </a:r>
            <a:r>
              <a:rPr lang="en-US" sz="2000" i="1" dirty="0"/>
              <a:t>A</a:t>
            </a:r>
            <a:r>
              <a:rPr lang="en-US" sz="2000" baseline="30000" dirty="0"/>
              <a:t>-1</a:t>
            </a:r>
            <a:r>
              <a:rPr lang="ar-SY" sz="2000" dirty="0"/>
              <a:t> نتبع الخطوات التالية:</a:t>
            </a:r>
            <a:endParaRPr lang="en-US" sz="2000" dirty="0"/>
          </a:p>
          <a:p>
            <a:r>
              <a:rPr lang="ar-SY" sz="2000" b="1" dirty="0"/>
              <a:t>الخطوة الأولى</a:t>
            </a:r>
            <a:r>
              <a:rPr lang="ar-SY" sz="2000" b="1" dirty="0" smtClean="0"/>
              <a:t>:</a:t>
            </a:r>
            <a:endParaRPr lang="ar-IQ" sz="2000" b="1" dirty="0" smtClean="0"/>
          </a:p>
          <a:p>
            <a:r>
              <a:rPr lang="ar-SY" sz="2000" b="1" dirty="0" smtClean="0"/>
              <a:t> </a:t>
            </a:r>
            <a:r>
              <a:rPr lang="ar-SY" sz="2000" dirty="0"/>
              <a:t>نوجد قيمة </a:t>
            </a:r>
            <a:r>
              <a:rPr lang="ar-SY" sz="2000" dirty="0" smtClean="0"/>
              <a:t>ال</a:t>
            </a:r>
            <a:r>
              <a:rPr lang="ar-IQ" sz="2000" dirty="0" smtClean="0"/>
              <a:t>محدد</a:t>
            </a:r>
            <a:r>
              <a:rPr lang="ar-SY" sz="2000" dirty="0" smtClean="0"/>
              <a:t> </a:t>
            </a:r>
            <a:r>
              <a:rPr lang="en-US" sz="2000" dirty="0" smtClean="0"/>
              <a:t> </a:t>
            </a:r>
            <a:r>
              <a:rPr lang="ar-SY" sz="2000" dirty="0"/>
              <a:t>للمصفوفة </a:t>
            </a:r>
            <a:r>
              <a:rPr lang="ar-SA" sz="2000" dirty="0"/>
              <a:t>. فإذا تبين أن  فعندها نقول إن المصفوفة </a:t>
            </a:r>
            <a:r>
              <a:rPr lang="en-US" sz="2000" dirty="0"/>
              <a:t> </a:t>
            </a:r>
            <a:r>
              <a:rPr lang="ar-SA" sz="2000" dirty="0"/>
              <a:t>شاذة وليس لها مقلوب. أما إذا كان </a:t>
            </a:r>
            <a:r>
              <a:rPr lang="en-US" sz="2000" dirty="0"/>
              <a:t> </a:t>
            </a:r>
            <a:r>
              <a:rPr lang="ar-SA" sz="2000" dirty="0"/>
              <a:t>فننتقل إلى الخطوة الثانية.</a:t>
            </a:r>
            <a:endParaRPr lang="en-US" sz="2000" dirty="0"/>
          </a:p>
          <a:p>
            <a:endParaRPr lang="ar-IQ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2074" y="1196752"/>
            <a:ext cx="2469378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4775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ar-SA" sz="2000" b="1" dirty="0" smtClean="0"/>
              <a:t>الخطوة الثانية:</a:t>
            </a:r>
            <a:endParaRPr lang="en-US" sz="2000" b="1" dirty="0" smtClean="0"/>
          </a:p>
          <a:p>
            <a:r>
              <a:rPr lang="ar-SA" sz="2000" dirty="0" smtClean="0"/>
              <a:t> نوجد مرافق كل عنصر من عناصر المصفوفة  ونضع هذه المرافقات بصورة مصفوفة نطلق عليها اسم مصفوفة المرافقات. وسوف نرمز لمصفوفة المرافقات بالرمز</a:t>
            </a:r>
            <a:r>
              <a:rPr lang="en-US" sz="2000" dirty="0" smtClean="0"/>
              <a:t>  </a:t>
            </a:r>
            <a:r>
              <a:rPr lang="ar-SA" sz="2000" dirty="0" smtClean="0"/>
              <a:t>ولكل عنصر مرافق بالرمز</a:t>
            </a:r>
            <a:r>
              <a:rPr lang="ar-IQ" sz="2000" dirty="0" smtClean="0"/>
              <a:t>:</a:t>
            </a:r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endParaRPr lang="ar-IQ" sz="2000" dirty="0" smtClean="0"/>
          </a:p>
          <a:p>
            <a:endParaRPr lang="ar-IQ" sz="2000" dirty="0"/>
          </a:p>
          <a:p>
            <a:r>
              <a:rPr lang="ar-SA" sz="2000" b="1" dirty="0"/>
              <a:t>الخطوة الثالثة: </a:t>
            </a:r>
            <a:endParaRPr lang="en-US" sz="2000" dirty="0"/>
          </a:p>
          <a:p>
            <a:r>
              <a:rPr lang="ar-SY" sz="2000" dirty="0"/>
              <a:t>نوجد المصفوفة </a:t>
            </a:r>
            <a:r>
              <a:rPr lang="ar-SY" sz="2000" dirty="0" smtClean="0"/>
              <a:t>الم</a:t>
            </a:r>
            <a:r>
              <a:rPr lang="ar-IQ" sz="2000" dirty="0" smtClean="0"/>
              <a:t>رافقة</a:t>
            </a:r>
            <a:r>
              <a:rPr lang="ar-SY" sz="2000" dirty="0" smtClean="0"/>
              <a:t> </a:t>
            </a:r>
            <a:r>
              <a:rPr lang="ar-SY" sz="2000" dirty="0"/>
              <a:t>(والتي نرمز لها بـ </a:t>
            </a:r>
            <a:r>
              <a:rPr lang="en-US" sz="2000" dirty="0" err="1" smtClean="0"/>
              <a:t>adj</a:t>
            </a:r>
            <a:r>
              <a:rPr lang="en-US" sz="2000" dirty="0" smtClean="0"/>
              <a:t> A</a:t>
            </a:r>
            <a:r>
              <a:rPr lang="ar-SY" sz="2000" dirty="0" smtClean="0"/>
              <a:t>) </a:t>
            </a:r>
            <a:r>
              <a:rPr lang="ar-SY" sz="2000" dirty="0"/>
              <a:t>وهي عبارة عن مدور مصفوفة المرافقات، أي أن</a:t>
            </a:r>
            <a:r>
              <a:rPr lang="ar-SY" sz="2000" dirty="0" smtClean="0"/>
              <a:t>:</a:t>
            </a:r>
            <a:endParaRPr lang="en-US" sz="2000" dirty="0" smtClean="0"/>
          </a:p>
          <a:p>
            <a:endParaRPr lang="en-US" sz="2000" dirty="0"/>
          </a:p>
          <a:p>
            <a:endParaRPr lang="ar-IQ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142867"/>
            <a:ext cx="3843421" cy="176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9810" y="4365104"/>
            <a:ext cx="3947555" cy="1728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142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ar-SA" sz="2000" b="1" dirty="0"/>
              <a:t>الخطوة الرابعة: </a:t>
            </a:r>
            <a:endParaRPr lang="en-US" sz="2000" dirty="0"/>
          </a:p>
          <a:p>
            <a:r>
              <a:rPr lang="ar-SY" sz="2000" dirty="0"/>
              <a:t>نقسم كل عنصر من عناصر المصفوفة </a:t>
            </a:r>
            <a:r>
              <a:rPr lang="ar-SY" sz="2000" dirty="0" smtClean="0"/>
              <a:t>الم</a:t>
            </a:r>
            <a:r>
              <a:rPr lang="ar-IQ" sz="2000" dirty="0" smtClean="0"/>
              <a:t>رافقة</a:t>
            </a:r>
            <a:r>
              <a:rPr lang="ar-SY" sz="2000" dirty="0" smtClean="0"/>
              <a:t> </a:t>
            </a:r>
            <a:r>
              <a:rPr lang="ar-SY" sz="2000" dirty="0"/>
              <a:t>على قيمة </a:t>
            </a:r>
            <a:r>
              <a:rPr lang="ar-SY" sz="2000" dirty="0" smtClean="0"/>
              <a:t>الم</a:t>
            </a:r>
            <a:r>
              <a:rPr lang="ar-IQ" sz="2000" dirty="0" smtClean="0"/>
              <a:t>حدد</a:t>
            </a:r>
            <a:r>
              <a:rPr lang="ar-SY" sz="2000" dirty="0" smtClean="0"/>
              <a:t>(حيث </a:t>
            </a:r>
            <a:r>
              <a:rPr lang="ar-SY" sz="2000" dirty="0"/>
              <a:t>فرضنا )، فنحصل بذلك على مقلوب المصفوفة</a:t>
            </a:r>
            <a:r>
              <a:rPr lang="ar-SY" sz="2000" dirty="0" smtClean="0"/>
              <a:t>:</a:t>
            </a:r>
            <a:endParaRPr lang="ar-IQ" sz="2000" dirty="0" smtClean="0"/>
          </a:p>
          <a:p>
            <a:endParaRPr lang="ar-IQ" sz="2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700808"/>
            <a:ext cx="6449860" cy="31683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9569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136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Maher</dc:creator>
  <cp:lastModifiedBy>Maher</cp:lastModifiedBy>
  <cp:revision>2</cp:revision>
  <dcterms:created xsi:type="dcterms:W3CDTF">2019-01-25T22:39:21Z</dcterms:created>
  <dcterms:modified xsi:type="dcterms:W3CDTF">2019-01-25T22:49:28Z</dcterms:modified>
</cp:coreProperties>
</file>