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6"/>
  </p:notes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B05-EE81-45DA-B17A-9B89E9F3225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6D84D-F506-4424-8B4C-FC5E619B2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6C0F-2D53-4D20-B7D4-7FFE1AE482C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F19F-48D5-4F48-B014-56489C726A44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F8D9-4C54-4520-87E1-A663017DE5F2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6EC-5C18-4003-9110-1042CAFF9C1C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4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94BD-9221-4A3E-B08E-C0FCC700267F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F650-9EDB-4D1F-8E5E-08837A267A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1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5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68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24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33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73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46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21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FD19-2FE3-454A-93D9-863914A61B0E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F96-CA0F-4AB6-B2FA-2889A306FDA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8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82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12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33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47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49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364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90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74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71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7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BF9A-844F-40D7-9885-79E53A869FF1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C9DA-AB11-4D45-BA07-9EDE54E037C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61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375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68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52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9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D9F9-4A3E-4C07-8FA1-25A607ECA44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FD8F-E388-44DA-8689-606F25A3F5A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F863-E173-45E1-8AA0-61912E8D8D1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D02B-93AD-4803-B10C-7CACD999E67A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6A13-8C6C-4A3F-9749-3BEAEC3A34AC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0C-F2F2-4C8A-AE87-9F39E4D1A26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DA8B-8E8A-4725-8BDF-F6DC72CF9A6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FC18-1278-4CC1-ACD6-6DE9A58E7928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D946-EE3D-4E8F-B7D8-F0F75A4C5F1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38EC-BA16-48EE-AFA9-C67D9AF6DE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3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4C5C-C77F-4F42-B95E-5C69A626CD0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C9C4-84A4-4919-A238-B726C7C2B15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4040F37-1F14-4008-848D-42EE6F8B5EE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A2C8A176-EED7-46CD-8B05-0EC7783C8F23}" type="slidenum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9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8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8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طرائق التمويل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IQ" b="1" dirty="0" smtClean="0"/>
              <a:t>1-</a:t>
            </a:r>
            <a:r>
              <a:rPr lang="en-US" b="1" dirty="0" smtClean="0"/>
              <a:t> </a:t>
            </a:r>
            <a:r>
              <a:rPr lang="ar-SA" b="1" dirty="0"/>
              <a:t>التمويل المباشر</a:t>
            </a:r>
            <a:r>
              <a:rPr lang="en-US" b="1" dirty="0"/>
              <a:t>: </a:t>
            </a:r>
            <a:r>
              <a:rPr lang="ar-SA" dirty="0"/>
              <a:t>حيث تحصل الوحدات ذات العجز المالي على التمويل اللازم لها مباشرة </a:t>
            </a:r>
            <a:r>
              <a:rPr lang="ar-SA" dirty="0" smtClean="0"/>
              <a:t>من</a:t>
            </a:r>
            <a:r>
              <a:rPr lang="ar-IQ" dirty="0" smtClean="0"/>
              <a:t> </a:t>
            </a:r>
            <a:r>
              <a:rPr lang="ar-SA" dirty="0" smtClean="0"/>
              <a:t>الوحدات </a:t>
            </a:r>
            <a:r>
              <a:rPr lang="ar-SA" dirty="0"/>
              <a:t>ذات الفائض المالي ٬ وذلك من خلال قيام الوحدات ذات العجز المالي بإصدار حقوقا مالية على نفسها في شكل أسهم وسندات وبيعها للوحدات ذات الفائض المالي ٬ وتمثل هذه الأصول المالية ديناً على الوحدات التي أصدرتها ومستحقة الدفع من دخلها في المستقبل ٬ كما تمثل هذه الأصول بالنسبة للوحدات التي اشترتها حقوقاً على أصول ودخل المقترضين</a:t>
            </a:r>
            <a:r>
              <a:rPr lang="en-US" dirty="0"/>
              <a:t> .</a:t>
            </a:r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en-US" b="1" dirty="0"/>
              <a:t>-2 </a:t>
            </a:r>
            <a:r>
              <a:rPr lang="ar-SA" b="1" dirty="0"/>
              <a:t>التمويل غير المباشر: </a:t>
            </a:r>
            <a:r>
              <a:rPr lang="ar-SA" dirty="0"/>
              <a:t>تقوم المؤسسات المالية بالحصول على الموارد المالية من الوحدات ذات الفائض مقابل إصدار أصول مالية على نفسها ٬ وبيعها للوحدات ذات الفائض ٬ وتسمى أصولا مالية غير مباشرة مثل شهادات الادخار وشهادات الاستثمار ٬ ثم تقوم بإقراض هذه الموارد المالية إلى الوحدات الاقتصادية ذات العجز المالي والتي تقوم بإصدار وبيع أصولا مالية مباشرة </a:t>
            </a:r>
            <a:r>
              <a:rPr lang="ar-SA" dirty="0" smtClean="0"/>
              <a:t>للمؤسسات</a:t>
            </a:r>
            <a:r>
              <a:rPr lang="ar-IQ" dirty="0" smtClean="0"/>
              <a:t> </a:t>
            </a:r>
            <a:r>
              <a:rPr lang="ar-SA" dirty="0" smtClean="0"/>
              <a:t>المالية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المؤسسات المالية الوسيطة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en-US" b="1" dirty="0"/>
              <a:t>-1 </a:t>
            </a:r>
            <a:r>
              <a:rPr lang="ar-SA" b="1" dirty="0" smtClean="0"/>
              <a:t>الوسطاء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b="1" dirty="0" smtClean="0"/>
              <a:t>2- </a:t>
            </a:r>
            <a:r>
              <a:rPr lang="ar-SA" b="1" dirty="0"/>
              <a:t>المصارف التجارية </a:t>
            </a:r>
            <a:endParaRPr lang="ar-IQ" b="1" dirty="0" smtClean="0"/>
          </a:p>
          <a:p>
            <a:pPr marL="0" indent="0" algn="r" rtl="1">
              <a:buNone/>
            </a:pPr>
            <a:r>
              <a:rPr lang="en-US" b="1" dirty="0"/>
              <a:t>-3 </a:t>
            </a:r>
            <a:r>
              <a:rPr lang="ar-SA" b="1" dirty="0"/>
              <a:t>المصارف </a:t>
            </a:r>
            <a:r>
              <a:rPr lang="ar-SA" b="1" dirty="0" smtClean="0"/>
              <a:t>المتخصصة</a:t>
            </a:r>
            <a:endParaRPr lang="ar-IQ" b="1" dirty="0" smtClean="0"/>
          </a:p>
          <a:p>
            <a:pPr marL="0" indent="0" algn="r" rtl="1">
              <a:buNone/>
            </a:pPr>
            <a:r>
              <a:rPr lang="en-US" b="1" dirty="0"/>
              <a:t>-4 </a:t>
            </a:r>
            <a:r>
              <a:rPr lang="ar-SA" b="1" dirty="0"/>
              <a:t>مكاتب التمثيل للمصارف </a:t>
            </a:r>
            <a:r>
              <a:rPr lang="ar-SA" b="1" dirty="0" smtClean="0"/>
              <a:t>الخارجية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b="1" dirty="0"/>
              <a:t>5- صناديق </a:t>
            </a:r>
            <a:r>
              <a:rPr lang="ar-SA" b="1" dirty="0" smtClean="0"/>
              <a:t>التقاعد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b="1" dirty="0" smtClean="0"/>
              <a:t>6-</a:t>
            </a:r>
            <a:r>
              <a:rPr lang="ar-SA" b="1" dirty="0" smtClean="0"/>
              <a:t>مؤسسات </a:t>
            </a:r>
            <a:r>
              <a:rPr lang="ar-SA" b="1" dirty="0"/>
              <a:t>وشركات </a:t>
            </a:r>
            <a:r>
              <a:rPr lang="ar-SA" b="1" dirty="0" smtClean="0"/>
              <a:t>التأمين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b="1" dirty="0" smtClean="0"/>
              <a:t>7-</a:t>
            </a:r>
            <a:r>
              <a:rPr lang="ar-SA" b="1" dirty="0" smtClean="0"/>
              <a:t>مؤسسات </a:t>
            </a:r>
            <a:r>
              <a:rPr lang="ar-SA" b="1" dirty="0"/>
              <a:t>الضمان </a:t>
            </a:r>
            <a:r>
              <a:rPr lang="ar-SA" b="1" dirty="0" smtClean="0"/>
              <a:t>الاجتماعي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b="1" dirty="0" smtClean="0"/>
              <a:t>8- </a:t>
            </a:r>
            <a:r>
              <a:rPr lang="ar-SA" b="1" dirty="0"/>
              <a:t>مؤسسات الادخار </a:t>
            </a:r>
            <a:r>
              <a:rPr lang="ar-SA" b="1" dirty="0" smtClean="0"/>
              <a:t>العقارية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b="1" dirty="0"/>
              <a:t>9- صناديق التوفير أو الادخار </a:t>
            </a:r>
            <a:r>
              <a:rPr lang="ar-SA" b="1" dirty="0" smtClean="0"/>
              <a:t>البريدي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SA" b="1" dirty="0"/>
              <a:t>10- شركات الصيرفة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1_Office Theme</vt:lpstr>
      <vt:lpstr>Office Theme</vt:lpstr>
      <vt:lpstr>2_Office Theme</vt:lpstr>
      <vt:lpstr>طرائق التمويل</vt:lpstr>
      <vt:lpstr>المؤسسات المالية الوسيطة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ومهام الفريق المفاوض</dc:title>
  <dc:creator>win7</dc:creator>
  <cp:lastModifiedBy>DR.Ahmed Saker 2o1O</cp:lastModifiedBy>
  <cp:revision>30</cp:revision>
  <dcterms:created xsi:type="dcterms:W3CDTF">2006-08-16T00:00:00Z</dcterms:created>
  <dcterms:modified xsi:type="dcterms:W3CDTF">2019-01-27T21:25:16Z</dcterms:modified>
</cp:coreProperties>
</file>