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486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1638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8229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9577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7651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317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3233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6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962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561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5189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37908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68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9230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80215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606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03399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28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46261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443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6715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897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6752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1053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خصائص سوق النقد</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pPr marL="0" lvl="0" indent="0" algn="just" rtl="1">
              <a:buNone/>
            </a:pPr>
            <a:r>
              <a:rPr lang="ar-IQ" b="1" dirty="0" smtClean="0"/>
              <a:t>1- انخفـاض </a:t>
            </a:r>
            <a:r>
              <a:rPr lang="ar-IQ" b="1" dirty="0"/>
              <a:t>درجـة المخاطـرة النقديــة</a:t>
            </a:r>
            <a:r>
              <a:rPr lang="ar-IQ" dirty="0"/>
              <a:t> التي قد تنشأ نتيجة احتمال هبوط أسعار الأوراق المالية المتداولة فيها، أو عندما يرغب المستثمرون بتحويل استثماراتهم إلى نقود كونها قصيرة الأجل وسريعة التداول وذات عائد شبه مؤكد، وان تأثير أي تغيرفي سعر الفائدة سيكون مقتصراً على الأسعار السوقية للأوراق المالية مما يجعل قيمتها الاسمية شبه مستقرة في موعد الاستحقاق</a:t>
            </a:r>
            <a:r>
              <a:rPr lang="ar-IQ" dirty="0" smtClean="0"/>
              <a:t>.</a:t>
            </a:r>
          </a:p>
          <a:p>
            <a:pPr marL="0" lvl="0" indent="0" algn="just" rtl="1">
              <a:buNone/>
            </a:pPr>
            <a:endParaRPr lang="en-US" sz="600" dirty="0"/>
          </a:p>
          <a:p>
            <a:pPr marL="0" lvl="0" indent="0" algn="just" rtl="1">
              <a:buNone/>
            </a:pPr>
            <a:r>
              <a:rPr lang="ar-IQ" b="1" dirty="0" smtClean="0"/>
              <a:t>2- تدنـي </a:t>
            </a:r>
            <a:r>
              <a:rPr lang="ar-IQ" b="1" dirty="0"/>
              <a:t>درجـة مخاطـرة الديـن</a:t>
            </a:r>
            <a:r>
              <a:rPr lang="ar-IQ" dirty="0"/>
              <a:t> المرتبطة باحتمال عدم قدرة المدين على سداد دينه في موعد الاستحقاق، لان هذه الأوراق تصدر عن مؤسسات ومراكز ائتمانية متينة وملاءة مالية عالية مثل البنك المركزي والمؤسسات الحكومية والمصارف التجارية مما يعني ان احتمالات عدم سداد الدين تكون منخفضة جداً</a:t>
            </a:r>
            <a:r>
              <a:rPr lang="ar-IQ" dirty="0" smtClean="0"/>
              <a:t>.</a:t>
            </a:r>
          </a:p>
          <a:p>
            <a:pPr marL="0" lvl="0" indent="0" algn="just" rtl="1">
              <a:buNone/>
            </a:pPr>
            <a:endParaRPr lang="ar-IQ" sz="600" dirty="0" smtClean="0"/>
          </a:p>
          <a:p>
            <a:pPr marL="0" indent="0" algn="just" rtl="1">
              <a:buNone/>
            </a:pPr>
            <a:r>
              <a:rPr lang="ar-IQ" b="1" dirty="0" smtClean="0"/>
              <a:t>3- السيولـة </a:t>
            </a:r>
            <a:r>
              <a:rPr lang="ar-IQ" b="1" dirty="0"/>
              <a:t>العاليـة لأدوات الاستثمـار</a:t>
            </a:r>
            <a:r>
              <a:rPr lang="ar-IQ" dirty="0"/>
              <a:t> فالاستثمار فيها قصير الأجل وقد يصل إلى يوم واحد، فضلا عن زيادة عدد المتعاملين من الأفراد والمؤسسات وبالتالي انخفاض المخاطر السوقية لهذه الأدوات.</a:t>
            </a:r>
            <a:endParaRPr lang="en-US" dirty="0"/>
          </a:p>
          <a:p>
            <a:pPr marL="0" lvl="0" indent="0" algn="just" rtl="1">
              <a:buNone/>
            </a:pPr>
            <a:endParaRPr lang="ar-IQ" dirty="0" smtClean="0"/>
          </a:p>
          <a:p>
            <a:pPr marL="0" lvl="0" indent="0" algn="just" rtl="1">
              <a:buNone/>
            </a:pPr>
            <a:endParaRPr lang="en-US" dirty="0"/>
          </a:p>
          <a:p>
            <a:pPr marL="0" indent="0" algn="r" rtl="1">
              <a:buNone/>
            </a:pPr>
            <a:endParaRPr lang="en-US" dirty="0"/>
          </a:p>
        </p:txBody>
      </p:sp>
    </p:spTree>
    <p:extLst>
      <p:ext uri="{BB962C8B-B14F-4D97-AF65-F5344CB8AC3E}">
        <p14:creationId xmlns:p14="http://schemas.microsoft.com/office/powerpoint/2010/main" val="1048153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هيكـل السـوق الماليــة </a:t>
            </a:r>
            <a:endParaRPr lang="en-US"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IQ" b="1" dirty="0"/>
              <a:t>ثانيـا: سـوق الأوراق الماليــة</a:t>
            </a:r>
            <a:endParaRPr lang="en-US" dirty="0"/>
          </a:p>
          <a:p>
            <a:pPr marL="0" indent="0" algn="just" rtl="1">
              <a:buNone/>
            </a:pPr>
            <a:r>
              <a:rPr lang="ar-IQ" dirty="0"/>
              <a:t>هي سوق رؤوس الأموال المتوسطة والطويلة الاجل، والاطار الذي يتم من خلاله التقاء وحدات الاستثمار مع وحدات الادخار لعقد الصفقات عبر الاكتتاب المباشر بالأسهم والسندات، إذ تكتسب هذه السوق اهميتها من تحويل رؤوس الأموال الكبيرة لآجال طويلة. كما تتميز بالمخاطرة بسبب طول المدة لذلك فالمستثمر يهتم بالعائد المرتفع قياسا بالعائد المتحقق في سوق النقد، فضلا عن ان هذه السوق اكثر تنظيما من سوق النقد، مع كبر حجم الصفقات المنفذة فيها من قبل المتعاملين والوكلاء والمتخصصين في السوق الذين يؤدون دوراً مهماً في تفعيل حركة التداول. </a:t>
            </a:r>
            <a:endParaRPr lang="en-US" dirty="0"/>
          </a:p>
        </p:txBody>
      </p:sp>
    </p:spTree>
    <p:extLst>
      <p:ext uri="{BB962C8B-B14F-4D97-AF65-F5344CB8AC3E}">
        <p14:creationId xmlns:p14="http://schemas.microsoft.com/office/powerpoint/2010/main" val="319344887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237</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خصائص سوق النقد</vt:lpstr>
      <vt:lpstr>هيكـل السـوق الماليــة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33</cp:revision>
  <dcterms:created xsi:type="dcterms:W3CDTF">2006-08-16T00:00:00Z</dcterms:created>
  <dcterms:modified xsi:type="dcterms:W3CDTF">2019-01-27T21:29:27Z</dcterms:modified>
</cp:coreProperties>
</file>