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484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8425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313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3238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6902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5783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188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320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895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412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70631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44758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842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424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591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36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2428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670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7988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04688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45928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202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8862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24355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a:t>تقسيمات السوق الثانوية طبقا لصيغة تنظيمها </a:t>
            </a:r>
            <a:endParaRPr lang="en-US" dirty="0"/>
          </a:p>
        </p:txBody>
      </p:sp>
      <p:sp>
        <p:nvSpPr>
          <p:cNvPr id="3" name="Content Placeholder 2"/>
          <p:cNvSpPr>
            <a:spLocks noGrp="1"/>
          </p:cNvSpPr>
          <p:nvPr>
            <p:ph idx="1"/>
          </p:nvPr>
        </p:nvSpPr>
        <p:spPr/>
        <p:txBody>
          <a:bodyPr>
            <a:normAutofit fontScale="85000" lnSpcReduction="20000"/>
          </a:bodyPr>
          <a:lstStyle/>
          <a:p>
            <a:pPr marL="0" lvl="0" indent="0" algn="just" rtl="1">
              <a:buNone/>
            </a:pPr>
            <a:r>
              <a:rPr lang="ar-IQ" b="1" dirty="0" smtClean="0"/>
              <a:t>ب-</a:t>
            </a:r>
            <a:r>
              <a:rPr lang="ar-IQ" dirty="0" smtClean="0"/>
              <a:t> </a:t>
            </a:r>
            <a:r>
              <a:rPr lang="ar-IQ" b="1" dirty="0"/>
              <a:t> السـوق غيـر المنظمـة (الموازيـة) </a:t>
            </a:r>
            <a:endParaRPr lang="en-US" dirty="0"/>
          </a:p>
          <a:p>
            <a:pPr marL="0" indent="0" algn="just" rtl="1">
              <a:buNone/>
            </a:pPr>
            <a:r>
              <a:rPr lang="ar-IQ" dirty="0"/>
              <a:t>ه</a:t>
            </a:r>
            <a:r>
              <a:rPr lang="ar-IQ" dirty="0" smtClean="0"/>
              <a:t>ي </a:t>
            </a:r>
            <a:r>
              <a:rPr lang="ar-IQ" dirty="0"/>
              <a:t>أسواق عرفية (غير رسمية) للاوراق المالية، ليس لها اطار مؤسسي او هيكل تنظيمي محدد ، ولا تخضع للمحددات والاساليب والتنظيمات التي تتبناها الأسواق المنظمة ، ولا تحوز على موقع جغرافي معين ، فهي اسلوب لاجراء المعاملات اكثر من كونها مكاناً لاجراء تلك المعاملات، وتتعامل بالأوراق المالية غير المسجلة على الرغم من قدرة اطرافها على التعـامل مع الأوراق المالية المسجلة من خلال الوسطاء . وتدعى المعاملات التي تجري في هذه السوق بالمعاملات فوق الطاولة، تمييزا لها عن المعاملات في الطاولة للسوق المنظمة، وتكاد تكون هذه الأسواق منتشرة في الوقت الحاضر بشكل كبير بسبب امكانات الاتصال التي وفرتها اجهزة الحاسوب، فضلا عن امكانات عرض وتسجيل وخزن كبيرة لهذه السوق . وتتضمن هذه السوق أسواقاً أخرى فرعية يمكـن توضيحهـا كما يأتــي:</a:t>
            </a:r>
            <a:endParaRPr lang="en-US" dirty="0"/>
          </a:p>
          <a:p>
            <a:pPr marL="0" indent="0" algn="just" rtl="1">
              <a:buNone/>
            </a:pPr>
            <a:endParaRPr lang="en-US" dirty="0"/>
          </a:p>
        </p:txBody>
      </p:sp>
    </p:spTree>
    <p:extLst>
      <p:ext uri="{BB962C8B-B14F-4D97-AF65-F5344CB8AC3E}">
        <p14:creationId xmlns:p14="http://schemas.microsoft.com/office/powerpoint/2010/main" val="124965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IQ" b="1" dirty="0"/>
              <a:t>السـوق غيـر المنظمـة (الموازيـة)</a:t>
            </a:r>
            <a:endParaRPr lang="en-US" dirty="0"/>
          </a:p>
        </p:txBody>
      </p:sp>
      <p:sp>
        <p:nvSpPr>
          <p:cNvPr id="3" name="Content Placeholder 2"/>
          <p:cNvSpPr>
            <a:spLocks noGrp="1"/>
          </p:cNvSpPr>
          <p:nvPr>
            <p:ph idx="1"/>
          </p:nvPr>
        </p:nvSpPr>
        <p:spPr>
          <a:xfrm>
            <a:off x="457200" y="1219200"/>
            <a:ext cx="8229600" cy="5638800"/>
          </a:xfrm>
        </p:spPr>
        <p:txBody>
          <a:bodyPr>
            <a:noAutofit/>
          </a:bodyPr>
          <a:lstStyle/>
          <a:p>
            <a:pPr lvl="0" algn="just" rtl="1"/>
            <a:r>
              <a:rPr lang="ar-IQ" sz="2400" b="1" dirty="0">
                <a:latin typeface="Simplified Arabic" pitchFamily="18" charset="-78"/>
                <a:cs typeface="Simplified Arabic" pitchFamily="18" charset="-78"/>
              </a:rPr>
              <a:t>الســوق الثالثــة </a:t>
            </a:r>
            <a:endParaRPr lang="en-US" sz="2400" dirty="0">
              <a:latin typeface="Simplified Arabic" pitchFamily="18" charset="-78"/>
              <a:cs typeface="Simplified Arabic" pitchFamily="18" charset="-78"/>
            </a:endParaRPr>
          </a:p>
          <a:p>
            <a:pPr marL="0" indent="0" algn="just" rtl="1">
              <a:buNone/>
            </a:pPr>
            <a:r>
              <a:rPr lang="ar-IQ" sz="2400" dirty="0">
                <a:latin typeface="Simplified Arabic" pitchFamily="18" charset="-78"/>
                <a:cs typeface="Simplified Arabic" pitchFamily="18" charset="-78"/>
              </a:rPr>
              <a:t>تمثل قطاعا من السوق الموازية ، وتتكون من مكاتب الوساطة غير الاعضاء في السوق المنظمة التي لها الحق بالمتاجرة بالأسهم المدرجة في السوق المنظمة. اما المستثمرون في هذه السوق فهم المؤسسات المالية الكبيرة التي لها القدرة والاستعداد لبيع وشراء الأوراق المالية بكميات ومبالغ كبيرة، أي عقد الصفقات الكبيرة ، مثل صناديق التقاعد وصناديق الاستثمار والمصارف وشركات التأمين وبعض المستثمرين الافراد الكبار. </a:t>
            </a:r>
            <a:endParaRPr lang="ar-IQ" sz="2400" dirty="0" smtClean="0">
              <a:latin typeface="Simplified Arabic" pitchFamily="18" charset="-78"/>
              <a:cs typeface="Simplified Arabic" pitchFamily="18" charset="-78"/>
            </a:endParaRPr>
          </a:p>
          <a:p>
            <a:pPr lvl="0" algn="just" rtl="1"/>
            <a:r>
              <a:rPr lang="ar-IQ" sz="2400" b="1" dirty="0">
                <a:latin typeface="Simplified Arabic" pitchFamily="18" charset="-78"/>
                <a:cs typeface="Simplified Arabic" pitchFamily="18" charset="-78"/>
              </a:rPr>
              <a:t>السـوق الرابعــة </a:t>
            </a:r>
            <a:endParaRPr lang="en-US" sz="2400" dirty="0">
              <a:latin typeface="Simplified Arabic" pitchFamily="18" charset="-78"/>
              <a:cs typeface="Simplified Arabic" pitchFamily="18" charset="-78"/>
            </a:endParaRPr>
          </a:p>
          <a:p>
            <a:pPr marL="0" indent="0" algn="just" rtl="1">
              <a:buNone/>
            </a:pPr>
            <a:r>
              <a:rPr lang="ar-IQ" sz="2400" dirty="0" smtClean="0">
                <a:latin typeface="Simplified Arabic" pitchFamily="18" charset="-78"/>
                <a:cs typeface="Simplified Arabic" pitchFamily="18" charset="-78"/>
              </a:rPr>
              <a:t>تكون </a:t>
            </a:r>
            <a:r>
              <a:rPr lang="ar-IQ" sz="2400" dirty="0">
                <a:latin typeface="Simplified Arabic" pitchFamily="18" charset="-78"/>
                <a:cs typeface="Simplified Arabic" pitchFamily="18" charset="-78"/>
              </a:rPr>
              <a:t>هذه السوق من المؤسسات الاستثمارية الكبيرة مثل الصناديق الاستثمارية والمستثمرين الافراد الكبار الذين يتعاملون فيما بينهم بشكل مباشر في شراء وبيع الأوراق المالية بكميات كبيرة، عبر نظام اتصالات يربط المتعاملين بالصفقات الكبيرة، متخطين بذلك وسطاء السوق ، بهدف اتمام الصفقات مقابل عمولة صغيرة هي اقل من عمولة السوق الثالثة ، مما يعني سرعة اتمام الصفقة بكلفة اقل ، لذلك تعد هذه السوق منافسة للسوق المنظمة، إذ يمكن فيها التعامل  بالأوراق المالية كافة.</a:t>
            </a:r>
            <a:endParaRPr lang="en-US" sz="2400" dirty="0">
              <a:latin typeface="Simplified Arabic" pitchFamily="18" charset="-78"/>
              <a:cs typeface="Simplified Arabic" pitchFamily="18" charset="-78"/>
            </a:endParaRPr>
          </a:p>
          <a:p>
            <a:pPr algn="just" rtl="1"/>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0828501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291</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تقسيمات السوق الثانوية طبقا لصيغة تنظيمها </vt:lpstr>
      <vt:lpstr>السـوق غيـر المنظمـة (الموازيـة)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36</cp:revision>
  <dcterms:created xsi:type="dcterms:W3CDTF">2006-08-16T00:00:00Z</dcterms:created>
  <dcterms:modified xsi:type="dcterms:W3CDTF">2019-01-27T21:32:58Z</dcterms:modified>
</cp:coreProperties>
</file>