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5048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0058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7625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4028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8511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869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0762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293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1348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41613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72523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28966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31198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9995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95728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59575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94773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508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74698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6955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56330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062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18124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13059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مؤش</a:t>
            </a:r>
            <a:r>
              <a:rPr lang="ar-IQ" b="1" dirty="0" smtClean="0"/>
              <a:t>را</a:t>
            </a:r>
            <a:r>
              <a:rPr lang="ar-SA" b="1" dirty="0" smtClean="0"/>
              <a:t>ت البورصات العالمية</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ar-SA" b="1" dirty="0"/>
              <a:t>ثانيا- مؤشر داو جونز للصناعات</a:t>
            </a:r>
            <a:r>
              <a:rPr lang="en-US" b="1" dirty="0"/>
              <a:t> :</a:t>
            </a:r>
            <a:endParaRPr lang="en-US" dirty="0"/>
          </a:p>
          <a:p>
            <a:pPr marL="0" indent="0" algn="just" rtl="1">
              <a:buNone/>
            </a:pPr>
            <a:r>
              <a:rPr lang="ar-SA" dirty="0"/>
              <a:t>وهو المؤشر الأكثر استعمالا في أسواق رأس المال في الولايات المتحدة ولربما في أسواق </a:t>
            </a:r>
            <a:r>
              <a:rPr lang="ar-SA" dirty="0" smtClean="0"/>
              <a:t>رأس</a:t>
            </a:r>
            <a:r>
              <a:rPr lang="ar-IQ" dirty="0" smtClean="0"/>
              <a:t> </a:t>
            </a:r>
            <a:r>
              <a:rPr lang="ar-SA" dirty="0" smtClean="0"/>
              <a:t>المال العالمية</a:t>
            </a:r>
            <a:r>
              <a:rPr lang="en-US" dirty="0" smtClean="0"/>
              <a:t> .</a:t>
            </a:r>
            <a:endParaRPr lang="ar-IQ" dirty="0" smtClean="0"/>
          </a:p>
          <a:p>
            <a:pPr marL="0" indent="0" algn="just" rtl="1">
              <a:buNone/>
            </a:pPr>
            <a:r>
              <a:rPr lang="ar-SA" dirty="0" smtClean="0"/>
              <a:t>وهو </a:t>
            </a:r>
            <a:r>
              <a:rPr lang="ar-SA" dirty="0"/>
              <a:t>في واقع الحال وعلى الرغم من شهرته إلا أنه محدود جدا حيث أنه يعكس حركات أسعار أكبر</a:t>
            </a:r>
            <a:r>
              <a:rPr lang="en-US" dirty="0"/>
              <a:t> 30 </a:t>
            </a:r>
            <a:r>
              <a:rPr lang="ar-SA" dirty="0"/>
              <a:t>شركة صناعية مدرجة في بورصة </a:t>
            </a:r>
            <a:r>
              <a:rPr lang="ar-SA" dirty="0" smtClean="0"/>
              <a:t>نيويورك</a:t>
            </a:r>
            <a:r>
              <a:rPr lang="ar-IQ" dirty="0" smtClean="0"/>
              <a:t>.</a:t>
            </a:r>
          </a:p>
          <a:p>
            <a:pPr marL="0" indent="0" algn="just" rtl="1">
              <a:buNone/>
            </a:pPr>
            <a:r>
              <a:rPr lang="ar-SA" dirty="0" smtClean="0"/>
              <a:t> </a:t>
            </a:r>
            <a:r>
              <a:rPr lang="ar-SA" dirty="0"/>
              <a:t>وعلى الرغم من  ثبات عدد الشركات الداخلة أسعار أسهمها في هذا المؤشر إلا أن هوية هذه الشركات تختلف باختلاف أوضاع الاقتصاد وأوضاع هذه الشركات فهو لايحتوى إلا على أضخم وأقوى ثلاثين شركة صناعية ويطلق عليها الأسهم ذات الشريحة الزرقاء</a:t>
            </a:r>
            <a:endParaRPr lang="en-US" dirty="0"/>
          </a:p>
        </p:txBody>
      </p:sp>
    </p:spTree>
    <p:extLst>
      <p:ext uri="{BB962C8B-B14F-4D97-AF65-F5344CB8AC3E}">
        <p14:creationId xmlns:p14="http://schemas.microsoft.com/office/powerpoint/2010/main" val="1674483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مؤش</a:t>
            </a:r>
            <a:r>
              <a:rPr lang="ar-IQ" b="1" dirty="0"/>
              <a:t>را</a:t>
            </a:r>
            <a:r>
              <a:rPr lang="ar-SA" b="1" dirty="0"/>
              <a:t>ت البورصات العالمية</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rtl="1">
              <a:buNone/>
            </a:pPr>
            <a:r>
              <a:rPr lang="ar-SA" b="1" dirty="0" smtClean="0">
                <a:latin typeface="Simplified Arabic" pitchFamily="18" charset="-78"/>
                <a:cs typeface="Simplified Arabic" pitchFamily="18" charset="-78"/>
              </a:rPr>
              <a:t>ثالثاً</a:t>
            </a:r>
            <a:r>
              <a:rPr lang="ar-IQ" b="1" dirty="0" smtClean="0">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  </a:t>
            </a:r>
            <a:r>
              <a:rPr lang="ar-SA" b="1" dirty="0">
                <a:latin typeface="Simplified Arabic" pitchFamily="18" charset="-78"/>
                <a:cs typeface="Simplified Arabic" pitchFamily="18" charset="-78"/>
              </a:rPr>
              <a:t>مؤشر</a:t>
            </a:r>
            <a:r>
              <a:rPr lang="en-US" b="1" dirty="0">
                <a:latin typeface="Simplified Arabic" pitchFamily="18" charset="-78"/>
                <a:cs typeface="Simplified Arabic" pitchFamily="18" charset="-78"/>
              </a:rPr>
              <a:t> FT – SE 100</a:t>
            </a:r>
            <a:endParaRPr lang="en-US" dirty="0">
              <a:latin typeface="Simplified Arabic" pitchFamily="18" charset="-78"/>
              <a:cs typeface="Simplified Arabic" pitchFamily="18" charset="-78"/>
            </a:endParaRPr>
          </a:p>
          <a:p>
            <a:pPr marL="0" indent="0" algn="just" rtl="1">
              <a:buNone/>
            </a:pPr>
            <a:r>
              <a:rPr lang="ar-SA" dirty="0">
                <a:latin typeface="Simplified Arabic" pitchFamily="18" charset="-78"/>
                <a:cs typeface="Simplified Arabic" pitchFamily="18" charset="-78"/>
              </a:rPr>
              <a:t>ان هذه الرموز مأخوذة من الاسم الرسمي لهذا المؤشر والذي هو(</a:t>
            </a:r>
            <a:r>
              <a:rPr lang="en-US" dirty="0">
                <a:latin typeface="Simplified Arabic" pitchFamily="18" charset="-78"/>
                <a:cs typeface="Simplified Arabic" pitchFamily="18" charset="-78"/>
              </a:rPr>
              <a:t>Financial Times Stock Exchange 100</a:t>
            </a:r>
            <a:r>
              <a:rPr lang="ar-SA" dirty="0">
                <a:latin typeface="Simplified Arabic" pitchFamily="18" charset="-78"/>
                <a:cs typeface="Simplified Arabic" pitchFamily="18" charset="-78"/>
              </a:rPr>
              <a:t>) حيث أن المؤسسة التي تحسب هذا المؤشر هي جريدة (</a:t>
            </a:r>
            <a:r>
              <a:rPr lang="en-US" dirty="0">
                <a:latin typeface="Simplified Arabic" pitchFamily="18" charset="-78"/>
                <a:cs typeface="Simplified Arabic" pitchFamily="18" charset="-78"/>
              </a:rPr>
              <a:t>Financial Times</a:t>
            </a:r>
            <a:r>
              <a:rPr lang="ar-SA" dirty="0">
                <a:latin typeface="Simplified Arabic" pitchFamily="18" charset="-78"/>
                <a:cs typeface="Simplified Arabic" pitchFamily="18" charset="-78"/>
              </a:rPr>
              <a:t>) التي تصدر في لندن وان الرقم</a:t>
            </a:r>
            <a:r>
              <a:rPr lang="en-US" dirty="0">
                <a:latin typeface="Simplified Arabic" pitchFamily="18" charset="-78"/>
                <a:cs typeface="Simplified Arabic" pitchFamily="18" charset="-78"/>
              </a:rPr>
              <a:t> 100 </a:t>
            </a:r>
            <a:r>
              <a:rPr lang="ar-SA" dirty="0">
                <a:latin typeface="Simplified Arabic" pitchFamily="18" charset="-78"/>
                <a:cs typeface="Simplified Arabic" pitchFamily="18" charset="-78"/>
              </a:rPr>
              <a:t>هو عدد الشركات الداخلة في حساب هذا المؤشر ويمثل أكبر مائة شركة مدرجة في بورصة لندن</a:t>
            </a:r>
            <a:r>
              <a:rPr lang="en-US" dirty="0">
                <a:latin typeface="Simplified Arabic" pitchFamily="18" charset="-78"/>
                <a:cs typeface="Simplified Arabic" pitchFamily="18" charset="-78"/>
              </a:rPr>
              <a:t> </a:t>
            </a:r>
          </a:p>
          <a:p>
            <a:pPr marL="0" indent="0" algn="just" rtl="1">
              <a:buNone/>
            </a:pPr>
            <a:r>
              <a:rPr lang="ar-SA" dirty="0">
                <a:latin typeface="Simplified Arabic" pitchFamily="18" charset="-78"/>
                <a:cs typeface="Simplified Arabic" pitchFamily="18" charset="-78"/>
              </a:rPr>
              <a:t>تنبع أهمية هذا المؤشر بأنه يمثل مجموعة كبيرة مؤشرات الأسواق التي يتم حسابها من قبل صحيفة </a:t>
            </a:r>
            <a:r>
              <a:rPr lang="en-US" dirty="0">
                <a:latin typeface="Simplified Arabic" pitchFamily="18" charset="-78"/>
                <a:cs typeface="Simplified Arabic" pitchFamily="18" charset="-78"/>
              </a:rPr>
              <a:t> Financial Times </a:t>
            </a:r>
            <a:r>
              <a:rPr lang="ar-SA" dirty="0">
                <a:latin typeface="Simplified Arabic" pitchFamily="18" charset="-78"/>
                <a:cs typeface="Simplified Arabic" pitchFamily="18" charset="-78"/>
              </a:rPr>
              <a:t>وبورصة لندن والمؤسسة التي يطلق عليها اسم </a:t>
            </a:r>
            <a:r>
              <a:rPr lang="en-US" dirty="0">
                <a:latin typeface="Simplified Arabic" pitchFamily="18" charset="-78"/>
                <a:cs typeface="Simplified Arabic" pitchFamily="18" charset="-78"/>
              </a:rPr>
              <a:t>The Institute and Faculty of Actuaries</a:t>
            </a:r>
            <a:r>
              <a:rPr lang="ar-SA"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marL="0" indent="0" algn="just"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2827970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192</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مؤشرات البورصات العالمية</vt:lpstr>
      <vt:lpstr>مؤشرات البورصات العالمية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42</cp:revision>
  <dcterms:created xsi:type="dcterms:W3CDTF">2006-08-16T00:00:00Z</dcterms:created>
  <dcterms:modified xsi:type="dcterms:W3CDTF">2019-01-27T21:48:34Z</dcterms:modified>
</cp:coreProperties>
</file>