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6"/>
  </p:notesMasterIdLst>
  <p:sldIdLst>
    <p:sldId id="256" r:id="rId4"/>
    <p:sldId id="257"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7" d="100"/>
          <a:sy n="37" d="100"/>
        </p:scale>
        <p:origin x="-52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B784B05-EE81-45DA-B17A-9B89E9F32258}" type="datetimeFigureOut">
              <a:rPr lang="en-US" smtClean="0"/>
              <a:t>1/28/2019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C6D84D-F506-4424-8B4C-FC5E619B2621}" type="slidenum">
              <a:rPr lang="en-US" smtClean="0"/>
              <a:t>‹#›</a:t>
            </a:fld>
            <a:endParaRPr lang="en-US"/>
          </a:p>
        </p:txBody>
      </p:sp>
    </p:spTree>
    <p:extLst>
      <p:ext uri="{BB962C8B-B14F-4D97-AF65-F5344CB8AC3E}">
        <p14:creationId xmlns:p14="http://schemas.microsoft.com/office/powerpoint/2010/main" val="2122298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lvl1pPr>
              <a:defRPr/>
            </a:lvl1pPr>
          </a:lstStyle>
          <a:p>
            <a:pPr>
              <a:defRPr/>
            </a:pPr>
            <a:fld id="{F5266C0F-2D53-4D20-B7D4-7FFE1AE482C7}" type="datetimeFigureOut">
              <a:rPr lang="ar-IQ">
                <a:solidFill>
                  <a:prstClr val="black">
                    <a:tint val="75000"/>
                  </a:prstClr>
                </a:solidFill>
              </a:rPr>
              <a:pPr>
                <a:defRPr/>
              </a:pPr>
              <a:t>22/05/1440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B9B5F19F-48D5-4F48-B014-56489C726A44}" type="slidenum">
              <a:rPr lang="ar-IQ">
                <a:solidFill>
                  <a:prstClr val="black">
                    <a:tint val="75000"/>
                  </a:prstClr>
                </a:solidFill>
              </a:rPr>
              <a:pPr>
                <a:defRPr/>
              </a:pPr>
              <a:t>‹#›</a:t>
            </a:fld>
            <a:endParaRPr lang="ar-IQ">
              <a:solidFill>
                <a:prstClr val="black">
                  <a:tint val="75000"/>
                </a:prstClr>
              </a:solidFill>
            </a:endParaRPr>
          </a:p>
        </p:txBody>
      </p:sp>
    </p:spTree>
    <p:extLst>
      <p:ext uri="{BB962C8B-B14F-4D97-AF65-F5344CB8AC3E}">
        <p14:creationId xmlns:p14="http://schemas.microsoft.com/office/powerpoint/2010/main" val="16525576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pPr>
              <a:defRPr/>
            </a:pPr>
            <a:fld id="{5B61F8D9-4C54-4520-87E1-A663017DE5F2}" type="datetimeFigureOut">
              <a:rPr lang="ar-IQ">
                <a:solidFill>
                  <a:prstClr val="black">
                    <a:tint val="75000"/>
                  </a:prstClr>
                </a:solidFill>
              </a:rPr>
              <a:pPr>
                <a:defRPr/>
              </a:pPr>
              <a:t>22/05/1440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8F6C06EC-5C18-4003-9110-1042CAFF9C1C}" type="slidenum">
              <a:rPr lang="ar-IQ">
                <a:solidFill>
                  <a:prstClr val="black">
                    <a:tint val="75000"/>
                  </a:prstClr>
                </a:solidFill>
              </a:rPr>
              <a:pPr>
                <a:defRPr/>
              </a:pPr>
              <a:t>‹#›</a:t>
            </a:fld>
            <a:endParaRPr lang="ar-IQ">
              <a:solidFill>
                <a:prstClr val="black">
                  <a:tint val="75000"/>
                </a:prstClr>
              </a:solidFill>
            </a:endParaRPr>
          </a:p>
        </p:txBody>
      </p:sp>
    </p:spTree>
    <p:extLst>
      <p:ext uri="{BB962C8B-B14F-4D97-AF65-F5344CB8AC3E}">
        <p14:creationId xmlns:p14="http://schemas.microsoft.com/office/powerpoint/2010/main" val="28901407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pPr>
              <a:defRPr/>
            </a:pPr>
            <a:fld id="{CC1894BD-9221-4A3E-B08E-C0FCC700267F}" type="datetimeFigureOut">
              <a:rPr lang="ar-IQ">
                <a:solidFill>
                  <a:prstClr val="black">
                    <a:tint val="75000"/>
                  </a:prstClr>
                </a:solidFill>
              </a:rPr>
              <a:pPr>
                <a:defRPr/>
              </a:pPr>
              <a:t>22/05/1440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EA5AF650-9EDB-4D1F-8E5E-08837A267A77}" type="slidenum">
              <a:rPr lang="ar-IQ">
                <a:solidFill>
                  <a:prstClr val="black">
                    <a:tint val="75000"/>
                  </a:prstClr>
                </a:solidFill>
              </a:rPr>
              <a:pPr>
                <a:defRPr/>
              </a:pPr>
              <a:t>‹#›</a:t>
            </a:fld>
            <a:endParaRPr lang="ar-IQ">
              <a:solidFill>
                <a:prstClr val="black">
                  <a:tint val="75000"/>
                </a:prstClr>
              </a:solidFill>
            </a:endParaRPr>
          </a:p>
        </p:txBody>
      </p:sp>
    </p:spTree>
    <p:extLst>
      <p:ext uri="{BB962C8B-B14F-4D97-AF65-F5344CB8AC3E}">
        <p14:creationId xmlns:p14="http://schemas.microsoft.com/office/powerpoint/2010/main" val="3438114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73936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9383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45449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634690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2201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487201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37678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8269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lvl1pPr>
              <a:defRPr/>
            </a:lvl1pPr>
          </a:lstStyle>
          <a:p>
            <a:pPr>
              <a:defRPr/>
            </a:pPr>
            <a:fld id="{D918FD19-2FE3-454A-93D9-863914A61B0E}" type="datetimeFigureOut">
              <a:rPr lang="ar-IQ">
                <a:solidFill>
                  <a:prstClr val="black">
                    <a:tint val="75000"/>
                  </a:prstClr>
                </a:solidFill>
              </a:rPr>
              <a:pPr>
                <a:defRPr/>
              </a:pPr>
              <a:t>22/05/1440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67D7F96-CA0F-4AB6-B2FA-2889A306FDAF}" type="slidenum">
              <a:rPr lang="ar-IQ">
                <a:solidFill>
                  <a:prstClr val="black">
                    <a:tint val="75000"/>
                  </a:prstClr>
                </a:solidFill>
              </a:rPr>
              <a:pPr>
                <a:defRPr/>
              </a:pPr>
              <a:t>‹#›</a:t>
            </a:fld>
            <a:endParaRPr lang="ar-IQ">
              <a:solidFill>
                <a:prstClr val="black">
                  <a:tint val="75000"/>
                </a:prstClr>
              </a:solidFill>
            </a:endParaRPr>
          </a:p>
        </p:txBody>
      </p:sp>
    </p:spTree>
    <p:extLst>
      <p:ext uri="{BB962C8B-B14F-4D97-AF65-F5344CB8AC3E}">
        <p14:creationId xmlns:p14="http://schemas.microsoft.com/office/powerpoint/2010/main" val="32190886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6233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956735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653334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066983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015188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738646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02358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019954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24954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20179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CCDBF9A-844F-40D7-9885-79E53A869FF1}" type="datetimeFigureOut">
              <a:rPr lang="ar-IQ">
                <a:solidFill>
                  <a:prstClr val="black">
                    <a:tint val="75000"/>
                  </a:prstClr>
                </a:solidFill>
              </a:rPr>
              <a:pPr>
                <a:defRPr/>
              </a:pPr>
              <a:t>22/05/1440</a:t>
            </a:fld>
            <a:endParaRPr lang="ar-IQ">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ar-IQ">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A63DC9DA-AB11-4D45-BA07-9EDE54E037C3}" type="slidenum">
              <a:rPr lang="ar-IQ">
                <a:solidFill>
                  <a:prstClr val="black">
                    <a:tint val="75000"/>
                  </a:prstClr>
                </a:solidFill>
              </a:rPr>
              <a:pPr>
                <a:defRPr/>
              </a:pPr>
              <a:t>‹#›</a:t>
            </a:fld>
            <a:endParaRPr lang="ar-IQ">
              <a:solidFill>
                <a:prstClr val="black">
                  <a:tint val="75000"/>
                </a:prstClr>
              </a:solidFill>
            </a:endParaRPr>
          </a:p>
        </p:txBody>
      </p:sp>
    </p:spTree>
    <p:extLst>
      <p:ext uri="{BB962C8B-B14F-4D97-AF65-F5344CB8AC3E}">
        <p14:creationId xmlns:p14="http://schemas.microsoft.com/office/powerpoint/2010/main" val="15019610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052475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068590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086770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55159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3"/>
          <p:cNvSpPr>
            <a:spLocks noGrp="1"/>
          </p:cNvSpPr>
          <p:nvPr>
            <p:ph type="dt" sz="half" idx="10"/>
          </p:nvPr>
        </p:nvSpPr>
        <p:spPr/>
        <p:txBody>
          <a:bodyPr/>
          <a:lstStyle>
            <a:lvl1pPr>
              <a:defRPr/>
            </a:lvl1pPr>
          </a:lstStyle>
          <a:p>
            <a:pPr>
              <a:defRPr/>
            </a:pPr>
            <a:fld id="{E589D9F9-4A3E-4C07-8FA1-25A607ECA444}" type="datetimeFigureOut">
              <a:rPr lang="ar-IQ">
                <a:solidFill>
                  <a:prstClr val="black">
                    <a:tint val="75000"/>
                  </a:prstClr>
                </a:solidFill>
              </a:rPr>
              <a:pPr>
                <a:defRPr/>
              </a:pPr>
              <a:t>22/05/1440</a:t>
            </a:fld>
            <a:endParaRPr lang="ar-IQ">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ar-IQ">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95D8FD8F-E388-44DA-8689-606F25A3F5A3}" type="slidenum">
              <a:rPr lang="ar-IQ">
                <a:solidFill>
                  <a:prstClr val="black">
                    <a:tint val="75000"/>
                  </a:prstClr>
                </a:solidFill>
              </a:rPr>
              <a:pPr>
                <a:defRPr/>
              </a:pPr>
              <a:t>‹#›</a:t>
            </a:fld>
            <a:endParaRPr lang="ar-IQ">
              <a:solidFill>
                <a:prstClr val="black">
                  <a:tint val="75000"/>
                </a:prstClr>
              </a:solidFill>
            </a:endParaRPr>
          </a:p>
        </p:txBody>
      </p:sp>
    </p:spTree>
    <p:extLst>
      <p:ext uri="{BB962C8B-B14F-4D97-AF65-F5344CB8AC3E}">
        <p14:creationId xmlns:p14="http://schemas.microsoft.com/office/powerpoint/2010/main" val="115478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3"/>
          <p:cNvSpPr>
            <a:spLocks noGrp="1"/>
          </p:cNvSpPr>
          <p:nvPr>
            <p:ph type="dt" sz="half" idx="10"/>
          </p:nvPr>
        </p:nvSpPr>
        <p:spPr/>
        <p:txBody>
          <a:bodyPr/>
          <a:lstStyle>
            <a:lvl1pPr>
              <a:defRPr/>
            </a:lvl1pPr>
          </a:lstStyle>
          <a:p>
            <a:pPr>
              <a:defRPr/>
            </a:pPr>
            <a:fld id="{0A65F863-E173-45E1-8AA0-61912E8D8D14}" type="datetimeFigureOut">
              <a:rPr lang="ar-IQ">
                <a:solidFill>
                  <a:prstClr val="black">
                    <a:tint val="75000"/>
                  </a:prstClr>
                </a:solidFill>
              </a:rPr>
              <a:pPr>
                <a:defRPr/>
              </a:pPr>
              <a:t>22/05/1440</a:t>
            </a:fld>
            <a:endParaRPr lang="ar-IQ">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ar-IQ">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4A49D02B-93AD-4803-B10C-7CACD999E67A}" type="slidenum">
              <a:rPr lang="ar-IQ">
                <a:solidFill>
                  <a:prstClr val="black">
                    <a:tint val="75000"/>
                  </a:prstClr>
                </a:solidFill>
              </a:rPr>
              <a:pPr>
                <a:defRPr/>
              </a:pPr>
              <a:t>‹#›</a:t>
            </a:fld>
            <a:endParaRPr lang="ar-IQ">
              <a:solidFill>
                <a:prstClr val="black">
                  <a:tint val="75000"/>
                </a:prstClr>
              </a:solidFill>
            </a:endParaRPr>
          </a:p>
        </p:txBody>
      </p:sp>
    </p:spTree>
    <p:extLst>
      <p:ext uri="{BB962C8B-B14F-4D97-AF65-F5344CB8AC3E}">
        <p14:creationId xmlns:p14="http://schemas.microsoft.com/office/powerpoint/2010/main" val="2141293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3"/>
          <p:cNvSpPr>
            <a:spLocks noGrp="1"/>
          </p:cNvSpPr>
          <p:nvPr>
            <p:ph type="dt" sz="half" idx="10"/>
          </p:nvPr>
        </p:nvSpPr>
        <p:spPr/>
        <p:txBody>
          <a:bodyPr/>
          <a:lstStyle>
            <a:lvl1pPr>
              <a:defRPr/>
            </a:lvl1pPr>
          </a:lstStyle>
          <a:p>
            <a:pPr>
              <a:defRPr/>
            </a:pPr>
            <a:fld id="{83C66A13-8C6C-4A3F-9749-3BEAEC3A34AC}" type="datetimeFigureOut">
              <a:rPr lang="ar-IQ">
                <a:solidFill>
                  <a:prstClr val="black">
                    <a:tint val="75000"/>
                  </a:prstClr>
                </a:solidFill>
              </a:rPr>
              <a:pPr>
                <a:defRPr/>
              </a:pPr>
              <a:t>22/05/1440</a:t>
            </a:fld>
            <a:endParaRPr lang="ar-IQ">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ar-IQ">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7BD0080C-F2F2-4C8A-AE87-9F39E4D1A263}" type="slidenum">
              <a:rPr lang="ar-IQ">
                <a:solidFill>
                  <a:prstClr val="black">
                    <a:tint val="75000"/>
                  </a:prstClr>
                </a:solidFill>
              </a:rPr>
              <a:pPr>
                <a:defRPr/>
              </a:pPr>
              <a:t>‹#›</a:t>
            </a:fld>
            <a:endParaRPr lang="ar-IQ">
              <a:solidFill>
                <a:prstClr val="black">
                  <a:tint val="75000"/>
                </a:prstClr>
              </a:solidFill>
            </a:endParaRPr>
          </a:p>
        </p:txBody>
      </p:sp>
    </p:spTree>
    <p:extLst>
      <p:ext uri="{BB962C8B-B14F-4D97-AF65-F5344CB8AC3E}">
        <p14:creationId xmlns:p14="http://schemas.microsoft.com/office/powerpoint/2010/main" val="2438562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B9EDA8B-8E8A-4725-8BDF-F6DC72CF9A64}" type="datetimeFigureOut">
              <a:rPr lang="ar-IQ">
                <a:solidFill>
                  <a:prstClr val="black">
                    <a:tint val="75000"/>
                  </a:prstClr>
                </a:solidFill>
              </a:rPr>
              <a:pPr>
                <a:defRPr/>
              </a:pPr>
              <a:t>22/05/1440</a:t>
            </a:fld>
            <a:endParaRPr lang="ar-IQ">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ar-IQ">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F72FC18-1278-4CC1-ACD6-6DE9A58E7928}" type="slidenum">
              <a:rPr lang="ar-IQ">
                <a:solidFill>
                  <a:prstClr val="black">
                    <a:tint val="75000"/>
                  </a:prstClr>
                </a:solidFill>
              </a:rPr>
              <a:pPr>
                <a:defRPr/>
              </a:pPr>
              <a:t>‹#›</a:t>
            </a:fld>
            <a:endParaRPr lang="ar-IQ">
              <a:solidFill>
                <a:prstClr val="black">
                  <a:tint val="75000"/>
                </a:prstClr>
              </a:solidFill>
            </a:endParaRPr>
          </a:p>
        </p:txBody>
      </p:sp>
    </p:spTree>
    <p:extLst>
      <p:ext uri="{BB962C8B-B14F-4D97-AF65-F5344CB8AC3E}">
        <p14:creationId xmlns:p14="http://schemas.microsoft.com/office/powerpoint/2010/main" val="3546576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B98D946-EE3D-4E8F-B7D8-F0F75A4C5F18}" type="datetimeFigureOut">
              <a:rPr lang="ar-IQ">
                <a:solidFill>
                  <a:prstClr val="black">
                    <a:tint val="75000"/>
                  </a:prstClr>
                </a:solidFill>
              </a:rPr>
              <a:pPr>
                <a:defRPr/>
              </a:pPr>
              <a:t>22/05/1440</a:t>
            </a:fld>
            <a:endParaRPr lang="ar-IQ">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ar-IQ">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BB5438EC-BA16-48EE-AFA9-C67D9AF6DE77}" type="slidenum">
              <a:rPr lang="ar-IQ">
                <a:solidFill>
                  <a:prstClr val="black">
                    <a:tint val="75000"/>
                  </a:prstClr>
                </a:solidFill>
              </a:rPr>
              <a:pPr>
                <a:defRPr/>
              </a:pPr>
              <a:t>‹#›</a:t>
            </a:fld>
            <a:endParaRPr lang="ar-IQ">
              <a:solidFill>
                <a:prstClr val="black">
                  <a:tint val="75000"/>
                </a:prstClr>
              </a:solidFill>
            </a:endParaRPr>
          </a:p>
        </p:txBody>
      </p:sp>
    </p:spTree>
    <p:extLst>
      <p:ext uri="{BB962C8B-B14F-4D97-AF65-F5344CB8AC3E}">
        <p14:creationId xmlns:p14="http://schemas.microsoft.com/office/powerpoint/2010/main" val="3425839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IQ"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9E34C5C-C77F-4F42-B95E-5C69A626CD07}" type="datetimeFigureOut">
              <a:rPr lang="ar-IQ">
                <a:solidFill>
                  <a:prstClr val="black">
                    <a:tint val="75000"/>
                  </a:prstClr>
                </a:solidFill>
              </a:rPr>
              <a:pPr>
                <a:defRPr/>
              </a:pPr>
              <a:t>22/05/1440</a:t>
            </a:fld>
            <a:endParaRPr lang="ar-IQ">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ar-IQ">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7957C9C4-84A4-4919-A238-B726C7C2B15F}" type="slidenum">
              <a:rPr lang="ar-IQ">
                <a:solidFill>
                  <a:prstClr val="black">
                    <a:tint val="75000"/>
                  </a:prstClr>
                </a:solidFill>
              </a:rPr>
              <a:pPr>
                <a:defRPr/>
              </a:pPr>
              <a:t>‹#›</a:t>
            </a:fld>
            <a:endParaRPr lang="ar-IQ">
              <a:solidFill>
                <a:prstClr val="black">
                  <a:tint val="75000"/>
                </a:prstClr>
              </a:solidFill>
            </a:endParaRPr>
          </a:p>
        </p:txBody>
      </p:sp>
    </p:spTree>
    <p:extLst>
      <p:ext uri="{BB962C8B-B14F-4D97-AF65-F5344CB8AC3E}">
        <p14:creationId xmlns:p14="http://schemas.microsoft.com/office/powerpoint/2010/main" val="1906574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ar-IQ"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IQ" smtClean="0"/>
              <a:t>Click to edit Master text styles</a:t>
            </a:r>
          </a:p>
          <a:p>
            <a:pPr lvl="1"/>
            <a:r>
              <a:rPr lang="en-US" altLang="ar-IQ" smtClean="0"/>
              <a:t>Second level</a:t>
            </a:r>
          </a:p>
          <a:p>
            <a:pPr lvl="2"/>
            <a:r>
              <a:rPr lang="en-US" altLang="ar-IQ" smtClean="0"/>
              <a:t>Third level</a:t>
            </a:r>
          </a:p>
          <a:p>
            <a:pPr lvl="3"/>
            <a:r>
              <a:rPr lang="en-US" altLang="ar-IQ" smtClean="0"/>
              <a:t>Fourth level</a:t>
            </a:r>
          </a:p>
          <a:p>
            <a:pPr lvl="4"/>
            <a:r>
              <a:rPr lang="en-US" altLang="ar-IQ"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rtl="1">
              <a:defRPr/>
            </a:pPr>
            <a:fld id="{C4040F37-1F14-4008-848D-42EE6F8B5EE8}" type="datetimeFigureOut">
              <a:rPr lang="ar-IQ">
                <a:solidFill>
                  <a:prstClr val="black">
                    <a:tint val="75000"/>
                  </a:prstClr>
                </a:solidFill>
              </a:rPr>
              <a:pPr rtl="1">
                <a:defRPr/>
              </a:pPr>
              <a:t>22/05/1440</a:t>
            </a:fld>
            <a:endParaRPr lang="ar-IQ">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rtl="1">
              <a:defRPr/>
            </a:pPr>
            <a:endParaRPr lang="ar-IQ">
              <a:solidFill>
                <a:prstClr val="black">
                  <a:tint val="75000"/>
                </a:prstClr>
              </a:solidFill>
            </a:endParaRP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rtl="1">
              <a:defRPr/>
            </a:pPr>
            <a:fld id="{A2C8A176-EED7-46CD-8B05-0EC7783C8F23}" type="slidenum">
              <a:rPr lang="ar-IQ">
                <a:solidFill>
                  <a:prstClr val="black">
                    <a:tint val="75000"/>
                  </a:prstClr>
                </a:solidFill>
              </a:rPr>
              <a:pPr rtl="1">
                <a:defRPr/>
              </a:pPr>
              <a:t>‹#›</a:t>
            </a:fld>
            <a:endParaRPr lang="ar-IQ">
              <a:solidFill>
                <a:prstClr val="black">
                  <a:tint val="75000"/>
                </a:prstClr>
              </a:solidFill>
            </a:endParaRPr>
          </a:p>
        </p:txBody>
      </p:sp>
    </p:spTree>
    <p:extLst>
      <p:ext uri="{BB962C8B-B14F-4D97-AF65-F5344CB8AC3E}">
        <p14:creationId xmlns:p14="http://schemas.microsoft.com/office/powerpoint/2010/main" val="22975938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474250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solidFill>
                  <a:prstClr val="black">
                    <a:tint val="75000"/>
                  </a:prstClr>
                </a:solidFill>
              </a:rPr>
              <a:pPr/>
              <a:t>1/28/2019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675612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a:t>دور الاسواق المالية في النمو الاقتصادي</a:t>
            </a:r>
            <a:endParaRPr lang="en-US" dirty="0"/>
          </a:p>
        </p:txBody>
      </p:sp>
      <p:sp>
        <p:nvSpPr>
          <p:cNvPr id="3" name="Content Placeholder 2"/>
          <p:cNvSpPr>
            <a:spLocks noGrp="1"/>
          </p:cNvSpPr>
          <p:nvPr>
            <p:ph idx="1"/>
          </p:nvPr>
        </p:nvSpPr>
        <p:spPr/>
        <p:txBody>
          <a:bodyPr>
            <a:normAutofit fontScale="77500" lnSpcReduction="20000"/>
          </a:bodyPr>
          <a:lstStyle/>
          <a:p>
            <a:pPr marL="0" indent="0" algn="just" rtl="1">
              <a:buNone/>
            </a:pPr>
            <a:r>
              <a:rPr lang="ar-SA" dirty="0" smtClean="0">
                <a:latin typeface="Simplified Arabic" pitchFamily="18" charset="-78"/>
                <a:cs typeface="Simplified Arabic" pitchFamily="18" charset="-78"/>
              </a:rPr>
              <a:t>فيما يخص العلاقة بين تنمية أسواق رأس المال والنمو الاقتصادي، لا يزال الجدل النظري دائرا بين معارض ومؤيد ، ولم يصل الأدب الاقتصادي إلى اتفاق تام حول دور تطور الاسواق المالية في تحقيق النمو الاقتصادي ، وينظر المشككون في هذه العلاقة والناقدون إلى أن الاسواق المالية ما هي إلا نوادي للقمار، وليس لها تأثير ايجابي في النمو الاقتصادي</a:t>
            </a:r>
            <a:r>
              <a:rPr lang="en-US"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وقد أكد (</a:t>
            </a:r>
            <a:r>
              <a:rPr lang="en-US" dirty="0" smtClean="0">
                <a:latin typeface="Simplified Arabic" pitchFamily="18" charset="-78"/>
                <a:cs typeface="Simplified Arabic" pitchFamily="18" charset="-78"/>
              </a:rPr>
              <a:t>MAYER</a:t>
            </a:r>
            <a:r>
              <a:rPr lang="ar-SA" dirty="0" smtClean="0">
                <a:latin typeface="Simplified Arabic" pitchFamily="18" charset="-78"/>
                <a:cs typeface="Simplified Arabic" pitchFamily="18" charset="-78"/>
              </a:rPr>
              <a:t>) عام</a:t>
            </a:r>
            <a:r>
              <a:rPr lang="en-US" dirty="0" smtClean="0">
                <a:latin typeface="Simplified Arabic" pitchFamily="18" charset="-78"/>
                <a:cs typeface="Simplified Arabic" pitchFamily="18" charset="-78"/>
              </a:rPr>
              <a:t> 1988  </a:t>
            </a:r>
            <a:r>
              <a:rPr lang="ar-SA" dirty="0" smtClean="0">
                <a:latin typeface="Simplified Arabic" pitchFamily="18" charset="-78"/>
                <a:cs typeface="Simplified Arabic" pitchFamily="18" charset="-78"/>
              </a:rPr>
              <a:t>على أن وجود سوق واسعة لرأس المال قد لا يمثل بالضرورة مصدرا من مصادر التمويل الرئيسية للمؤسسات الاقتصادية والمشاريع الاستثمارية</a:t>
            </a:r>
            <a:r>
              <a:rPr lang="en-US" dirty="0" smtClean="0">
                <a:latin typeface="Simplified Arabic" pitchFamily="18" charset="-78"/>
                <a:cs typeface="Simplified Arabic" pitchFamily="18" charset="-78"/>
              </a:rPr>
              <a:t> . </a:t>
            </a:r>
            <a:r>
              <a:rPr lang="ar-SA" dirty="0" smtClean="0">
                <a:latin typeface="Simplified Arabic" pitchFamily="18" charset="-78"/>
                <a:cs typeface="Simplified Arabic" pitchFamily="18" charset="-78"/>
              </a:rPr>
              <a:t>كما أشار (</a:t>
            </a:r>
            <a:r>
              <a:rPr lang="en-US" dirty="0" smtClean="0">
                <a:latin typeface="Simplified Arabic" pitchFamily="18" charset="-78"/>
                <a:cs typeface="Simplified Arabic" pitchFamily="18" charset="-78"/>
              </a:rPr>
              <a:t>STIGLITZ</a:t>
            </a:r>
            <a:r>
              <a:rPr lang="ar-SA" dirty="0" smtClean="0">
                <a:latin typeface="Simplified Arabic" pitchFamily="18" charset="-78"/>
                <a:cs typeface="Simplified Arabic" pitchFamily="18" charset="-78"/>
              </a:rPr>
              <a:t>) عام</a:t>
            </a:r>
            <a:r>
              <a:rPr lang="en-US" dirty="0" smtClean="0">
                <a:latin typeface="Simplified Arabic" pitchFamily="18" charset="-78"/>
                <a:cs typeface="Simplified Arabic" pitchFamily="18" charset="-78"/>
              </a:rPr>
              <a:t> 1985 </a:t>
            </a:r>
            <a:r>
              <a:rPr lang="ar-SA" dirty="0" smtClean="0">
                <a:latin typeface="Simplified Arabic" pitchFamily="18" charset="-78"/>
                <a:cs typeface="Simplified Arabic" pitchFamily="18" charset="-78"/>
              </a:rPr>
              <a:t>الى أن سيولة السوق المالية قد تمثل عاملا محبطا لما قد يترتب عليها من ضعف في الرقابة على إدارة الشركات نتيجة لتسهيلها لأي فرد التخلص من حصته في الشركة</a:t>
            </a:r>
            <a:r>
              <a:rPr lang="en-US" dirty="0" smtClean="0">
                <a:latin typeface="Simplified Arabic" pitchFamily="18" charset="-78"/>
                <a:cs typeface="Simplified Arabic" pitchFamily="18" charset="-78"/>
              </a:rPr>
              <a:t> . </a:t>
            </a:r>
            <a:r>
              <a:rPr lang="ar-SA" dirty="0" smtClean="0">
                <a:latin typeface="Simplified Arabic" pitchFamily="18" charset="-78"/>
                <a:cs typeface="Simplified Arabic" pitchFamily="18" charset="-78"/>
              </a:rPr>
              <a:t>وقد رأى كل من (</a:t>
            </a:r>
            <a:r>
              <a:rPr lang="en-US" dirty="0" smtClean="0">
                <a:latin typeface="Simplified Arabic" pitchFamily="18" charset="-78"/>
                <a:cs typeface="Simplified Arabic" pitchFamily="18" charset="-78"/>
              </a:rPr>
              <a:t>DEVEROUX and SMITH</a:t>
            </a:r>
            <a:r>
              <a:rPr lang="ar-SA" dirty="0" smtClean="0">
                <a:latin typeface="Simplified Arabic" pitchFamily="18" charset="-78"/>
                <a:cs typeface="Simplified Arabic" pitchFamily="18" charset="-78"/>
              </a:rPr>
              <a:t>)</a:t>
            </a:r>
            <a:r>
              <a:rPr lang="en-US" dirty="0" smtClean="0">
                <a:latin typeface="Simplified Arabic" pitchFamily="18" charset="-78"/>
                <a:cs typeface="Simplified Arabic" pitchFamily="18" charset="-78"/>
              </a:rPr>
              <a:t>1994 (</a:t>
            </a:r>
            <a:r>
              <a:rPr lang="ar-SA" dirty="0" smtClean="0">
                <a:latin typeface="Simplified Arabic" pitchFamily="18" charset="-78"/>
                <a:cs typeface="Simplified Arabic" pitchFamily="18" charset="-78"/>
              </a:rPr>
              <a:t>، أن الزيادة في توزيع المخاطر عبر الاسواق المالية يمكن أن تؤدي إلى تخفيض معدلات الادخار، وبالتالي تخفيض معدلات النمو الاقتصادي</a:t>
            </a:r>
            <a:r>
              <a:rPr lang="en-US" dirty="0" smtClean="0">
                <a:latin typeface="Simplified Arabic" pitchFamily="18" charset="-78"/>
                <a:cs typeface="Simplified Arabic" pitchFamily="18" charset="-78"/>
              </a:rPr>
              <a:t>.  </a:t>
            </a:r>
            <a:r>
              <a:rPr lang="ar-SA" dirty="0" smtClean="0">
                <a:latin typeface="Simplified Arabic" pitchFamily="18" charset="-78"/>
                <a:cs typeface="Simplified Arabic" pitchFamily="18" charset="-78"/>
              </a:rPr>
              <a:t>ويرى آخرون أن التقلبات الشديدة في بعض الأسواق ولاسيما تلك الناتجة عن تقلبات رؤوس الأموال الساخنة (</a:t>
            </a:r>
            <a:r>
              <a:rPr lang="en-US" dirty="0" smtClean="0">
                <a:latin typeface="Simplified Arabic" pitchFamily="18" charset="-78"/>
                <a:cs typeface="Simplified Arabic" pitchFamily="18" charset="-78"/>
              </a:rPr>
              <a:t>Hot Money</a:t>
            </a:r>
            <a:r>
              <a:rPr lang="ar-SA" dirty="0" smtClean="0">
                <a:latin typeface="Simplified Arabic" pitchFamily="18" charset="-78"/>
                <a:cs typeface="Simplified Arabic" pitchFamily="18" charset="-78"/>
              </a:rPr>
              <a:t>) قد تعيق الاستثمارات وتضر بالاقتصاديات المحلية.</a:t>
            </a:r>
            <a:r>
              <a:rPr lang="en-US" dirty="0" smtClean="0">
                <a:latin typeface="Simplified Arabic" pitchFamily="18" charset="-78"/>
                <a:cs typeface="Simplified Arabic" pitchFamily="18" charset="-78"/>
              </a:rPr>
              <a:t> </a:t>
            </a:r>
          </a:p>
          <a:p>
            <a:pPr marL="0" indent="0" algn="just" rtl="1">
              <a:buNone/>
            </a:pPr>
            <a:endParaRPr lang="en-US" dirty="0">
              <a:latin typeface="Simplified Arabic" pitchFamily="18" charset="-78"/>
              <a:cs typeface="Simplified Arabic" pitchFamily="18" charset="-78"/>
            </a:endParaRPr>
          </a:p>
        </p:txBody>
      </p:sp>
    </p:spTree>
    <p:extLst>
      <p:ext uri="{BB962C8B-B14F-4D97-AF65-F5344CB8AC3E}">
        <p14:creationId xmlns:p14="http://schemas.microsoft.com/office/powerpoint/2010/main" val="2653432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a:t>دور الاسواق المالية في النمو الاقتصادي</a:t>
            </a:r>
            <a:endParaRPr lang="en-US" dirty="0"/>
          </a:p>
        </p:txBody>
      </p:sp>
      <p:sp>
        <p:nvSpPr>
          <p:cNvPr id="3" name="Content Placeholder 2"/>
          <p:cNvSpPr>
            <a:spLocks noGrp="1"/>
          </p:cNvSpPr>
          <p:nvPr>
            <p:ph idx="1"/>
          </p:nvPr>
        </p:nvSpPr>
        <p:spPr>
          <a:xfrm>
            <a:off x="457200" y="1219200"/>
            <a:ext cx="8229600" cy="5029200"/>
          </a:xfrm>
        </p:spPr>
        <p:txBody>
          <a:bodyPr>
            <a:noAutofit/>
          </a:bodyPr>
          <a:lstStyle/>
          <a:p>
            <a:pPr marL="0" indent="0" algn="just" rtl="1">
              <a:buNone/>
            </a:pPr>
            <a:r>
              <a:rPr lang="ar-SA" sz="2000" dirty="0" smtClean="0">
                <a:latin typeface="Simplified Arabic" pitchFamily="18" charset="-78"/>
                <a:cs typeface="Simplified Arabic" pitchFamily="18" charset="-78"/>
              </a:rPr>
              <a:t>يمكن </a:t>
            </a:r>
            <a:r>
              <a:rPr lang="ar-SA" sz="2000" dirty="0">
                <a:latin typeface="Simplified Arabic" pitchFamily="18" charset="-78"/>
                <a:cs typeface="Simplified Arabic" pitchFamily="18" charset="-78"/>
              </a:rPr>
              <a:t>لأسواق رأس المال أن يكون لها تأثير سلبي في النمو الاقتصادي ، </a:t>
            </a:r>
            <a:r>
              <a:rPr lang="ar-SA" sz="2000" dirty="0" smtClean="0">
                <a:latin typeface="Simplified Arabic" pitchFamily="18" charset="-78"/>
                <a:cs typeface="Simplified Arabic" pitchFamily="18" charset="-78"/>
              </a:rPr>
              <a:t>وذلك</a:t>
            </a:r>
            <a:r>
              <a:rPr lang="ar-IQ" sz="2000" dirty="0" smtClean="0">
                <a:latin typeface="Simplified Arabic" pitchFamily="18" charset="-78"/>
                <a:cs typeface="Simplified Arabic" pitchFamily="18" charset="-78"/>
              </a:rPr>
              <a:t> </a:t>
            </a:r>
            <a:r>
              <a:rPr lang="ar-SA" sz="2000" dirty="0" smtClean="0">
                <a:latin typeface="Simplified Arabic" pitchFamily="18" charset="-78"/>
                <a:cs typeface="Simplified Arabic" pitchFamily="18" charset="-78"/>
              </a:rPr>
              <a:t>بالاستناد </a:t>
            </a:r>
            <a:r>
              <a:rPr lang="ar-SA" sz="2000" dirty="0">
                <a:latin typeface="Simplified Arabic" pitchFamily="18" charset="-78"/>
                <a:cs typeface="Simplified Arabic" pitchFamily="18" charset="-78"/>
              </a:rPr>
              <a:t>الى المبررات الآتية :</a:t>
            </a:r>
            <a:endParaRPr lang="en-US" sz="2000" dirty="0">
              <a:latin typeface="Simplified Arabic" pitchFamily="18" charset="-78"/>
              <a:cs typeface="Simplified Arabic" pitchFamily="18" charset="-78"/>
            </a:endParaRPr>
          </a:p>
          <a:p>
            <a:pPr marL="0" lvl="0" indent="0" algn="just" rtl="1">
              <a:buNone/>
            </a:pPr>
            <a:r>
              <a:rPr lang="ar-IQ" sz="2000" dirty="0" smtClean="0">
                <a:latin typeface="Simplified Arabic" pitchFamily="18" charset="-78"/>
                <a:cs typeface="Simplified Arabic" pitchFamily="18" charset="-78"/>
              </a:rPr>
              <a:t>1-</a:t>
            </a:r>
            <a:r>
              <a:rPr lang="en-US" sz="2000" dirty="0" smtClean="0">
                <a:latin typeface="Simplified Arabic" pitchFamily="18" charset="-78"/>
                <a:cs typeface="Simplified Arabic" pitchFamily="18" charset="-78"/>
              </a:rPr>
              <a:t> </a:t>
            </a:r>
            <a:r>
              <a:rPr lang="ar-SA" sz="2000" dirty="0">
                <a:latin typeface="Simplified Arabic" pitchFamily="18" charset="-78"/>
                <a:cs typeface="Simplified Arabic" pitchFamily="18" charset="-78"/>
              </a:rPr>
              <a:t>في الدول النامية وكذلك في العديد من الدول المتقدمة تمول حصة محدودة فقط </a:t>
            </a:r>
            <a:r>
              <a:rPr lang="ar-SA" sz="2000" dirty="0" smtClean="0">
                <a:latin typeface="Simplified Arabic" pitchFamily="18" charset="-78"/>
                <a:cs typeface="Simplified Arabic" pitchFamily="18" charset="-78"/>
              </a:rPr>
              <a:t>من</a:t>
            </a:r>
            <a:r>
              <a:rPr lang="ar-IQ" sz="2000" dirty="0" smtClean="0">
                <a:latin typeface="Simplified Arabic" pitchFamily="18" charset="-78"/>
                <a:cs typeface="Simplified Arabic" pitchFamily="18" charset="-78"/>
              </a:rPr>
              <a:t> </a:t>
            </a:r>
            <a:r>
              <a:rPr lang="ar-SA" sz="2000" dirty="0" smtClean="0">
                <a:latin typeface="Simplified Arabic" pitchFamily="18" charset="-78"/>
                <a:cs typeface="Simplified Arabic" pitchFamily="18" charset="-78"/>
              </a:rPr>
              <a:t>استثمارات </a:t>
            </a:r>
            <a:r>
              <a:rPr lang="ar-SA" sz="2000" dirty="0">
                <a:latin typeface="Simplified Arabic" pitchFamily="18" charset="-78"/>
                <a:cs typeface="Simplified Arabic" pitchFamily="18" charset="-78"/>
              </a:rPr>
              <a:t>الشركات من خلال إصدار الأسهم ، بينما يمول الشطر الأعظم من تلك الاستثمارات من مصادر ذاتية مثل الأرباح المحتجزة أو من مصادر خارجية مثل القروض </a:t>
            </a:r>
            <a:r>
              <a:rPr lang="ar-SA" sz="2000" dirty="0" smtClean="0">
                <a:latin typeface="Simplified Arabic" pitchFamily="18" charset="-78"/>
                <a:cs typeface="Simplified Arabic" pitchFamily="18" charset="-78"/>
              </a:rPr>
              <a:t>المصرفية</a:t>
            </a:r>
            <a:r>
              <a:rPr lang="ar-IQ" sz="2000" dirty="0" smtClean="0">
                <a:latin typeface="Simplified Arabic" pitchFamily="18" charset="-78"/>
                <a:cs typeface="Simplified Arabic" pitchFamily="18" charset="-78"/>
              </a:rPr>
              <a:t>.</a:t>
            </a:r>
            <a:endParaRPr lang="en-US" sz="2000" dirty="0">
              <a:latin typeface="Simplified Arabic" pitchFamily="18" charset="-78"/>
              <a:cs typeface="Simplified Arabic" pitchFamily="18" charset="-78"/>
            </a:endParaRPr>
          </a:p>
          <a:p>
            <a:pPr marL="0" lvl="0" indent="0" algn="just" rtl="1">
              <a:buNone/>
            </a:pPr>
            <a:r>
              <a:rPr lang="ar-IQ" sz="2000" dirty="0" smtClean="0">
                <a:latin typeface="Simplified Arabic" pitchFamily="18" charset="-78"/>
                <a:cs typeface="Simplified Arabic" pitchFamily="18" charset="-78"/>
              </a:rPr>
              <a:t>2-</a:t>
            </a:r>
            <a:r>
              <a:rPr lang="en-US" sz="2000" dirty="0" smtClean="0">
                <a:latin typeface="Simplified Arabic" pitchFamily="18" charset="-78"/>
                <a:cs typeface="Simplified Arabic" pitchFamily="18" charset="-78"/>
              </a:rPr>
              <a:t> </a:t>
            </a:r>
            <a:r>
              <a:rPr lang="ar-SA" sz="2000" dirty="0">
                <a:latin typeface="Simplified Arabic" pitchFamily="18" charset="-78"/>
                <a:cs typeface="Simplified Arabic" pitchFamily="18" charset="-78"/>
              </a:rPr>
              <a:t>تسهم أسواق الأوراق المالية في تحقيق التقلبات الاقتصادية ، إذ أن تزايد تدفقات </a:t>
            </a:r>
            <a:r>
              <a:rPr lang="ar-SA" sz="2000" dirty="0" smtClean="0">
                <a:latin typeface="Simplified Arabic" pitchFamily="18" charset="-78"/>
                <a:cs typeface="Simplified Arabic" pitchFamily="18" charset="-78"/>
              </a:rPr>
              <a:t>رؤوس</a:t>
            </a:r>
            <a:r>
              <a:rPr lang="ar-IQ" sz="2000" dirty="0" smtClean="0">
                <a:latin typeface="Simplified Arabic" pitchFamily="18" charset="-78"/>
                <a:cs typeface="Simplified Arabic" pitchFamily="18" charset="-78"/>
              </a:rPr>
              <a:t> </a:t>
            </a:r>
            <a:r>
              <a:rPr lang="ar-SA" sz="2000" dirty="0" smtClean="0">
                <a:latin typeface="Simplified Arabic" pitchFamily="18" charset="-78"/>
                <a:cs typeface="Simplified Arabic" pitchFamily="18" charset="-78"/>
              </a:rPr>
              <a:t>الأموال </a:t>
            </a:r>
            <a:r>
              <a:rPr lang="ar-SA" sz="2000" dirty="0">
                <a:latin typeface="Simplified Arabic" pitchFamily="18" charset="-78"/>
                <a:cs typeface="Simplified Arabic" pitchFamily="18" charset="-78"/>
              </a:rPr>
              <a:t>الأجنبية قد يؤدي إلى تغيرات سعرية مفرطة وعدم استقرار على مستوى الاقتصاد الكلي ويؤدي أيضا إلى تقلبات في أسعار الصرف ، ومن شأن ما تقدم أن يؤدي إلى آثار سلبية في النمو الاقتصادي ومن ثم على مستويات الرفاهية الاقتصادية</a:t>
            </a:r>
            <a:r>
              <a:rPr lang="en-US" sz="2000" dirty="0">
                <a:latin typeface="Simplified Arabic" pitchFamily="18" charset="-78"/>
                <a:cs typeface="Simplified Arabic" pitchFamily="18" charset="-78"/>
              </a:rPr>
              <a:t>.</a:t>
            </a:r>
          </a:p>
          <a:p>
            <a:pPr marL="0" lvl="0" indent="0" algn="just" rtl="1">
              <a:buNone/>
            </a:pPr>
            <a:r>
              <a:rPr lang="ar-IQ" sz="2000" dirty="0" smtClean="0">
                <a:latin typeface="Simplified Arabic" pitchFamily="18" charset="-78"/>
                <a:cs typeface="Simplified Arabic" pitchFamily="18" charset="-78"/>
              </a:rPr>
              <a:t>3- ان</a:t>
            </a:r>
            <a:r>
              <a:rPr lang="ar-SA" sz="2000" dirty="0" smtClean="0">
                <a:latin typeface="Simplified Arabic" pitchFamily="18" charset="-78"/>
                <a:cs typeface="Simplified Arabic" pitchFamily="18" charset="-78"/>
              </a:rPr>
              <a:t> </a:t>
            </a:r>
            <a:r>
              <a:rPr lang="ar-SA" sz="2000" dirty="0">
                <a:latin typeface="Simplified Arabic" pitchFamily="18" charset="-78"/>
                <a:cs typeface="Simplified Arabic" pitchFamily="18" charset="-78"/>
              </a:rPr>
              <a:t>أسواق الأوراق المالية التي تتمتع بسيولة مفرطة تشجع قصر النظر لدى المستثمرين</a:t>
            </a:r>
            <a:r>
              <a:rPr lang="ar-SA" sz="2000" dirty="0" smtClean="0">
                <a:latin typeface="Simplified Arabic" pitchFamily="18" charset="-78"/>
                <a:cs typeface="Simplified Arabic" pitchFamily="18" charset="-78"/>
              </a:rPr>
              <a:t>،</a:t>
            </a:r>
            <a:r>
              <a:rPr lang="ar-IQ" sz="2000" dirty="0" smtClean="0">
                <a:latin typeface="Simplified Arabic" pitchFamily="18" charset="-78"/>
                <a:cs typeface="Simplified Arabic" pitchFamily="18" charset="-78"/>
              </a:rPr>
              <a:t> </a:t>
            </a:r>
            <a:r>
              <a:rPr lang="ar-SA" sz="2000" dirty="0" smtClean="0">
                <a:latin typeface="Simplified Arabic" pitchFamily="18" charset="-78"/>
                <a:cs typeface="Simplified Arabic" pitchFamily="18" charset="-78"/>
              </a:rPr>
              <a:t>ذلك </a:t>
            </a:r>
            <a:r>
              <a:rPr lang="ar-SA" sz="2000" dirty="0">
                <a:latin typeface="Simplified Arabic" pitchFamily="18" charset="-78"/>
                <a:cs typeface="Simplified Arabic" pitchFamily="18" charset="-78"/>
              </a:rPr>
              <a:t>لأنها تجعل من السهل على المستثمرين غير الراضين أن يبيعوا أسهمهم بسرعة ، وبالتالي فهي قد تضعف التزامهم وتقلل الحوافز التي تجعلهم يمارسون الرقابة على الشركات المساهمين فيها من خلال الإشراف على مديرها ورصد أدائها، الأمر الذي قد يؤثر عكسيا على أداء تلك الشركات ومن ثم على النمو الاقتصادي</a:t>
            </a:r>
            <a:r>
              <a:rPr lang="en-US" sz="2000" dirty="0">
                <a:latin typeface="Simplified Arabic" pitchFamily="18" charset="-78"/>
                <a:cs typeface="Simplified Arabic" pitchFamily="18" charset="-78"/>
              </a:rPr>
              <a:t>.</a:t>
            </a:r>
          </a:p>
          <a:p>
            <a:pPr marL="0" indent="0" algn="just" rtl="1">
              <a:buNone/>
            </a:pPr>
            <a:endParaRPr lang="en-US" sz="2000" dirty="0">
              <a:latin typeface="Simplified Arabic" pitchFamily="18" charset="-78"/>
              <a:cs typeface="Simplified Arabic" pitchFamily="18" charset="-78"/>
            </a:endParaRPr>
          </a:p>
        </p:txBody>
      </p:sp>
    </p:spTree>
    <p:extLst>
      <p:ext uri="{BB962C8B-B14F-4D97-AF65-F5344CB8AC3E}">
        <p14:creationId xmlns:p14="http://schemas.microsoft.com/office/powerpoint/2010/main" val="56336841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384</Words>
  <Application>Microsoft Office PowerPoint</Application>
  <PresentationFormat>On-screen Show (4:3)</PresentationFormat>
  <Paragraphs>7</Paragraphs>
  <Slides>2</Slides>
  <Notes>0</Notes>
  <HiddenSlides>0</HiddenSlides>
  <MMClips>0</MMClips>
  <ScaleCrop>false</ScaleCrop>
  <HeadingPairs>
    <vt:vector size="4" baseType="variant">
      <vt:variant>
        <vt:lpstr>Theme</vt:lpstr>
      </vt:variant>
      <vt:variant>
        <vt:i4>3</vt:i4>
      </vt:variant>
      <vt:variant>
        <vt:lpstr>Slide Titles</vt:lpstr>
      </vt:variant>
      <vt:variant>
        <vt:i4>2</vt:i4>
      </vt:variant>
    </vt:vector>
  </HeadingPairs>
  <TitlesOfParts>
    <vt:vector size="5" baseType="lpstr">
      <vt:lpstr>1_Office Theme</vt:lpstr>
      <vt:lpstr>Office Theme</vt:lpstr>
      <vt:lpstr>2_Office Theme</vt:lpstr>
      <vt:lpstr>دور الاسواق المالية في النمو الاقتصادي</vt:lpstr>
      <vt:lpstr>دور الاسواق المالية في النمو الاقتصادي</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دور ومهام الفريق المفاوض</dc:title>
  <dc:creator>win7</dc:creator>
  <cp:lastModifiedBy>DR.Ahmed Saker 2o1O</cp:lastModifiedBy>
  <cp:revision>47</cp:revision>
  <dcterms:created xsi:type="dcterms:W3CDTF">2006-08-16T00:00:00Z</dcterms:created>
  <dcterms:modified xsi:type="dcterms:W3CDTF">2019-01-27T21:54:51Z</dcterms:modified>
</cp:coreProperties>
</file>