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8" r:id="rId2"/>
    <p:sldId id="259" r:id="rId3"/>
    <p:sldId id="260" r:id="rId4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F9A6A-D836-44AE-901F-CC6EE8E85284}" type="datetimeFigureOut">
              <a:rPr lang="ar-IQ" smtClean="0"/>
              <a:t>22/05/1440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38351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F9A6A-D836-44AE-901F-CC6EE8E85284}" type="datetimeFigureOut">
              <a:rPr lang="ar-IQ" smtClean="0"/>
              <a:t>22/05/1440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97549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F9A6A-D836-44AE-901F-CC6EE8E85284}" type="datetimeFigureOut">
              <a:rPr lang="ar-IQ" smtClean="0"/>
              <a:t>22/05/1440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98746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F9A6A-D836-44AE-901F-CC6EE8E85284}" type="datetimeFigureOut">
              <a:rPr lang="ar-IQ" smtClean="0"/>
              <a:t>22/05/1440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67316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F9A6A-D836-44AE-901F-CC6EE8E85284}" type="datetimeFigureOut">
              <a:rPr lang="ar-IQ" smtClean="0"/>
              <a:t>22/05/1440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504485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F9A6A-D836-44AE-901F-CC6EE8E85284}" type="datetimeFigureOut">
              <a:rPr lang="ar-IQ" smtClean="0"/>
              <a:t>22/05/1440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040832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F9A6A-D836-44AE-901F-CC6EE8E85284}" type="datetimeFigureOut">
              <a:rPr lang="ar-IQ" smtClean="0"/>
              <a:t>22/05/1440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19808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F9A6A-D836-44AE-901F-CC6EE8E85284}" type="datetimeFigureOut">
              <a:rPr lang="ar-IQ" smtClean="0"/>
              <a:t>22/05/1440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322255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F9A6A-D836-44AE-901F-CC6EE8E85284}" type="datetimeFigureOut">
              <a:rPr lang="ar-IQ" smtClean="0"/>
              <a:t>22/05/1440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20032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F9A6A-D836-44AE-901F-CC6EE8E85284}" type="datetimeFigureOut">
              <a:rPr lang="ar-IQ" smtClean="0"/>
              <a:t>22/05/1440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89963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F9A6A-D836-44AE-901F-CC6EE8E85284}" type="datetimeFigureOut">
              <a:rPr lang="ar-IQ" smtClean="0"/>
              <a:t>22/05/1440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90360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0F9A6A-D836-44AE-901F-CC6EE8E85284}" type="datetimeFigureOut">
              <a:rPr lang="ar-IQ" smtClean="0"/>
              <a:t>22/05/1440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1829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IQ" dirty="0">
                <a:solidFill>
                  <a:srgbClr val="000000"/>
                </a:solidFill>
              </a:rPr>
              <a:t>النماذج الخطية في تحليل التباين بمعيار واحد 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880826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IQ" dirty="0" smtClean="0"/>
              <a:t>النموذج المقيد (الثابت)</a:t>
            </a:r>
            <a:br>
              <a:rPr lang="ar-IQ" dirty="0" smtClean="0"/>
            </a:br>
            <a:r>
              <a:rPr lang="en-US" dirty="0" smtClean="0"/>
              <a:t>Fixed Model</a:t>
            </a:r>
            <a:endParaRPr lang="ar-IQ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algn="r"/>
                <a:r>
                  <a:rPr lang="ar-IQ" sz="2800" dirty="0" smtClean="0"/>
                  <a:t>لنفرض ان هناك </a:t>
                </a:r>
                <a:r>
                  <a:rPr lang="en-US" sz="2800" dirty="0" smtClean="0"/>
                  <a:t>(t)</a:t>
                </a:r>
                <a:r>
                  <a:rPr lang="ar-IQ" sz="2800" dirty="0" smtClean="0"/>
                  <a:t>من المكائن وللتبسيط لتكن </a:t>
                </a:r>
                <a:r>
                  <a:rPr lang="en-US" sz="2800" dirty="0" smtClean="0"/>
                  <a:t>t=3</a:t>
                </a:r>
                <a:r>
                  <a:rPr lang="ar-IQ" sz="2800" dirty="0" smtClean="0"/>
                  <a:t>تنتج منتج معين وزنه</a:t>
                </a:r>
                <a:r>
                  <a:rPr lang="en-US" sz="2800" dirty="0" smtClean="0"/>
                  <a:t>(Y)</a:t>
                </a:r>
                <a:r>
                  <a:rPr lang="ar-IQ" sz="2800" dirty="0" smtClean="0"/>
                  <a:t>ونرغب في بحث اذا كان هناك فرق في متوسط الانتاج الخاص بالمكائن الثلاثة .سنفترض </a:t>
                </a:r>
              </a:p>
              <a:p>
                <a:pPr marL="0" indent="0" algn="r">
                  <a:buNone/>
                </a:pPr>
                <a:r>
                  <a:rPr lang="ar-IQ" dirty="0" smtClean="0"/>
                  <a:t>1. </a:t>
                </a:r>
                <a:r>
                  <a:rPr lang="ar-IQ" sz="2800" dirty="0" smtClean="0"/>
                  <a:t>أن اوزان المنتج الخاص بكل ماكنة يتوزع طبيعياً بمتوسط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r-IQ" sz="28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ar-IQ" sz="2800" i="1" smtClean="0">
                            <a:latin typeface="Cambria Math"/>
                            <a:ea typeface="Cambria Math"/>
                          </a:rPr>
                          <m:t>𝜇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ar-IQ" sz="2800" dirty="0" smtClean="0"/>
                  <a:t> وتباين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ar-IQ" sz="28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ar-IQ" sz="2800" i="1" smtClean="0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p>
                        <m:r>
                          <a:rPr lang="ar-IQ" sz="28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ar-IQ" sz="2800" dirty="0" smtClean="0"/>
                  <a:t>.</a:t>
                </a:r>
              </a:p>
              <a:p>
                <a:pPr marL="0" indent="0" algn="r">
                  <a:buNone/>
                </a:pPr>
                <a:r>
                  <a:rPr lang="ar-IQ" sz="2800" dirty="0" smtClean="0"/>
                  <a:t>2. تباينات المكائن الثلاثة متساوية .</a:t>
                </a:r>
              </a:p>
              <a:p>
                <a:pPr marL="0" indent="0" algn="r">
                  <a:buNone/>
                </a:pPr>
                <a:r>
                  <a:rPr lang="ar-IQ" sz="2800" dirty="0" smtClean="0"/>
                  <a:t>3.مشكلتنا اختبار فرضية العدم </a:t>
                </a:r>
                <a:endParaRPr lang="en-US" sz="2800" dirty="0" smtClean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ar-IQ" sz="2200" i="1">
                              <a:solidFill>
                                <a:srgbClr val="000000"/>
                              </a:solidFill>
                              <a:latin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solidFill>
                                <a:srgbClr val="000000"/>
                              </a:solidFill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ar-IQ" sz="2200" i="1">
                              <a:solidFill>
                                <a:srgbClr val="000000"/>
                              </a:solidFill>
                              <a:latin typeface="Cambria Math"/>
                              <a:cs typeface="Cambria Math"/>
                            </a:rPr>
                            <m:t>0</m:t>
                          </m:r>
                        </m:sub>
                      </m:sSub>
                      <m:r>
                        <a:rPr lang="ar-IQ" sz="2200" i="1">
                          <a:solidFill>
                            <a:srgbClr val="000000"/>
                          </a:solidFill>
                          <a:latin typeface="Cambria Math"/>
                          <a:cs typeface="Cambria Math"/>
                        </a:rPr>
                        <m:t>:</m:t>
                      </m:r>
                      <m:sSub>
                        <m:sSubPr>
                          <m:ctrlPr>
                            <a:rPr lang="ar-IQ" sz="2200" i="1">
                              <a:solidFill>
                                <a:srgbClr val="000000"/>
                              </a:solidFill>
                              <a:latin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a:rPr lang="ar-IQ" sz="2200" i="1">
                              <a:solidFill>
                                <a:srgbClr val="00000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  <m:t>𝜇</m:t>
                          </m:r>
                        </m:e>
                        <m:sub>
                          <m:r>
                            <a:rPr lang="ar-IQ" sz="2200" i="1">
                              <a:solidFill>
                                <a:srgbClr val="000000"/>
                              </a:solidFill>
                              <a:latin typeface="Cambria Math"/>
                              <a:cs typeface="Cambria Math"/>
                            </a:rPr>
                            <m:t>1</m:t>
                          </m:r>
                          <m:r>
                            <a:rPr lang="ar-IQ" sz="2200" i="1">
                              <a:solidFill>
                                <a:srgbClr val="000000"/>
                              </a:solidFill>
                              <a:latin typeface="Cambria Math"/>
                              <a:cs typeface="Cambria Math"/>
                            </a:rPr>
                            <m:t>=</m:t>
                          </m:r>
                        </m:sub>
                      </m:sSub>
                      <m:sSub>
                        <m:sSubPr>
                          <m:ctrlPr>
                            <a:rPr lang="ar-IQ" sz="2200" i="1">
                              <a:solidFill>
                                <a:srgbClr val="000000"/>
                              </a:solidFill>
                              <a:latin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a:rPr lang="ar-IQ" sz="2200" i="1">
                              <a:solidFill>
                                <a:srgbClr val="00000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  <m:t>𝜇</m:t>
                          </m:r>
                        </m:e>
                        <m:sub>
                          <m:r>
                            <a:rPr lang="ar-IQ" sz="2200" i="1">
                              <a:solidFill>
                                <a:srgbClr val="000000"/>
                              </a:solidFill>
                              <a:latin typeface="Cambria Math"/>
                              <a:cs typeface="Cambria Math"/>
                            </a:rPr>
                            <m:t>2</m:t>
                          </m:r>
                          <m:r>
                            <a:rPr lang="en-US" sz="2200" i="1">
                              <a:solidFill>
                                <a:srgbClr val="000000"/>
                              </a:solidFill>
                              <a:latin typeface="Cambria Math"/>
                            </a:rPr>
                            <m:t>=</m:t>
                          </m:r>
                        </m:sub>
                      </m:sSub>
                      <m:sSub>
                        <m:sSubPr>
                          <m:ctrlPr>
                            <a:rPr lang="ar-IQ" sz="2200" i="1">
                              <a:solidFill>
                                <a:srgbClr val="000000"/>
                              </a:solidFill>
                              <a:latin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a:rPr lang="ar-IQ" sz="2200" i="1">
                              <a:solidFill>
                                <a:srgbClr val="00000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  <m:t>𝜇</m:t>
                          </m:r>
                        </m:e>
                        <m:sub>
                          <m:r>
                            <a:rPr lang="ar-IQ" sz="2200" i="1">
                              <a:solidFill>
                                <a:srgbClr val="000000"/>
                              </a:solidFill>
                              <a:latin typeface="Cambria Math"/>
                              <a:cs typeface="Cambria Math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ar-IQ" dirty="0" smtClean="0"/>
              </a:p>
              <a:p>
                <a:pPr marL="0" indent="0">
                  <a:buNone/>
                </a:pPr>
                <a:r>
                  <a:rPr lang="ar-IQ" sz="2800" dirty="0" smtClean="0"/>
                  <a:t>اما الفرضية البديلة</a:t>
                </a:r>
                <a:endParaRPr lang="en-US" sz="2800" dirty="0" smtClean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ar-IQ" sz="2200" i="1">
                              <a:solidFill>
                                <a:srgbClr val="000000"/>
                              </a:solidFill>
                              <a:latin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solidFill>
                                <a:srgbClr val="000000"/>
                              </a:solidFill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ar-IQ" sz="22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ar-IQ" sz="2200" i="1">
                          <a:solidFill>
                            <a:srgbClr val="000000"/>
                          </a:solidFill>
                          <a:latin typeface="Cambria Math"/>
                          <a:cs typeface="Cambria Math"/>
                        </a:rPr>
                        <m:t>:</m:t>
                      </m:r>
                      <m:sSub>
                        <m:sSubPr>
                          <m:ctrlPr>
                            <a:rPr lang="ar-IQ" sz="2200" i="1">
                              <a:solidFill>
                                <a:srgbClr val="000000"/>
                              </a:solidFill>
                              <a:latin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a:rPr lang="ar-IQ" sz="2200" i="1">
                              <a:solidFill>
                                <a:srgbClr val="00000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  <m:t>𝜇</m:t>
                          </m:r>
                        </m:e>
                        <m:sub>
                          <m:r>
                            <a:rPr lang="ar-IQ" sz="2200" i="1">
                              <a:solidFill>
                                <a:srgbClr val="000000"/>
                              </a:solidFill>
                              <a:latin typeface="Cambria Math"/>
                              <a:cs typeface="Cambria Math"/>
                            </a:rPr>
                            <m:t>1</m:t>
                          </m:r>
                          <m:r>
                            <a:rPr lang="ar-IQ" sz="2200" i="1" smtClean="0">
                              <a:solidFill>
                                <a:srgbClr val="00000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  <m:t>≠</m:t>
                          </m:r>
                        </m:sub>
                      </m:sSub>
                      <m:sSub>
                        <m:sSubPr>
                          <m:ctrlPr>
                            <a:rPr lang="ar-IQ" sz="2200" i="1">
                              <a:solidFill>
                                <a:srgbClr val="000000"/>
                              </a:solidFill>
                              <a:latin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a:rPr lang="ar-IQ" sz="2200" i="1">
                              <a:solidFill>
                                <a:srgbClr val="00000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  <m:t>𝜇</m:t>
                          </m:r>
                        </m:e>
                        <m:sub>
                          <m:r>
                            <a:rPr lang="ar-IQ" sz="2200" i="1">
                              <a:solidFill>
                                <a:srgbClr val="000000"/>
                              </a:solidFill>
                              <a:latin typeface="Cambria Math"/>
                              <a:cs typeface="Cambria Math"/>
                            </a:rPr>
                            <m:t>2</m:t>
                          </m:r>
                          <m:r>
                            <a:rPr lang="en-US" sz="2200" i="1" smtClean="0">
                              <a:solidFill>
                                <a:srgbClr val="000000"/>
                              </a:solidFill>
                              <a:latin typeface="Cambria Math"/>
                              <a:ea typeface="Cambria Math"/>
                            </a:rPr>
                            <m:t>≠</m:t>
                          </m:r>
                        </m:sub>
                      </m:sSub>
                      <m:sSub>
                        <m:sSubPr>
                          <m:ctrlPr>
                            <a:rPr lang="ar-IQ" sz="2200" i="1">
                              <a:solidFill>
                                <a:srgbClr val="000000"/>
                              </a:solidFill>
                              <a:latin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a:rPr lang="ar-IQ" sz="2200" i="1">
                              <a:solidFill>
                                <a:srgbClr val="00000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  <m:t>𝜇</m:t>
                          </m:r>
                        </m:e>
                        <m:sub>
                          <m:r>
                            <a:rPr lang="ar-IQ" sz="2200" i="1">
                              <a:solidFill>
                                <a:srgbClr val="000000"/>
                              </a:solidFill>
                              <a:latin typeface="Cambria Math"/>
                              <a:cs typeface="Cambria Math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ar-IQ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2593" t="-2561" r="-1926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71917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457200"/>
                <a:ext cx="8229600" cy="5668963"/>
              </a:xfrm>
            </p:spPr>
            <p:txBody>
              <a:bodyPr>
                <a:normAutofit/>
              </a:bodyPr>
              <a:lstStyle/>
              <a:p>
                <a:r>
                  <a:rPr lang="ar-IQ" sz="2800" dirty="0" smtClean="0"/>
                  <a:t>وبما اننا مهتمون بالمتوسطات ،سنضع النموذج يوضح بصورة صريحة هذه الفروقات </a:t>
                </a:r>
              </a:p>
              <a:p>
                <a:r>
                  <a:rPr lang="ar-IQ" sz="2800" dirty="0" smtClean="0"/>
                  <a:t>المتوسط العام </a:t>
                </a:r>
                <a14:m>
                  <m:oMath xmlns:m="http://schemas.openxmlformats.org/officeDocument/2006/math">
                    <m:r>
                      <a:rPr lang="ar-IQ" sz="2800" i="1" smtClean="0">
                        <a:latin typeface="Cambria Math"/>
                        <a:ea typeface="Cambria Math"/>
                      </a:rPr>
                      <m:t>𝜇</m:t>
                    </m:r>
                  </m:oMath>
                </a14:m>
                <a:endParaRPr lang="ar-IQ" sz="2800" dirty="0" smtClean="0">
                  <a:ea typeface="Cambria Math"/>
                </a:endParaRPr>
              </a:p>
              <a:p>
                <a:r>
                  <a:rPr lang="ar-IQ" sz="2800" dirty="0" smtClean="0"/>
                  <a:t>الانحرافات الخاصة 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r-IQ" sz="2800" i="1">
                            <a:solidFill>
                              <a:srgbClr val="000000"/>
                            </a:solidFill>
                            <a:latin typeface="Cambria Math"/>
                            <a:cs typeface="Cambria Math"/>
                          </a:rPr>
                        </m:ctrlPr>
                      </m:sSubPr>
                      <m:e>
                        <m:r>
                          <a:rPr lang="ar-IQ" sz="28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Cambria Math"/>
                          </a:rPr>
                          <m:t>𝜇</m:t>
                        </m:r>
                      </m:e>
                      <m:sub>
                        <m:r>
                          <a:rPr lang="en-US" sz="2800" i="1">
                            <a:solidFill>
                              <a:srgbClr val="000000"/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ar-IQ" sz="2800" dirty="0" smtClean="0"/>
                  <a:t> عن المتوسط العام تعرف كالاتي</a:t>
                </a:r>
              </a:p>
              <a:p>
                <a:pPr marL="0" indent="0" algn="ctr">
                  <a:spcBef>
                    <a:spcPts val="672"/>
                  </a:spcBef>
                  <a:buSzPts val="2800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ar-IQ" sz="2800" i="1">
                            <a:solidFill>
                              <a:srgbClr val="000000"/>
                            </a:solidFill>
                            <a:latin typeface="Cambria Math"/>
                            <a:cs typeface="Cambria Math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rgbClr val="000000"/>
                            </a:solidFill>
                            <a:latin typeface="Cambria Math"/>
                            <a:cs typeface="Cambria Math"/>
                          </a:rPr>
                          <m:t>𝑇</m:t>
                        </m:r>
                      </m:e>
                      <m:sub>
                        <m:r>
                          <a:rPr lang="en-US" sz="2800" i="1">
                            <a:solidFill>
                              <a:srgbClr val="000000"/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ar-IQ" sz="2800" dirty="0" smtClean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r-IQ" sz="2800" i="1">
                            <a:solidFill>
                              <a:srgbClr val="000000"/>
                            </a:solidFill>
                            <a:latin typeface="Cambria Math"/>
                            <a:cs typeface="Cambria Math"/>
                          </a:rPr>
                        </m:ctrlPr>
                      </m:sSubPr>
                      <m:e>
                        <m:r>
                          <a:rPr lang="ar-IQ" sz="28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Cambria Math"/>
                          </a:rPr>
                          <m:t>𝜇</m:t>
                        </m:r>
                      </m:e>
                      <m:sub>
                        <m:r>
                          <a:rPr lang="en-US" sz="2800" i="1">
                            <a:solidFill>
                              <a:srgbClr val="000000"/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ar-IQ" sz="2800" dirty="0" smtClean="0"/>
                  <a:t>+</a:t>
                </a:r>
                <a14:m>
                  <m:oMath xmlns:m="http://schemas.openxmlformats.org/officeDocument/2006/math">
                    <m:r>
                      <a:rPr lang="ar-IQ" sz="2800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Cambria Math"/>
                      </a:rPr>
                      <m:t>𝜇</m:t>
                    </m:r>
                  </m:oMath>
                </a14:m>
                <a:endParaRPr lang="ar-IQ" sz="2800" dirty="0" smtClean="0">
                  <a:solidFill>
                    <a:srgbClr val="000000"/>
                  </a:solidFill>
                  <a:ea typeface="Cambria Math"/>
                  <a:cs typeface="Cambria Math"/>
                </a:endParaRPr>
              </a:p>
              <a:p>
                <a:pPr marL="0" indent="0">
                  <a:spcBef>
                    <a:spcPts val="672"/>
                  </a:spcBef>
                  <a:buSzPts val="2800"/>
                  <a:buNone/>
                </a:pPr>
                <a:r>
                  <a:rPr lang="ar-IQ" sz="2800" dirty="0" smtClean="0">
                    <a:effectLst/>
                  </a:rPr>
                  <a:t>اي تختلف عنه بمقدار </a:t>
                </a:r>
              </a:p>
              <a:p>
                <a:pPr marL="0" indent="0" algn="ctr" rtl="0">
                  <a:spcBef>
                    <a:spcPts val="672"/>
                  </a:spcBef>
                  <a:buSzPts val="2800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ar-IQ" sz="2800" i="1">
                            <a:solidFill>
                              <a:srgbClr val="000000"/>
                            </a:solidFill>
                            <a:latin typeface="Cambria Math"/>
                            <a:cs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000000"/>
                            </a:solidFill>
                            <a:latin typeface="Cambria Math"/>
                            <a:cs typeface="Cambria Math"/>
                          </a:rPr>
                          <m:t>𝑇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000000"/>
                            </a:solidFill>
                            <a:latin typeface="Cambria Math"/>
                            <a:cs typeface="Cambria Math"/>
                          </a:rPr>
                          <m:t>1</m:t>
                        </m:r>
                      </m:sub>
                    </m:sSub>
                    <m:r>
                      <a:rPr lang="en-US" sz="2800" b="0" i="0" smtClean="0">
                        <a:solidFill>
                          <a:srgbClr val="000000"/>
                        </a:solidFill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ar-IQ" sz="2800" i="1">
                            <a:solidFill>
                              <a:srgbClr val="000000"/>
                            </a:solidFill>
                            <a:latin typeface="Cambria Math"/>
                            <a:cs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000000"/>
                            </a:solidFill>
                            <a:latin typeface="Cambria Math"/>
                            <a:cs typeface="Cambria Math"/>
                          </a:rPr>
                          <m:t>𝑇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000000"/>
                            </a:solidFill>
                            <a:latin typeface="Cambria Math"/>
                            <a:cs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800" dirty="0" smtClean="0">
                    <a:effectLst/>
                  </a:rPr>
                  <a:t>,</a:t>
                </a:r>
                <a:r>
                  <a:rPr lang="ar-IQ" sz="2800" dirty="0">
                    <a:solidFill>
                      <a:srgbClr val="000000"/>
                    </a:solidFill>
                    <a:cs typeface="Cambria Math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r-IQ" sz="2800" i="1">
                            <a:solidFill>
                              <a:srgbClr val="000000"/>
                            </a:solidFill>
                            <a:latin typeface="Cambria Math"/>
                            <a:cs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000000"/>
                            </a:solidFill>
                            <a:latin typeface="Cambria Math"/>
                            <a:cs typeface="Cambria Math"/>
                          </a:rPr>
                          <m:t>𝑇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000000"/>
                            </a:solidFill>
                            <a:latin typeface="Cambria Math"/>
                            <a:cs typeface="Cambria Math"/>
                          </a:rPr>
                          <m:t>3</m:t>
                        </m:r>
                      </m:sub>
                    </m:sSub>
                  </m:oMath>
                </a14:m>
                <a:endParaRPr lang="ar-IQ" sz="2800" dirty="0">
                  <a:effectLst/>
                </a:endParaRPr>
              </a:p>
              <a:p>
                <a:r>
                  <a:rPr lang="ar-IQ" sz="2800" dirty="0" smtClean="0"/>
                  <a:t>أن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r-IQ" sz="2800" i="1">
                            <a:solidFill>
                              <a:srgbClr val="000000"/>
                            </a:solidFill>
                            <a:latin typeface="Cambria Math"/>
                            <a:cs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000000"/>
                            </a:solidFill>
                            <a:latin typeface="Cambria Math"/>
                            <a:cs typeface="Cambria Math"/>
                          </a:rPr>
                          <m:t>𝑇</m:t>
                        </m:r>
                      </m:e>
                      <m:sub>
                        <m:r>
                          <a:rPr lang="en-US" sz="2800" i="1">
                            <a:solidFill>
                              <a:srgbClr val="000000"/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ar-IQ" sz="2800" dirty="0" smtClean="0"/>
                  <a:t> تسمى التأثيرات او الانحرافات  نتيجة المعالجات</a:t>
                </a:r>
              </a:p>
              <a:p>
                <a:pPr algn="r"/>
                <a:r>
                  <a:rPr lang="ar-IQ" sz="2800" dirty="0" smtClean="0"/>
                  <a:t>في مثالنا هو تأثير الماكنة </a:t>
                </a:r>
                <a:r>
                  <a:rPr lang="en-US" sz="2800" dirty="0" smtClean="0"/>
                  <a:t>(i)</a:t>
                </a:r>
                <a:r>
                  <a:rPr lang="ar-IQ" sz="2800" dirty="0" smtClean="0"/>
                  <a:t> وان هذه التأثيرات تجميعية.</a:t>
                </a:r>
              </a:p>
              <a:p>
                <a:pPr algn="r"/>
                <a:endParaRPr lang="ar-IQ" sz="28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457200"/>
                <a:ext cx="8229600" cy="5668963"/>
              </a:xfrm>
              <a:blipFill rotWithShape="1">
                <a:blip r:embed="rId2"/>
                <a:stretch>
                  <a:fillRect t="-1075" r="-1481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681517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200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النماذج الخطية في تحليل التباين بمعيار واحد </vt:lpstr>
      <vt:lpstr>النموذج المقيد (الثابت) Fixed Model</vt:lpstr>
      <vt:lpstr>PowerPoint Presentation</vt:lpstr>
    </vt:vector>
  </TitlesOfParts>
  <Company>Microsoft (C)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النماذج الخطية في تحليل التباين بمعيار واحد</dc:title>
  <dc:creator>DR.Ahmed Saker</dc:creator>
  <cp:lastModifiedBy>DR.Ahmed Saker</cp:lastModifiedBy>
  <cp:revision>6</cp:revision>
  <dcterms:created xsi:type="dcterms:W3CDTF">2019-01-28T20:18:53Z</dcterms:created>
  <dcterms:modified xsi:type="dcterms:W3CDTF">2019-01-28T20:56:45Z</dcterms:modified>
</cp:coreProperties>
</file>