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F9A6A-D836-44AE-901F-CC6EE8E85284}" type="datetimeFigureOut">
              <a:rPr lang="ar-IQ" smtClean="0"/>
              <a:t>23/05/1440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9DB01-56CF-4398-A743-15E3408DE1ED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7383515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F9A6A-D836-44AE-901F-CC6EE8E85284}" type="datetimeFigureOut">
              <a:rPr lang="ar-IQ" smtClean="0"/>
              <a:t>23/05/1440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9DB01-56CF-4398-A743-15E3408DE1ED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7975493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F9A6A-D836-44AE-901F-CC6EE8E85284}" type="datetimeFigureOut">
              <a:rPr lang="ar-IQ" smtClean="0"/>
              <a:t>23/05/1440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9DB01-56CF-4398-A743-15E3408DE1ED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7987461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F9A6A-D836-44AE-901F-CC6EE8E85284}" type="datetimeFigureOut">
              <a:rPr lang="ar-IQ" smtClean="0"/>
              <a:t>23/05/1440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9DB01-56CF-4398-A743-15E3408DE1ED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667316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F9A6A-D836-44AE-901F-CC6EE8E85284}" type="datetimeFigureOut">
              <a:rPr lang="ar-IQ" smtClean="0"/>
              <a:t>23/05/1440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9DB01-56CF-4398-A743-15E3408DE1ED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5044850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F9A6A-D836-44AE-901F-CC6EE8E85284}" type="datetimeFigureOut">
              <a:rPr lang="ar-IQ" smtClean="0"/>
              <a:t>23/05/1440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9DB01-56CF-4398-A743-15E3408DE1ED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0408324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F9A6A-D836-44AE-901F-CC6EE8E85284}" type="datetimeFigureOut">
              <a:rPr lang="ar-IQ" smtClean="0"/>
              <a:t>23/05/1440</a:t>
            </a:fld>
            <a:endParaRPr lang="ar-IQ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9DB01-56CF-4398-A743-15E3408DE1ED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4198081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F9A6A-D836-44AE-901F-CC6EE8E85284}" type="datetimeFigureOut">
              <a:rPr lang="ar-IQ" smtClean="0"/>
              <a:t>23/05/1440</a:t>
            </a:fld>
            <a:endParaRPr lang="ar-IQ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9DB01-56CF-4398-A743-15E3408DE1ED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3222554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F9A6A-D836-44AE-901F-CC6EE8E85284}" type="datetimeFigureOut">
              <a:rPr lang="ar-IQ" smtClean="0"/>
              <a:t>23/05/1440</a:t>
            </a:fld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9DB01-56CF-4398-A743-15E3408DE1ED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8200320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F9A6A-D836-44AE-901F-CC6EE8E85284}" type="datetimeFigureOut">
              <a:rPr lang="ar-IQ" smtClean="0"/>
              <a:t>23/05/1440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9DB01-56CF-4398-A743-15E3408DE1ED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42899638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F9A6A-D836-44AE-901F-CC6EE8E85284}" type="datetimeFigureOut">
              <a:rPr lang="ar-IQ" smtClean="0"/>
              <a:t>23/05/1440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9DB01-56CF-4398-A743-15E3408DE1ED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990360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0F9A6A-D836-44AE-901F-CC6EE8E85284}" type="datetimeFigureOut">
              <a:rPr lang="ar-IQ" smtClean="0"/>
              <a:t>23/05/1440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D9DB01-56CF-4398-A743-15E3408DE1ED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918291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IQ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ar-IQ" dirty="0" smtClean="0"/>
              <a:t>الفصل الرابع </a:t>
            </a:r>
            <a:endParaRPr lang="ar-IQ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ar-IQ" dirty="0" smtClean="0"/>
              <a:t>تصميم تام التعشية</a:t>
            </a:r>
          </a:p>
          <a:p>
            <a:r>
              <a:rPr lang="en-US" dirty="0" smtClean="0"/>
              <a:t>Completely Randomized Design</a:t>
            </a:r>
            <a:endParaRPr lang="ar-IQ" dirty="0" smtClean="0"/>
          </a:p>
        </p:txBody>
      </p:sp>
    </p:spTree>
    <p:extLst>
      <p:ext uri="{BB962C8B-B14F-4D97-AF65-F5344CB8AC3E}">
        <p14:creationId xmlns:p14="http://schemas.microsoft.com/office/powerpoint/2010/main" val="12056290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IQ" dirty="0" smtClean="0"/>
              <a:t>ميزات التصميم </a:t>
            </a:r>
            <a:endParaRPr lang="ar-IQ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ar-IQ" dirty="0" smtClean="0"/>
              <a:t>أن القطع التجريية تكون متجانسة تماماً أو قرية جدا من التجانس .</a:t>
            </a:r>
          </a:p>
          <a:p>
            <a:pPr marL="514350" indent="-514350">
              <a:buAutoNum type="arabicPeriod"/>
            </a:pPr>
            <a:r>
              <a:rPr lang="ar-IQ" dirty="0" smtClean="0"/>
              <a:t>ان المعالجات المستخدمة في التجربة توزع على الوحدات التجريية بطريقة عشوائية تماماً.</a:t>
            </a:r>
          </a:p>
          <a:p>
            <a:pPr marL="514350" indent="-514350">
              <a:buAutoNum type="arabicPeriod"/>
            </a:pPr>
            <a:r>
              <a:rPr lang="ar-IQ" dirty="0" smtClean="0"/>
              <a:t>يتصف هذا التصميم بالمرونة في أستخدام أي عدد من المعالجات كما لايشترط أن يكون التكرار لكل معالجة متساوي.</a:t>
            </a:r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30746328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668963"/>
          </a:xfrm>
        </p:spPr>
        <p:txBody>
          <a:bodyPr/>
          <a:lstStyle/>
          <a:p>
            <a:pPr marL="0" indent="0">
              <a:buNone/>
            </a:pPr>
            <a:r>
              <a:rPr lang="ar-IQ" dirty="0" smtClean="0"/>
              <a:t>4. يسمح في أستخدام درجات حرية عالية لمركبة داخل المعالجات(الخطأ التجريبي) وبالتالي فأن قيمة التباين للخطأ التجريبي ستنخفض.</a:t>
            </a:r>
          </a:p>
          <a:p>
            <a:pPr marL="0" indent="0">
              <a:buNone/>
            </a:pPr>
            <a:r>
              <a:rPr lang="ar-IQ" dirty="0" smtClean="0"/>
              <a:t>5. أن فقدان نتائج أحدى القطع التجريبية أو بعضها لا يؤثر على تحليل التجربة.</a:t>
            </a:r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2190278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IQ" dirty="0" smtClean="0"/>
              <a:t>النموذج الرياضي </a:t>
            </a:r>
            <a:endParaRPr lang="ar-IQ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ar-IQ" dirty="0" smtClean="0"/>
                  <a:t>يقصد بالنموذج الرياضي هو التعبير عن قيمة المفردة او المشاهدة في التجربة المنفذة وفق هذا التصميم رياضياً</a:t>
                </a:r>
              </a:p>
              <a:p>
                <a:pPr marL="0" indent="0" algn="ctr" rtl="0">
                  <a:spcBef>
                    <a:spcPts val="672"/>
                  </a:spcBef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ar-IQ" sz="2800" i="1">
                            <a:solidFill>
                              <a:srgbClr val="000000"/>
                            </a:solidFill>
                            <a:latin typeface="Cambria Math"/>
                            <a:cs typeface="Cambria Math"/>
                          </a:rPr>
                        </m:ctrlPr>
                      </m:sSubPr>
                      <m:e>
                        <m:r>
                          <a:rPr lang="en-US" sz="2800" i="1">
                            <a:solidFill>
                              <a:srgbClr val="000000"/>
                            </a:solidFill>
                            <a:latin typeface="Cambria Math"/>
                          </a:rPr>
                          <m:t>𝑌</m:t>
                        </m:r>
                      </m:e>
                      <m:sub>
                        <m:r>
                          <a:rPr lang="en-US" sz="2800" i="1">
                            <a:solidFill>
                              <a:srgbClr val="000000"/>
                            </a:solidFill>
                            <a:latin typeface="Cambria Math"/>
                          </a:rPr>
                          <m:t>𝑖𝑗</m:t>
                        </m:r>
                      </m:sub>
                    </m:sSub>
                    <m:r>
                      <a:rPr lang="ar-IQ" sz="2800" i="1">
                        <a:solidFill>
                          <a:srgbClr val="000000"/>
                        </a:solidFill>
                        <a:latin typeface="Cambria Math"/>
                        <a:cs typeface="Cambria Math"/>
                      </a:rPr>
                      <m:t>=</m:t>
                    </m:r>
                    <m:r>
                      <a:rPr lang="ar-IQ" sz="2800" i="1">
                        <a:solidFill>
                          <a:srgbClr val="000000"/>
                        </a:solidFill>
                        <a:latin typeface="Cambria Math"/>
                        <a:ea typeface="Cambria Math"/>
                        <a:cs typeface="Cambria Math"/>
                      </a:rPr>
                      <m:t>𝜇</m:t>
                    </m:r>
                    <m:r>
                      <a:rPr lang="ar-IQ" sz="2800" i="1">
                        <a:solidFill>
                          <a:srgbClr val="000000"/>
                        </a:solidFill>
                        <a:latin typeface="Cambria Math"/>
                        <a:ea typeface="Cambria Math"/>
                        <a:cs typeface="Cambria Math"/>
                      </a:rPr>
                      <m:t>+</m:t>
                    </m:r>
                    <m:sSub>
                      <m:sSubPr>
                        <m:ctrlPr>
                          <a:rPr lang="ar-IQ" sz="2800" i="1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  <a:cs typeface="Cambria Math"/>
                          </a:rPr>
                        </m:ctrlPr>
                      </m:sSubPr>
                      <m:e>
                        <m:r>
                          <a:rPr lang="en-US" sz="2800" i="1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</a:rPr>
                          <m:t>𝑇</m:t>
                        </m:r>
                      </m:e>
                      <m:sub>
                        <m:r>
                          <a:rPr lang="en-US" sz="2800" i="1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</a:rPr>
                          <m:t>𝑖</m:t>
                        </m:r>
                      </m:sub>
                    </m:sSub>
                    <m:r>
                      <a:rPr lang="ar-IQ" sz="2800" i="1">
                        <a:solidFill>
                          <a:srgbClr val="000000"/>
                        </a:solidFill>
                        <a:latin typeface="Cambria Math"/>
                        <a:ea typeface="Cambria Math"/>
                        <a:cs typeface="Cambria Math"/>
                      </a:rPr>
                      <m:t>+</m:t>
                    </m:r>
                    <m:sSub>
                      <m:sSubPr>
                        <m:ctrlPr>
                          <a:rPr lang="ar-IQ" sz="2800" i="1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  <a:cs typeface="Cambria Math"/>
                          </a:rPr>
                        </m:ctrlPr>
                      </m:sSubPr>
                      <m:e>
                        <m:r>
                          <a:rPr lang="en-US" sz="2800" i="1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</a:rPr>
                          <m:t>𝑒</m:t>
                        </m:r>
                      </m:e>
                      <m:sub>
                        <m:r>
                          <a:rPr lang="en-US" sz="2800" i="1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</a:rPr>
                          <m:t>𝑖𝑗</m:t>
                        </m:r>
                      </m:sub>
                    </m:sSub>
                  </m:oMath>
                </a14:m>
                <a:r>
                  <a:rPr lang="en-US" sz="2800" dirty="0">
                    <a:solidFill>
                      <a:srgbClr val="000000"/>
                    </a:solidFill>
                  </a:rPr>
                  <a:t>    i=1,2,3</a:t>
                </a:r>
                <a:r>
                  <a:rPr lang="en-US" sz="2800" dirty="0" smtClean="0">
                    <a:solidFill>
                      <a:srgbClr val="000000"/>
                    </a:solidFill>
                  </a:rPr>
                  <a:t>,…..t</a:t>
                </a:r>
              </a:p>
              <a:p>
                <a:pPr marL="0" indent="0" algn="ctr" rtl="0">
                  <a:spcBef>
                    <a:spcPts val="672"/>
                  </a:spcBef>
                  <a:buNone/>
                </a:pPr>
                <a:r>
                  <a:rPr lang="en-US" sz="2800" dirty="0" smtClean="0">
                    <a:solidFill>
                      <a:srgbClr val="000000"/>
                    </a:solidFill>
                  </a:rPr>
                  <a:t>                                   </a:t>
                </a:r>
                <a:r>
                  <a:rPr lang="en-US" sz="2800" dirty="0">
                    <a:solidFill>
                      <a:srgbClr val="000000"/>
                    </a:solidFill>
                  </a:rPr>
                  <a:t>j=1,2,3</a:t>
                </a:r>
                <a:r>
                  <a:rPr lang="en-US" sz="2800" dirty="0" smtClean="0">
                    <a:solidFill>
                      <a:srgbClr val="000000"/>
                    </a:solidFill>
                  </a:rPr>
                  <a:t>,….r</a:t>
                </a:r>
              </a:p>
              <a:p>
                <a:pPr marL="0" indent="0" rtl="0">
                  <a:spcBef>
                    <a:spcPts val="672"/>
                  </a:spcBef>
                  <a:buNone/>
                </a:pPr>
                <a:r>
                  <a:rPr lang="ar-IQ" sz="2800" dirty="0" smtClean="0">
                    <a:solidFill>
                      <a:srgbClr val="000000"/>
                    </a:solidFill>
                  </a:rPr>
                  <a:t>حيث أن</a:t>
                </a:r>
              </a:p>
              <a:p>
                <a:pPr marL="0" indent="0" rtl="0">
                  <a:spcBef>
                    <a:spcPts val="672"/>
                  </a:spcBef>
                  <a:buNone/>
                </a:pPr>
                <a:r>
                  <a:rPr lang="en-US" dirty="0" smtClean="0"/>
                  <a:t>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</a:rPr>
                          <m:t>𝑌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𝑖𝑗</m:t>
                        </m:r>
                      </m:sub>
                    </m:sSub>
                  </m:oMath>
                </a14:m>
                <a:r>
                  <a:rPr lang="en-US" dirty="0" smtClean="0"/>
                  <a:t>  </a:t>
                </a:r>
                <a:r>
                  <a:rPr lang="ar-IQ" dirty="0" smtClean="0"/>
                  <a:t>  </a:t>
                </a:r>
                <a:endParaRPr lang="en-US" dirty="0" smtClean="0"/>
              </a:p>
              <a:p>
                <a:pPr marL="0" indent="0" algn="r">
                  <a:spcBef>
                    <a:spcPts val="672"/>
                  </a:spcBef>
                  <a:buNone/>
                </a:pPr>
                <a:r>
                  <a:rPr lang="ar-IQ" dirty="0">
                    <a:solidFill>
                      <a:srgbClr val="000000"/>
                    </a:solidFill>
                  </a:rPr>
                  <a:t>قيمة الوحدة التجريية الواقعة تحت تأثير </a:t>
                </a:r>
                <a:r>
                  <a:rPr lang="ar-IQ" dirty="0" smtClean="0">
                    <a:solidFill>
                      <a:srgbClr val="000000"/>
                    </a:solidFill>
                  </a:rPr>
                  <a:t>المعالجة</a:t>
                </a:r>
                <a:r>
                  <a:rPr lang="en-US" dirty="0" smtClean="0">
                    <a:solidFill>
                      <a:srgbClr val="000000"/>
                    </a:solidFill>
                  </a:rPr>
                  <a:t> </a:t>
                </a:r>
                <a:r>
                  <a:rPr lang="ar-IQ" dirty="0" smtClean="0">
                    <a:solidFill>
                      <a:srgbClr val="000000"/>
                    </a:solidFill>
                  </a:rPr>
                  <a:t>(</a:t>
                </a:r>
                <a:r>
                  <a:rPr lang="en-US" dirty="0" smtClean="0">
                    <a:solidFill>
                      <a:srgbClr val="000000"/>
                    </a:solidFill>
                  </a:rPr>
                  <a:t>(i</a:t>
                </a:r>
                <a:r>
                  <a:rPr lang="ar-IQ" dirty="0" smtClean="0">
                    <a:solidFill>
                      <a:srgbClr val="000000"/>
                    </a:solidFill>
                  </a:rPr>
                  <a:t> والتي ترتيبها (</a:t>
                </a:r>
                <a:r>
                  <a:rPr lang="en-US" dirty="0" smtClean="0">
                    <a:solidFill>
                      <a:srgbClr val="000000"/>
                    </a:solidFill>
                  </a:rPr>
                  <a:t> (j</a:t>
                </a:r>
                <a:r>
                  <a:rPr lang="ar-IQ" smtClean="0">
                    <a:solidFill>
                      <a:srgbClr val="000000"/>
                    </a:solidFill>
                  </a:rPr>
                  <a:t>او تسمى الاستجابة.</a:t>
                </a:r>
                <a:endParaRPr lang="ar-IQ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t="-1752" r="-1852" b="-135"/>
                </a:stretch>
              </a:blipFill>
            </p:spPr>
            <p:txBody>
              <a:bodyPr/>
              <a:lstStyle/>
              <a:p>
                <a:r>
                  <a:rPr lang="ar-IQ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154631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</TotalTime>
  <Words>161</Words>
  <Application>Microsoft Office PowerPoint</Application>
  <PresentationFormat>On-screen Show (4:3)</PresentationFormat>
  <Paragraphs>16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الفصل الرابع </vt:lpstr>
      <vt:lpstr>ميزات التصميم </vt:lpstr>
      <vt:lpstr>PowerPoint Presentation</vt:lpstr>
      <vt:lpstr>النموذج الرياضي </vt:lpstr>
    </vt:vector>
  </TitlesOfParts>
  <Company>Microsoft (C)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النماذج الخطية في تحليل التباين بمعيار واحد</dc:title>
  <dc:creator>DR.Ahmed Saker</dc:creator>
  <cp:lastModifiedBy>DR.Ahmed Saker</cp:lastModifiedBy>
  <cp:revision>20</cp:revision>
  <dcterms:created xsi:type="dcterms:W3CDTF">2019-01-28T20:18:53Z</dcterms:created>
  <dcterms:modified xsi:type="dcterms:W3CDTF">2019-01-29T00:03:11Z</dcterms:modified>
</cp:coreProperties>
</file>