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1363"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297B1E-1713-4696-9324-C985E222FDFA}" type="datetimeFigureOut">
              <a:rPr lang="ar-IQ" smtClean="0"/>
              <a:pPr/>
              <a:t>12/06/1440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CCB613-939F-4E47-B5AD-C7819FB56AB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500065"/>
          </a:xfrm>
        </p:spPr>
        <p:txBody>
          <a:bodyPr>
            <a:normAutofit fontScale="90000"/>
          </a:bodyPr>
          <a:lstStyle/>
          <a:p>
            <a:r>
              <a:rPr lang="ar-IQ" dirty="0" smtClean="0"/>
              <a:t>مفهوم التمويل الدولي </a:t>
            </a:r>
            <a:endParaRPr lang="ar-IQ" dirty="0"/>
          </a:p>
        </p:txBody>
      </p:sp>
      <p:sp>
        <p:nvSpPr>
          <p:cNvPr id="3" name="Subtitle 2"/>
          <p:cNvSpPr>
            <a:spLocks noGrp="1"/>
          </p:cNvSpPr>
          <p:nvPr>
            <p:ph type="subTitle" idx="1"/>
          </p:nvPr>
        </p:nvSpPr>
        <p:spPr>
          <a:xfrm>
            <a:off x="0" y="785794"/>
            <a:ext cx="8929718" cy="6072206"/>
          </a:xfrm>
        </p:spPr>
        <p:txBody>
          <a:bodyPr>
            <a:noAutofit/>
          </a:bodyPr>
          <a:lstStyle/>
          <a:p>
            <a:r>
              <a:rPr lang="ar-SA" sz="1400" b="1" dirty="0"/>
              <a:t>المبحث الأول : ماهية التمويل الدولي</a:t>
            </a:r>
            <a:endParaRPr lang="en-US" sz="1400" dirty="0"/>
          </a:p>
          <a:p>
            <a:r>
              <a:rPr lang="en-US" sz="1400" dirty="0"/>
              <a:t> </a:t>
            </a:r>
          </a:p>
          <a:p>
            <a:r>
              <a:rPr lang="ar-SA" sz="1400" dirty="0"/>
              <a:t>يشير فجوة بين العرض مفهوم التمويل الدولي إلى انتقال رؤوس الأموال بكافة أشكالها بين دول العالم المختلفة, ويتكون المصطلح من كلمتين, حيث تشير كلمة التمويل إلى ندرة المعروض من رأس المال في دولة ما مقارنا بالقدر المطلوب منه, ونتيجة ذلك هو حدوث والطلب من رأس المال, ويستدعي ذلك سد هذه الفجوة وهذا ينطبق على الوحدة الاقتصادية أي على المستوى الجزئي (</a:t>
            </a:r>
            <a:r>
              <a:rPr lang="fr-FR" sz="1400" dirty="0"/>
              <a:t>Micro</a:t>
            </a:r>
            <a:r>
              <a:rPr lang="ar-SA" sz="1400" dirty="0"/>
              <a:t>) أو مجموع الوحدات الاقتصادية في دولة معينة (</a:t>
            </a:r>
            <a:r>
              <a:rPr lang="fr-FR" sz="1400" dirty="0"/>
              <a:t>Macro</a:t>
            </a:r>
            <a:r>
              <a:rPr lang="ar-SA" sz="1400" dirty="0"/>
              <a:t>) أي على المستوى الكلي.</a:t>
            </a:r>
            <a:endParaRPr lang="en-US" sz="1400" dirty="0"/>
          </a:p>
          <a:p>
            <a:r>
              <a:rPr lang="ar-SA" sz="1400" dirty="0"/>
              <a:t>ولهذا فإن الكلمة الأولى تعني عمومية التحليل في مسألة انتقال رؤوس الأموال من حيث أماكن وفرتها (أصحاب الفائض) إلى حيث أماكن ندرتها (أصحاب العجز), ويتم هذا الإنتقال عبر مجموعة من الوسطاء الماليين سواء كان ذلك في شكل بنوك أو شركات تأمين أو صناديق ادخار أو أسواق المال إلى غير ذلك من مؤسسات الوساطة المالية, فضلا عن انتقال رؤوس الأموال عن هذا النحو التي تكون من أهدافها الأساسية الحصول على أكبر عائد ممكن على هذه الأموال.</a:t>
            </a:r>
            <a:endParaRPr lang="en-US" sz="1400" dirty="0"/>
          </a:p>
          <a:p>
            <a:r>
              <a:rPr lang="ar-SA" sz="1400" dirty="0"/>
              <a:t>أما الكلمة الثانية من مصطلح التمويل الدولي تشير إلى الصفة التي تحكم عملية التمويل من حيث كونه دوليا, وهذا يعني أن تحرك رأس المال في هذا الإطار سيكون خارج الحدود السياسية لدول العالم.</a:t>
            </a:r>
            <a:endParaRPr lang="en-US" sz="1400" dirty="0"/>
          </a:p>
          <a:p>
            <a:r>
              <a:rPr lang="ar-SA" sz="1400" dirty="0"/>
              <a:t>كما أن الطبيعة الدولية في التمويل تبين مدى اختلاف الدول في مجال الفائض والعجز </a:t>
            </a:r>
            <a:r>
              <a:rPr lang="ar-SA" sz="1400" dirty="0" smtClean="0"/>
              <a:t>في </a:t>
            </a:r>
            <a:r>
              <a:rPr lang="ar-SA" sz="1400" dirty="0"/>
              <a:t>عنصر رأس المال, والعامل الحاسم في تحديد الاتجاه الذي يسلكه رأس المال من دولة إلى أخرى أو من سوق إلى أخرى هو شكل العلاقة بين الادخار و الاستثمار على مستوى الوطني, والجدير بالذكر أن ندرة رأس المال بالنسبة للطلب عليه في دولة تؤدي إلى ارتفاع عائده في هذه الدولة, ومن ثم فإن رأس المال سيتدفق داخل هذه الدولة.</a:t>
            </a:r>
            <a:endParaRPr lang="en-US" sz="1400" dirty="0"/>
          </a:p>
          <a:p>
            <a:r>
              <a:rPr lang="ar-SA" sz="1400" dirty="0"/>
              <a:t>وليس المقصود بتحركات رؤوس الأموال انتقال رؤوس الأموال العينية في شكل آلات ومعدات وأصول مختلفة, فهذا يدخل في مجال التجارة الدولية للسلع, ولكن المقصود بهذه التحركات هو انتقال رؤوس الأموال في شكل عمليات اقراض واقتراض بين الدول المختلفة, ويشير الأمر الأخير إلى تأثير هذه التحركات الرأسمالية في تغير الحقوق والالتزامات المترتبة عليها .</a:t>
            </a:r>
            <a:endParaRPr lang="en-US" sz="1400" dirty="0"/>
          </a:p>
          <a:p>
            <a:r>
              <a:rPr lang="ar-SA" sz="1400" dirty="0"/>
              <a:t>فإذا قام أحد المستثمرين أو إحدى المؤسسات أو إحدى الحكومات بطرح سندات للبيع في أسواق المال بألمانيا, وقامت المؤسسات بنوك ومواطنون في ألمانيا بشراء هذه السندات فإن ذلك يعتبر انتقالا لرأس المال على المستوى الدولي ويحدث بذلك حقوقا لهؤلاء الذين اشتروا السندات والتزامات أجنبية لهؤلاء الذين قاموا بطرح هذه السندات للبيع, غير أن استخدام حصيلة بيع هذه السندات في دفع فاتورة الواردات من السلع الإستثمارية سيدخل ضمن التجارة الدولية في السلع والخدمات.</a:t>
            </a:r>
            <a:endParaRPr lang="en-US" sz="1400" dirty="0"/>
          </a:p>
          <a:p>
            <a:r>
              <a:rPr lang="ar-SA" sz="1400" dirty="0"/>
              <a:t>ولكن المستثمر الذي يقبل على شراء السندات المطروحة للبيع لن يقدم على شرائها إلا إذا كان معدل العائد على هذه السندات أكبر من العائد الذي يمكن تحقيقه من الفرص الاستثمارية الأخرى داخل ألمانيا, وهذا يشير إلى أن الانتقال الدولي لرأس المال يتحرك وفقا لمقدار العائد المحقق من هذا الوعاء الاستثماري (السندات) مقارنا بالعوائد الأخرى التي يمكن تحقيقها من التوظيفات الاستثمارية الأخرى سواء كان ذلك داخل الدولة أو خارجها.</a:t>
            </a:r>
            <a:endParaRPr lang="en-US" sz="1400" dirty="0"/>
          </a:p>
          <a:p>
            <a:r>
              <a:rPr lang="ar-SA" sz="1400" dirty="0"/>
              <a:t>غير أن التحليل السابق هو تبسيط شديد لتحرك رؤوس الأموال  إذ نجد في بعض الأحيان أن صافي الانتقال أو التحرك لرأس المال يتجه نحو خارج الدولة رغم ما تعانيه من ندرة في رأس المال وهذا عائد إلى أزمات الدين الخارجي وعدم الإستقرار المالي من ناحية ضف إلى ذلك عمليات المضاربة على تغيرات أسعار الصرف واختلاف مستويات الفائدة من ناحية ثانية, وإلى عدم استقرار الأوضاع السياسية والاجتماعية من ناحية ثالثة.</a:t>
            </a:r>
            <a:endParaRPr lang="en-US" sz="1400" dirty="0"/>
          </a:p>
          <a:p>
            <a:endParaRPr lang="ar-IQ"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ar-IQ" dirty="0" smtClean="0"/>
              <a:t>حركة رؤوس الاموال الدولية </a:t>
            </a:r>
            <a:endParaRPr lang="ar-IQ" dirty="0"/>
          </a:p>
        </p:txBody>
      </p:sp>
      <p:sp>
        <p:nvSpPr>
          <p:cNvPr id="3" name="Content Placeholder 2"/>
          <p:cNvSpPr>
            <a:spLocks noGrp="1"/>
          </p:cNvSpPr>
          <p:nvPr>
            <p:ph idx="1"/>
          </p:nvPr>
        </p:nvSpPr>
        <p:spPr>
          <a:xfrm>
            <a:off x="214282" y="857232"/>
            <a:ext cx="8929718" cy="6000768"/>
          </a:xfrm>
        </p:spPr>
        <p:txBody>
          <a:bodyPr>
            <a:normAutofit fontScale="40000" lnSpcReduction="20000"/>
          </a:bodyPr>
          <a:lstStyle/>
          <a:p>
            <a:r>
              <a:rPr lang="ar-SA" dirty="0"/>
              <a:t>وتنقسم التحركات الدولية بصفة عامة إلى تحركات رسمية وتحركات خاصة: </a:t>
            </a:r>
            <a:endParaRPr lang="en-US" dirty="0"/>
          </a:p>
          <a:p>
            <a:r>
              <a:rPr lang="ar-SA" b="1" dirty="0"/>
              <a:t>ويقصد بالتحركات الرسمية لرؤوس الأموال</a:t>
            </a:r>
            <a:r>
              <a:rPr lang="ar-SA" dirty="0"/>
              <a:t> تلك القروض التي تعقد بين حكومات الدول المقرضة, وحكومات الدول المقترضة أو إحدى هيئاتها العامة أو الخاصة, كما تشمل التحركات الرسمية تلك القروض التي تعقد بين الحكومات المقترضة والمنظمات الدولية والإقليمية ومتعددة الأطراف, وعلى ذلك فإن التحركات الرسمية تأخذ أحد الأشكال التالية : </a:t>
            </a:r>
            <a:endParaRPr lang="en-US" dirty="0"/>
          </a:p>
          <a:p>
            <a:pPr lvl="0"/>
            <a:r>
              <a:rPr lang="ar-SA" dirty="0"/>
              <a:t>قروض حكومية ثنائية.</a:t>
            </a:r>
            <a:endParaRPr lang="en-US" dirty="0"/>
          </a:p>
          <a:p>
            <a:pPr lvl="0"/>
            <a:r>
              <a:rPr lang="ar-SA" dirty="0"/>
              <a:t>قروض دولية متعددة الأطراف.</a:t>
            </a:r>
            <a:endParaRPr lang="en-US" dirty="0"/>
          </a:p>
          <a:p>
            <a:pPr lvl="0"/>
            <a:r>
              <a:rPr lang="ar-SA" dirty="0"/>
              <a:t>قروض إقليمية متعددة الأطراف.</a:t>
            </a:r>
            <a:endParaRPr lang="en-US" dirty="0"/>
          </a:p>
          <a:p>
            <a:r>
              <a:rPr lang="ar-SA" b="1" dirty="0"/>
              <a:t>ويقصد بالتحركات الخاصة لرأس المال</a:t>
            </a:r>
            <a:r>
              <a:rPr lang="ar-SA" dirty="0"/>
              <a:t> كل القروض الممنوحة من جهات خاصة (أفراد ومؤسسات) إلى حكومات الدول الأجنبية أو المؤسسات العامة أو الخاصة بها, ويأخذ هذا النوع من التحركات أحد الأشكال التالية </a:t>
            </a:r>
            <a:endParaRPr lang="en-US" dirty="0"/>
          </a:p>
          <a:p>
            <a:pPr lvl="0"/>
            <a:r>
              <a:rPr lang="ar-SA" dirty="0"/>
              <a:t>تسهيلات الموردين  </a:t>
            </a:r>
            <a:r>
              <a:rPr lang="fr-FR" dirty="0"/>
              <a:t>Supplier Crédit </a:t>
            </a:r>
            <a:endParaRPr lang="en-US" dirty="0"/>
          </a:p>
          <a:p>
            <a:pPr lvl="0"/>
            <a:r>
              <a:rPr lang="ar-SA" dirty="0"/>
              <a:t>تسهيلات أو قروض مصرفية </a:t>
            </a:r>
            <a:r>
              <a:rPr lang="fr-FR" dirty="0"/>
              <a:t>Banc Crédit </a:t>
            </a:r>
            <a:endParaRPr lang="en-US" dirty="0"/>
          </a:p>
          <a:p>
            <a:pPr lvl="0"/>
            <a:r>
              <a:rPr lang="ar-SA" dirty="0"/>
              <a:t>طرح سندات في الأسواق الدولية </a:t>
            </a:r>
            <a:r>
              <a:rPr lang="fr-FR" dirty="0"/>
              <a:t>International Bonds Issues  </a:t>
            </a:r>
            <a:endParaRPr lang="en-US" dirty="0"/>
          </a:p>
          <a:p>
            <a:pPr lvl="0"/>
            <a:r>
              <a:rPr lang="ar-SA" dirty="0"/>
              <a:t>الاستثمار المباشر والمحفظة الاستثمارية </a:t>
            </a:r>
            <a:r>
              <a:rPr lang="fr-FR" dirty="0"/>
              <a:t>Direct and Portfolio </a:t>
            </a:r>
            <a:r>
              <a:rPr lang="fr-FR" dirty="0" err="1"/>
              <a:t>Investement</a:t>
            </a:r>
            <a:r>
              <a:rPr lang="fr-FR" dirty="0"/>
              <a:t> </a:t>
            </a:r>
            <a:endParaRPr lang="en-US" dirty="0"/>
          </a:p>
          <a:p>
            <a:r>
              <a:rPr lang="ar-SA" dirty="0"/>
              <a:t>ويمكن القول أن رؤوس الأموال الخاصة تتحرك بهدف تحقيق أكبر عائد ممكن على هذه الأموال, وقد يشتمل هذا الهدف على الرغبة في زيادة الصادرات كما في حالة تسهيلات الموردين, أو على الرغبة في زيادة الأرباح كما في حالة القروض المصرفية والسندات الدولية والاستثمارات المباشرة.</a:t>
            </a:r>
            <a:endParaRPr lang="en-US" dirty="0"/>
          </a:p>
          <a:p>
            <a:r>
              <a:rPr lang="ar-SA" dirty="0"/>
              <a:t>وعادة ما تتضمن تدفقات رأس المال الدولي تدفقات طويلة الأجل وتدفقات قصيرة الأجل وتتحرك التدفقات الرأسمالية طويلة الأجل لشراء وبيع الأسهم والسندات عبر الحدود السياسية للدول المختلفة ويمكن التمييز في إطار هذه التحركات بين الاستثمار في محفظة الأوراق المالية </a:t>
            </a:r>
            <a:r>
              <a:rPr lang="fr-FR" dirty="0"/>
              <a:t>Portfolio </a:t>
            </a:r>
            <a:r>
              <a:rPr lang="fr-FR" dirty="0" err="1"/>
              <a:t>Investement</a:t>
            </a:r>
            <a:r>
              <a:rPr lang="ar-SA" dirty="0"/>
              <a:t> والاستثمار الأجنبي </a:t>
            </a:r>
            <a:r>
              <a:rPr lang="fr-FR" dirty="0" err="1"/>
              <a:t>Foreign</a:t>
            </a:r>
            <a:r>
              <a:rPr lang="fr-FR" dirty="0"/>
              <a:t> Direct </a:t>
            </a:r>
            <a:r>
              <a:rPr lang="fr-FR" dirty="0" err="1"/>
              <a:t>Investment</a:t>
            </a:r>
            <a:r>
              <a:rPr lang="ar-SA" dirty="0"/>
              <a:t> لأنه يبين الدافع الحقيقي الذي يكمن وراءه كل نوع من هذه التحركات.</a:t>
            </a:r>
            <a:endParaRPr lang="en-US" dirty="0"/>
          </a:p>
          <a:p>
            <a:r>
              <a:rPr lang="ar-DZ" dirty="0"/>
              <a:t>يتضمن </a:t>
            </a:r>
            <a:r>
              <a:rPr lang="ar-SA" dirty="0"/>
              <a:t>الاستثمار في محفظة الأوراق المالية شراء الأصول المالية المختلفة (أسهم وسندات) بهدف تحقيق هدف معين من العائد دون اكتساب الحق في إدارة ورقابة المؤسسات أو الهيئات التي تصدر هذه الأصول.</a:t>
            </a:r>
            <a:endParaRPr lang="en-US" dirty="0"/>
          </a:p>
          <a:p>
            <a:r>
              <a:rPr lang="ar-SA" dirty="0"/>
              <a:t>أما الاستثمار الأجنبي المباشر فإنه يتضمن امتلاك أسهم في إحدى الشركات مع اكتساب الحق في إدارة ورقابة العمل داخل هذه الشركة أو يتضمن إنشاء شركات جديدة ويقوم بامتلاك كل أسهمها وإدارتها ومراقباتها وتنفيذ العمل بهذه الشركة.</a:t>
            </a:r>
            <a:endParaRPr lang="en-US" dirty="0"/>
          </a:p>
          <a:p>
            <a:r>
              <a:rPr lang="ar-SA" dirty="0"/>
              <a:t>أما بالنسبة للتحركات الرأسمالية قصيرة الأجل فإنها تشتمل على التعامل بيعا وشراء في الأصول المالية قصيرة الأجل مثل السندات الحكومية قصيرة الأجل والقروض المصرفية وأذون الخزانة, بالإضافة إلى الودائع لأجل وشهادات الإيداع القابلة للتداول ...إلخ.</a:t>
            </a:r>
            <a:endParaRPr lang="en-US" dirty="0"/>
          </a:p>
          <a:p>
            <a:r>
              <a:rPr lang="ar-SA" dirty="0"/>
              <a:t>أما بالنسبة للتحركات الرسمية لرؤوس الأموال فإنها ترتبط إلى حد كبير بالعوامل السياسية, حيث ترى الدول المانحة ضرورة تحقيق أهداف سياسية معينة في المناطق التي توجه قروضها إليها.</a:t>
            </a:r>
            <a:endParaRPr lang="en-US" dirty="0"/>
          </a:p>
          <a:p>
            <a:r>
              <a:rPr lang="ar-SA" dirty="0"/>
              <a:t>هذا هو ما يحتويه مصطلح التمويل الدولي غير أن السنوات الأخيرة قد شهدت تطورا كبيرا خاصة بعد ظهور أزمات مالية وأزمة الديون الدولية, ويرجع هذا التطور إلى المحاولات المتعددة بهدف انتعاش النظام المالي الدولي وإيجاد الوسائل والتقنيات المالية الدولية لتخفيف الأزمة وحماية النظام المالي الدولي.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ar-IQ" dirty="0" smtClean="0"/>
              <a:t/>
            </a:r>
            <a:br>
              <a:rPr lang="ar-IQ" dirty="0" smtClean="0"/>
            </a:br>
            <a:r>
              <a:rPr lang="ar-SA" b="1" dirty="0"/>
              <a:t>المبحث الثاني : أهمية التمويل الدولي</a:t>
            </a:r>
            <a:r>
              <a:rPr lang="en-US" dirty="0"/>
              <a:t/>
            </a:r>
            <a:br>
              <a:rPr lang="en-US" dirty="0"/>
            </a:br>
            <a:endParaRPr lang="ar-IQ" dirty="0"/>
          </a:p>
        </p:txBody>
      </p:sp>
      <p:sp>
        <p:nvSpPr>
          <p:cNvPr id="3" name="Content Placeholder 2"/>
          <p:cNvSpPr>
            <a:spLocks noGrp="1"/>
          </p:cNvSpPr>
          <p:nvPr>
            <p:ph idx="1"/>
          </p:nvPr>
        </p:nvSpPr>
        <p:spPr>
          <a:xfrm>
            <a:off x="214282" y="857232"/>
            <a:ext cx="8715436" cy="6000768"/>
          </a:xfrm>
        </p:spPr>
        <p:txBody>
          <a:bodyPr>
            <a:normAutofit fontScale="62500" lnSpcReduction="20000"/>
          </a:bodyPr>
          <a:lstStyle/>
          <a:p>
            <a:r>
              <a:rPr lang="ar-SA" dirty="0"/>
              <a:t>تختلف أهمية تدفقات رؤوس الأموال بين دول العالم باختلاف وجهات النظر بين الدول المقرضة لرأس المال والدولة المقترضة له من ناحية, وباختلاف نوعية رأس المال المتدفق من ناحية أخرى ويكون تحليل أهمية التمويل كما يلي : </a:t>
            </a:r>
            <a:endParaRPr lang="en-US" dirty="0"/>
          </a:p>
          <a:p>
            <a:r>
              <a:rPr lang="ar-DZ" dirty="0"/>
              <a:t> </a:t>
            </a:r>
            <a:endParaRPr lang="en-US" dirty="0"/>
          </a:p>
          <a:p>
            <a:r>
              <a:rPr lang="ar-SA" b="1" dirty="0"/>
              <a:t>1- أهمية التمويل الدولي بالنسبة للدول المقترضة (المتلقية) :</a:t>
            </a:r>
            <a:r>
              <a:rPr lang="ar-SA" dirty="0"/>
              <a:t>تستهدف الدول المتلقية</a:t>
            </a:r>
            <a:r>
              <a:rPr lang="ar-SA" baseline="30000" dirty="0">
                <a:hlinkClick r:id="rId2" action="ppaction://hlinkfile"/>
              </a:rPr>
              <a:t>(*)</a:t>
            </a:r>
            <a:r>
              <a:rPr lang="ar-SA" dirty="0"/>
              <a:t> لرأس المال في الغالب :</a:t>
            </a:r>
            <a:endParaRPr lang="en-US" dirty="0"/>
          </a:p>
          <a:p>
            <a:pPr lvl="0"/>
            <a:r>
              <a:rPr lang="ar-SA" dirty="0"/>
              <a:t>تدعيم برامج وخطط التنمية الاقتصادية والاجتماعية.</a:t>
            </a:r>
            <a:endParaRPr lang="en-US" dirty="0"/>
          </a:p>
          <a:p>
            <a:pPr lvl="0"/>
            <a:r>
              <a:rPr lang="ar-SA" dirty="0"/>
              <a:t>رفع مستوى معيشة السكان.</a:t>
            </a:r>
            <a:endParaRPr lang="en-US" dirty="0"/>
          </a:p>
          <a:p>
            <a:pPr lvl="0"/>
            <a:r>
              <a:rPr lang="ar-SA" dirty="0"/>
              <a:t>مواجهة العجز في موازين المدفوعات وسد الفجوة بين الاستثمارات المطلوبة والمدخرات المحققة.</a:t>
            </a:r>
            <a:endParaRPr lang="en-US" dirty="0"/>
          </a:p>
          <a:p>
            <a:r>
              <a:rPr lang="ar-SA" dirty="0"/>
              <a:t>كما يمكن للدول أن تقترض من الخارج لدعم الاستهلاك المحلي والمحافظة على مستوى معيشي معين, فإذا كانت الموارد الخارجية للدولة غير كافية لتمويل الواردات الاستهلاكية, فإن الاعتماد على القروض أو المنح الخارجية يصبح أمرا لا مفر منه لأنه عندما تكون الواردات من الصادرات فإن ذلك يؤدي إلى وجود فجوة في موارد الصرف الأجنبي, ولا بد من سد هذه الفجوة بأحد الأسلوبين :</a:t>
            </a:r>
            <a:endParaRPr lang="en-US" dirty="0"/>
          </a:p>
          <a:p>
            <a:r>
              <a:rPr lang="ar-SA" b="1" dirty="0"/>
              <a:t>الأول:</a:t>
            </a:r>
            <a:r>
              <a:rPr lang="ar-SA" dirty="0"/>
              <a:t> عن طريق السحب من الاحتياطيات الخارجية المملوكة للدول.</a:t>
            </a:r>
            <a:endParaRPr lang="en-US" dirty="0"/>
          </a:p>
          <a:p>
            <a:r>
              <a:rPr lang="ar-SA" b="1" dirty="0"/>
              <a:t>والثاني:</a:t>
            </a:r>
            <a:r>
              <a:rPr lang="ar-SA" dirty="0"/>
              <a:t> هو الاقتراض الخارجي, وعادة ما يتم اللجوء إلى الأسلوب الثاني إذ كان مستوى الاحتياطيات الخارجية لا يسمح بالمزيد من السحب منه.</a:t>
            </a:r>
            <a:endParaRPr lang="en-US" dirty="0"/>
          </a:p>
          <a:p>
            <a:r>
              <a:rPr lang="ar-SA" dirty="0"/>
              <a:t>كما قد تعلق الدولة أهمية كبيرة على التمويل الخارجي في شكل استثمارات أجنبية مباشرة, وذلك لأن الاستثمارات المباشرة توفر تكنولوجية متقدمة وخبرات إدارية رفيعة المستوى بالإضافة إلى تفاعل المشروعات الممولة من خلال الاستثمارات الأجنبية المباشرة مع الأسواق الدولية, وهو ما يؤدي إلى زيادة الإنتاج من السلع القابلة للتصدير, كما تؤدي إلى توفير فرص توظيف وتحسين جودة الإنتاج.</a:t>
            </a:r>
            <a:endParaRPr lang="en-US" dirty="0"/>
          </a:p>
          <a:p>
            <a:pPr>
              <a:buNone/>
            </a:pPr>
            <a:endParaRPr lang="en-US" dirty="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a:bodyPr>
          <a:lstStyle/>
          <a:p>
            <a:r>
              <a:rPr lang="ar-IQ" sz="1800" b="1" dirty="0" smtClean="0"/>
              <a:t>أهمية التمويل الدولي من وجهة نظر الجهات المقرضة </a:t>
            </a:r>
            <a:endParaRPr lang="ar-IQ" sz="1800" b="1" dirty="0"/>
          </a:p>
        </p:txBody>
      </p:sp>
      <p:sp>
        <p:nvSpPr>
          <p:cNvPr id="3" name="Content Placeholder 2"/>
          <p:cNvSpPr>
            <a:spLocks noGrp="1"/>
          </p:cNvSpPr>
          <p:nvPr>
            <p:ph idx="1"/>
          </p:nvPr>
        </p:nvSpPr>
        <p:spPr>
          <a:xfrm>
            <a:off x="0" y="857232"/>
            <a:ext cx="9144000" cy="6000768"/>
          </a:xfrm>
        </p:spPr>
        <p:txBody>
          <a:bodyPr>
            <a:normAutofit fontScale="62500" lnSpcReduction="20000"/>
          </a:bodyPr>
          <a:lstStyle/>
          <a:p>
            <a:r>
              <a:rPr lang="ar-SA" b="1" dirty="0" smtClean="0"/>
              <a:t>- أهمية التمويل الدولي من وجهة نظر الجهات المقرضة :</a:t>
            </a:r>
            <a:endParaRPr lang="en-US" dirty="0" smtClean="0"/>
          </a:p>
          <a:p>
            <a:r>
              <a:rPr lang="ar-SA" dirty="0" smtClean="0"/>
              <a:t>فمن وجهة نظر الجهات المانحة فإن هناك سيادة للأهداف والدوافع السياسية بالنسبة للتمويل المتدفق من المصادر الرسمية الثنائية ومتعددة الأطراف.</a:t>
            </a:r>
            <a:endParaRPr lang="en-US" dirty="0" smtClean="0"/>
          </a:p>
          <a:p>
            <a:r>
              <a:rPr lang="ar-SA" dirty="0" smtClean="0"/>
              <a:t>فيؤكد كل من جريفن واينوس (</a:t>
            </a:r>
            <a:r>
              <a:rPr lang="fr-FR" dirty="0" smtClean="0"/>
              <a:t>Griffin &amp; </a:t>
            </a:r>
            <a:r>
              <a:rPr lang="fr-FR" dirty="0" err="1" smtClean="0"/>
              <a:t>Enos</a:t>
            </a:r>
            <a:r>
              <a:rPr lang="ar-SA" dirty="0" smtClean="0"/>
              <a:t>) على دور العوامل السياسية في تحديد الدولة المتلقية من ناحية وفي تحديد حجم تدفقات الرأسماليين المتدفقة إليها من ناحية أخرى.</a:t>
            </a:r>
            <a:endParaRPr lang="en-US" dirty="0" smtClean="0"/>
          </a:p>
          <a:p>
            <a:r>
              <a:rPr lang="ar-SA" dirty="0" smtClean="0"/>
              <a:t>وتحاول الدول التي تمنح قروضا رسمية لدولة أخرى أن تحقق أهدافا عديدة كتصريف الفوائض السلعية لديها وزيادة صادراتها وتشغيل جانب كبير من شركاتها الوطنية في أعمال النقل والوساطة والتأمين والمقاولات وبيوت الخبرة المختلفة بها.</a:t>
            </a:r>
            <a:endParaRPr lang="en-US" dirty="0" smtClean="0"/>
          </a:p>
          <a:p>
            <a:r>
              <a:rPr lang="ar-SA" dirty="0" smtClean="0"/>
              <a:t>كما ان القروض الرسمية الثنائية ترتبط بضرورة إنفاقها في أسواق الدول المانحة (باستثناء حالات قليلة جدا يتم فيها فتح قروض نقدية ولأهداف خاصة).</a:t>
            </a:r>
            <a:endParaRPr lang="en-US" dirty="0" smtClean="0"/>
          </a:p>
          <a:p>
            <a:r>
              <a:rPr lang="ar-SA" dirty="0" smtClean="0"/>
              <a:t>كما أن الحصول على قرض معين من دولة أخرى لا يعني إعطاء الدولة المقترضة الحق في استخدامها بحرية كاملة والشراء من أي سوق من الأسواق الدولية وفقا لأجود أنواع السلع وأرخص الأسعار, ولكن الدولة المانحة تريد تحقيق أهداف عديدة منها :</a:t>
            </a:r>
            <a:endParaRPr lang="en-US" dirty="0" smtClean="0"/>
          </a:p>
          <a:p>
            <a:pPr lvl="0"/>
            <a:r>
              <a:rPr lang="ar-SA" dirty="0" smtClean="0"/>
              <a:t>تحسين صورة الدولة المانحة أمام المجتمع الدولي وإظهارها كدولة تحارب الفقر في العالم.</a:t>
            </a:r>
            <a:endParaRPr lang="en-US" dirty="0" smtClean="0"/>
          </a:p>
          <a:p>
            <a:pPr lvl="0"/>
            <a:r>
              <a:rPr lang="ar-SA" dirty="0" smtClean="0"/>
              <a:t>حماية مصالح بعض القطاعات الإنتاجية بالداخل كالقطاع الزراعي (الذي ينتج كميات كبيرة ويؤدي عدم تصديرها إلى انخفاض أسعارها وإصابة المنتجين بإضرار جسيمة, ولهذا يمكن التخلص من هذه الفوائض السلعية عن طريق القروض والمساعدات).</a:t>
            </a:r>
            <a:endParaRPr lang="en-US" dirty="0" smtClean="0"/>
          </a:p>
          <a:p>
            <a:pPr lvl="0"/>
            <a:r>
              <a:rPr lang="ar-SA" dirty="0" smtClean="0"/>
              <a:t>تحمل الدولة المانحة للقرض المشاريع الممولة بالقرض تكاليف النقل والتأمين لدى شركات تابعة للدولة المانحة بالإضافة إلى تكاليف الخبراء والمشرفين.</a:t>
            </a:r>
            <a:endParaRPr lang="en-US" dirty="0" smtClean="0"/>
          </a:p>
          <a:p>
            <a:r>
              <a:rPr lang="ar-SA" dirty="0" smtClean="0"/>
              <a:t>أما التمويل الدولي متعدد الأطراف: وهو رأس المال الذي يتدفق من المؤسسات الدولية والإقليمية فهو يخضع في تحركه للتيارات السياسية من جانب الدول المسيطرة على إدارة هذه المؤسسات الدولية.</a:t>
            </a:r>
            <a:endParaRPr lang="en-US" dirty="0" smtClean="0"/>
          </a:p>
          <a:p>
            <a:pPr>
              <a:buNone/>
            </a:pP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ar-IQ" dirty="0" smtClean="0"/>
              <a:t>أهمية التمويل الدولي على المستوى العلمي </a:t>
            </a:r>
            <a:endParaRPr lang="ar-IQ" dirty="0"/>
          </a:p>
        </p:txBody>
      </p:sp>
      <p:sp>
        <p:nvSpPr>
          <p:cNvPr id="3" name="Content Placeholder 2"/>
          <p:cNvSpPr>
            <a:spLocks noGrp="1"/>
          </p:cNvSpPr>
          <p:nvPr>
            <p:ph idx="1"/>
          </p:nvPr>
        </p:nvSpPr>
        <p:spPr/>
        <p:txBody>
          <a:bodyPr>
            <a:normAutofit fontScale="62500" lnSpcReduction="20000"/>
          </a:bodyPr>
          <a:lstStyle/>
          <a:p>
            <a:r>
              <a:rPr lang="ar-SA" b="1" dirty="0" smtClean="0"/>
              <a:t>3- أهمية التمويل الدولي على المستوى العالمي :</a:t>
            </a:r>
            <a:endParaRPr lang="en-US" dirty="0" smtClean="0"/>
          </a:p>
          <a:p>
            <a:r>
              <a:rPr lang="ar-SA" dirty="0" smtClean="0"/>
              <a:t>إن أهمية التمويل الدولي من منظور العلاقات الاقتصادية الدولية تكمن في تمويل حركة التجارة الدولية من السلع والخدمات وأي انخفاض في مستوى السيولة الدولية لتمويل حركة التجارة يؤدي إلى انكماش العلاقات الاقتصادية بين الدول, وإذا كان القطاع الخارجي في معظم الدول يعد بمثابة القطاع المحرك للنمو فان انخفاض حجم هذا القطاع وانكماش نشاطه سيؤثر على معدلات النمو ويقلل حجم الإنتاج المخصص للتصدير والسلع المستوردة للاستثمار والاستهلاك.</a:t>
            </a:r>
            <a:endParaRPr lang="en-US" dirty="0" smtClean="0"/>
          </a:p>
          <a:p>
            <a:r>
              <a:rPr lang="ar-SA" dirty="0" smtClean="0"/>
              <a:t>والملاحظة الجديرة بالذكر هي أن الحجم الفعلي لتحركات رؤوس الأموال بين دول العالم فيما بين الأسواق المالية الدولية قد فاق عدة مرات التحرك الفعلي للسلع والخدمات على المستوى الدولي, ولم يعد هناك ارتباط بين التدفقات المالية والتدفقات العينية, وتعرف هذه الظاهرة على المستوى الدولي بظاهرة الاقتصاد الرمزي, وأن الدول المتقدمة وعلى رأسها الولايات المتحددة الأمريكية (</a:t>
            </a:r>
            <a:r>
              <a:rPr lang="fr-FR" dirty="0" smtClean="0"/>
              <a:t>USA</a:t>
            </a:r>
            <a:r>
              <a:rPr lang="ar-SA" dirty="0" smtClean="0"/>
              <a:t>) هي وحدها المستفيدة من ظهور ونمو الاقتصاد الرمزي, ويعود ذلك إلى امتلاكها للأدوات القادرة على توجيه عمليات التحرك لهذه الأموال كاستخدام السياسة النقدية لجذب رؤوس الأموال وسياسة الصرف الأجنبي بهدف احداث تخفيض في القيمة الحقيقية لديونها الخارجية المقومة بالدولار الأمريكي.</a:t>
            </a:r>
            <a:endParaRPr lang="en-US" dirty="0" smtClean="0"/>
          </a:p>
          <a:p>
            <a:r>
              <a:rPr lang="ar-SA" dirty="0" smtClean="0"/>
              <a:t>وقد استخدمت الولايات المتحدة الأمريكية هذه السياسات منذ أن أصيب ميزانها التجاري بعجز سنة 1972 وحتى الآن. </a:t>
            </a:r>
            <a:endParaRPr lang="en-US" dirty="0" smtClean="0"/>
          </a:p>
          <a:p>
            <a:r>
              <a:rPr lang="fr-FR" dirty="0" smtClean="0"/>
              <a:t> </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955</Words>
  <Application>Microsoft Office PowerPoint</Application>
  <PresentationFormat>On-screen Show (4:3)</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مفهوم التمويل الدولي </vt:lpstr>
      <vt:lpstr>حركة رؤوس الاموال الدولية </vt:lpstr>
      <vt:lpstr> المبحث الثاني : أهمية التمويل الدولي </vt:lpstr>
      <vt:lpstr>أهمية التمويل الدولي من وجهة نظر الجهات المقرضة </vt:lpstr>
      <vt:lpstr>أهمية التمويل الدولي على المستوى العلمي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التمويل الدولي </dc:title>
  <dc:creator>DELL</dc:creator>
  <cp:lastModifiedBy>DELL</cp:lastModifiedBy>
  <cp:revision>5</cp:revision>
  <dcterms:created xsi:type="dcterms:W3CDTF">2019-02-16T16:24:06Z</dcterms:created>
  <dcterms:modified xsi:type="dcterms:W3CDTF">2019-02-17T20:12:52Z</dcterms:modified>
</cp:coreProperties>
</file>