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85659" autoAdjust="0"/>
  </p:normalViewPr>
  <p:slideViewPr>
    <p:cSldViewPr>
      <p:cViewPr varScale="1">
        <p:scale>
          <a:sx n="46" d="100"/>
          <a:sy n="46" d="100"/>
        </p:scale>
        <p:origin x="-138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1B027515-DA7F-4B09-B543-12A07F046ED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1B027515-DA7F-4B09-B543-12A07F046ED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1B027515-DA7F-4B09-B543-12A07F046EDE}" type="slidenum">
              <a:rPr lang="ar-IQ" smtClean="0"/>
              <a:pPr/>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1B027515-DA7F-4B09-B543-12A07F046EDE}" type="slidenum">
              <a:rPr lang="ar-IQ" smtClean="0"/>
              <a:pPr/>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027515-DA7F-4B09-B543-12A07F046ED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6B4CAD3-642D-4CB1-AD94-BA824F21DC38}" type="datetimeFigureOut">
              <a:rPr lang="ar-IQ" smtClean="0"/>
              <a:pPr/>
              <a:t>24/06/1440</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1B027515-DA7F-4B09-B543-12A07F046EDE}" type="slidenum">
              <a:rPr lang="ar-IQ" smtClean="0"/>
              <a:pPr/>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6B4CAD3-642D-4CB1-AD94-BA824F21DC38}" type="datetimeFigureOut">
              <a:rPr lang="ar-IQ" smtClean="0"/>
              <a:pPr/>
              <a:t>24/06/1440</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B027515-DA7F-4B09-B543-12A07F046EDE}" type="slidenum">
              <a:rPr lang="ar-IQ" smtClean="0"/>
              <a:pPr/>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1071546"/>
            <a:ext cx="8482042" cy="4500594"/>
          </a:xfrm>
        </p:spPr>
        <p:txBody>
          <a:bodyPr>
            <a:noAutofit/>
          </a:bodyPr>
          <a:lstStyle/>
          <a:p>
            <a:pPr algn="r"/>
            <a:r>
              <a:rPr lang="ar-IQ" sz="1400" b="1" u="sng" dirty="0" smtClean="0"/>
              <a:t>تعريف دراسات الجدوى </a:t>
            </a:r>
            <a:r>
              <a:rPr lang="en-US" sz="1400" dirty="0" smtClean="0"/>
              <a:t/>
            </a:r>
            <a:br>
              <a:rPr lang="en-US" sz="1400" dirty="0" smtClean="0"/>
            </a:br>
            <a:r>
              <a:rPr lang="ar-IQ" sz="1400" dirty="0" smtClean="0"/>
              <a:t>مجموعة متكاملة من الدراسات المتخصصة  على مراحل متتابعة تجري لتحديد مدى صلاحية المشروع الاستثماري من عدة جوانب قانونية وتسويقية وفنية  ومحاسبية وانتاجية ومالية واقتصادية واجتماعية وبيئية  لتحقيق اهداف محددة  لغرض اتخاذ قرار استثماري بالموافقة على انشاء مشروع معين او تعديله او رفضه بعد التأكد من عوائد المشروع الاستثماري ومقارنة ذلك بين الموارد التي تم تخصيصها ومخرجات هذا المشروع.</a:t>
            </a:r>
            <a:r>
              <a:rPr lang="en-US" sz="1400" dirty="0" smtClean="0"/>
              <a:t/>
            </a:r>
            <a:br>
              <a:rPr lang="en-US" sz="1400" dirty="0" smtClean="0"/>
            </a:br>
            <a:r>
              <a:rPr lang="ar-IQ" sz="1400" b="1" u="sng" dirty="0" smtClean="0"/>
              <a:t>مجالات اعداد دراسات الجدوى وفقا لأشكال المشروعات الاستثمارية </a:t>
            </a:r>
            <a:r>
              <a:rPr lang="en-US" sz="1400" dirty="0" smtClean="0"/>
              <a:t/>
            </a:r>
            <a:br>
              <a:rPr lang="en-US" sz="1400" dirty="0" smtClean="0"/>
            </a:br>
            <a:r>
              <a:rPr lang="ar-IQ" sz="1400" dirty="0" smtClean="0"/>
              <a:t>تجديد المصنع الحالي.</a:t>
            </a:r>
            <a:r>
              <a:rPr lang="en-US" sz="1400" dirty="0" smtClean="0"/>
              <a:t/>
            </a:r>
            <a:br>
              <a:rPr lang="en-US" sz="1400" dirty="0" smtClean="0"/>
            </a:br>
            <a:r>
              <a:rPr lang="ar-IQ" sz="1400" dirty="0" smtClean="0"/>
              <a:t>حالات الصيانة غير العادية.</a:t>
            </a:r>
            <a:r>
              <a:rPr lang="en-US" sz="1400" dirty="0" smtClean="0"/>
              <a:t/>
            </a:r>
            <a:br>
              <a:rPr lang="en-US" sz="1400" dirty="0" smtClean="0"/>
            </a:br>
            <a:r>
              <a:rPr lang="ar-IQ" sz="1400" dirty="0" smtClean="0"/>
              <a:t>مشروع استثماري جديد.</a:t>
            </a:r>
            <a:r>
              <a:rPr lang="en-US" sz="1400" dirty="0" smtClean="0"/>
              <a:t/>
            </a:r>
            <a:br>
              <a:rPr lang="en-US" sz="1400" dirty="0" smtClean="0"/>
            </a:br>
            <a:r>
              <a:rPr lang="ar-IQ" sz="1400" dirty="0" smtClean="0"/>
              <a:t>التوسع في مشروع قائم باضافة خط جديد والتوسع في الطاقة.</a:t>
            </a:r>
            <a:r>
              <a:rPr lang="en-US" sz="1400" dirty="0" smtClean="0"/>
              <a:t/>
            </a:r>
            <a:br>
              <a:rPr lang="en-US" sz="1400" dirty="0" smtClean="0"/>
            </a:br>
            <a:r>
              <a:rPr lang="ar-IQ" sz="1400" dirty="0" smtClean="0"/>
              <a:t>تطوير خطوط المنتجات.</a:t>
            </a:r>
            <a:r>
              <a:rPr lang="en-US" sz="1400" dirty="0" smtClean="0"/>
              <a:t/>
            </a:r>
            <a:br>
              <a:rPr lang="en-US" sz="1400" dirty="0" smtClean="0"/>
            </a:br>
            <a:r>
              <a:rPr lang="ar-IQ" sz="1400" dirty="0" smtClean="0"/>
              <a:t>اضافة تسهيلات جديدة في الانتاج او التوزيع.</a:t>
            </a:r>
            <a:r>
              <a:rPr lang="en-US" sz="1400" dirty="0" smtClean="0"/>
              <a:t/>
            </a:r>
            <a:br>
              <a:rPr lang="en-US" sz="1400" dirty="0" smtClean="0"/>
            </a:br>
            <a:r>
              <a:rPr lang="ar-IQ" sz="1400" dirty="0" smtClean="0"/>
              <a:t>زيادة درجة ميكنة الانتاج او العمليات.</a:t>
            </a:r>
            <a:r>
              <a:rPr lang="en-US" sz="1400" dirty="0" smtClean="0"/>
              <a:t/>
            </a:r>
            <a:br>
              <a:rPr lang="en-US" sz="1400" dirty="0" smtClean="0"/>
            </a:br>
            <a:r>
              <a:rPr lang="ar-IQ" sz="1400" dirty="0" smtClean="0"/>
              <a:t>الدخول في عطاء معين.</a:t>
            </a:r>
            <a:r>
              <a:rPr lang="en-US" sz="1400" dirty="0" smtClean="0"/>
              <a:t/>
            </a:r>
            <a:br>
              <a:rPr lang="en-US" sz="1400" dirty="0" smtClean="0"/>
            </a:br>
            <a:r>
              <a:rPr lang="ar-IQ" sz="1400" dirty="0" smtClean="0"/>
              <a:t>تغير مجال الانتاج.</a:t>
            </a:r>
            <a:r>
              <a:rPr lang="en-US" sz="1400" dirty="0" smtClean="0"/>
              <a:t/>
            </a:r>
            <a:br>
              <a:rPr lang="en-US" sz="1400" dirty="0" smtClean="0"/>
            </a:br>
            <a:r>
              <a:rPr lang="ar-IQ" sz="1400" dirty="0" smtClean="0"/>
              <a:t>مشروع الاحلال.</a:t>
            </a:r>
            <a:r>
              <a:rPr lang="en-US" sz="1400" dirty="0" smtClean="0"/>
              <a:t/>
            </a:r>
            <a:br>
              <a:rPr lang="en-US" sz="1400" dirty="0" smtClean="0"/>
            </a:br>
            <a:r>
              <a:rPr lang="ar-IQ" sz="1400" dirty="0" smtClean="0"/>
              <a:t>استخدام طرق جديدة لتطوير وتحديث اقتصاديات الانتاج.</a:t>
            </a:r>
            <a:r>
              <a:rPr lang="en-US" sz="1400" dirty="0" smtClean="0"/>
              <a:t/>
            </a:r>
            <a:br>
              <a:rPr lang="en-US" sz="1400" dirty="0" smtClean="0"/>
            </a:br>
            <a:r>
              <a:rPr lang="ar-IQ" sz="1400" dirty="0" smtClean="0"/>
              <a:t>المفاضلة بين البدائل التكنولوجية.</a:t>
            </a:r>
            <a:r>
              <a:rPr lang="en-US" sz="1400" dirty="0" smtClean="0"/>
              <a:t/>
            </a:r>
            <a:br>
              <a:rPr lang="en-US" sz="1400" dirty="0" smtClean="0"/>
            </a:br>
            <a:r>
              <a:rPr lang="ar-IQ" sz="1400" dirty="0" smtClean="0"/>
              <a:t>زيادة في جدول الانتاج.</a:t>
            </a:r>
            <a:r>
              <a:rPr lang="en-US" sz="1400" dirty="0" smtClean="0"/>
              <a:t/>
            </a:r>
            <a:br>
              <a:rPr lang="en-US" sz="1400" dirty="0" smtClean="0"/>
            </a:br>
            <a:r>
              <a:rPr lang="ar-IQ" sz="1400" dirty="0" smtClean="0"/>
              <a:t>التطوير التنظيمي.</a:t>
            </a:r>
            <a:r>
              <a:rPr lang="en-US" sz="1400" dirty="0" smtClean="0"/>
              <a:t/>
            </a:r>
            <a:br>
              <a:rPr lang="en-US" sz="1400" dirty="0" smtClean="0"/>
            </a:br>
            <a:r>
              <a:rPr lang="ar-IQ" sz="1400" dirty="0" smtClean="0"/>
              <a:t/>
            </a:r>
            <a:br>
              <a:rPr lang="ar-IQ" sz="1400" dirty="0" smtClean="0"/>
            </a:br>
            <a:endParaRPr lang="ar-IQ" sz="1400" dirty="0"/>
          </a:p>
        </p:txBody>
      </p:sp>
      <p:sp>
        <p:nvSpPr>
          <p:cNvPr id="3" name="Subtitle 2"/>
          <p:cNvSpPr>
            <a:spLocks noGrp="1"/>
          </p:cNvSpPr>
          <p:nvPr>
            <p:ph type="subTitle" idx="1"/>
          </p:nvPr>
        </p:nvSpPr>
        <p:spPr>
          <a:xfrm>
            <a:off x="685800" y="285728"/>
            <a:ext cx="8458200" cy="857256"/>
          </a:xfrm>
        </p:spPr>
        <p:txBody>
          <a:bodyPr>
            <a:normAutofit fontScale="85000" lnSpcReduction="20000"/>
          </a:bodyPr>
          <a:lstStyle/>
          <a:p>
            <a:pPr algn="ctr"/>
            <a:r>
              <a:rPr lang="ar-IQ" b="1" u="sng" dirty="0" smtClean="0"/>
              <a:t>محاضرة 1 </a:t>
            </a:r>
            <a:r>
              <a:rPr lang="en-US" dirty="0" smtClean="0"/>
              <a:t/>
            </a:r>
            <a:br>
              <a:rPr lang="en-US" dirty="0" smtClean="0"/>
            </a:br>
            <a:r>
              <a:rPr lang="ar-IQ" b="1" dirty="0" smtClean="0"/>
              <a:t>دراسات الجدوى- الجانب المفاهيمي</a:t>
            </a:r>
            <a:r>
              <a:rPr lang="en-US" dirty="0" smtClean="0"/>
              <a:t/>
            </a:r>
            <a:br>
              <a:rPr lang="en-US" dirty="0" smtClean="0"/>
            </a:b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00032"/>
          </a:xfrm>
        </p:spPr>
        <p:txBody>
          <a:bodyPr>
            <a:normAutofit/>
          </a:bodyPr>
          <a:lstStyle/>
          <a:p>
            <a:pPr algn="r"/>
            <a:r>
              <a:rPr lang="ar-IQ" sz="1800" dirty="0" smtClean="0"/>
              <a:t>التقييم المالي للمشروعات الاستثمارية </a:t>
            </a:r>
            <a:endParaRPr lang="ar-IQ" sz="1800" dirty="0"/>
          </a:p>
        </p:txBody>
      </p:sp>
      <p:sp>
        <p:nvSpPr>
          <p:cNvPr id="3" name="Content Placeholder 2"/>
          <p:cNvSpPr>
            <a:spLocks noGrp="1"/>
          </p:cNvSpPr>
          <p:nvPr>
            <p:ph idx="1"/>
          </p:nvPr>
        </p:nvSpPr>
        <p:spPr>
          <a:xfrm>
            <a:off x="304800" y="1000108"/>
            <a:ext cx="8686800" cy="5857892"/>
          </a:xfrm>
        </p:spPr>
        <p:txBody>
          <a:bodyPr>
            <a:normAutofit fontScale="92500" lnSpcReduction="10000"/>
          </a:bodyPr>
          <a:lstStyle/>
          <a:p>
            <a:r>
              <a:rPr lang="ar-IQ" sz="1400" b="1" dirty="0" smtClean="0"/>
              <a:t>التقييم المالي للمشروعات الاستثمارية</a:t>
            </a:r>
            <a:endParaRPr lang="en-US" sz="1400" dirty="0" smtClean="0"/>
          </a:p>
          <a:p>
            <a:r>
              <a:rPr lang="ar-IQ" sz="1400" b="1" u="sng" dirty="0" smtClean="0"/>
              <a:t>تعريف الاستثمار</a:t>
            </a:r>
            <a:endParaRPr lang="en-US" sz="1400" dirty="0" smtClean="0"/>
          </a:p>
          <a:p>
            <a:r>
              <a:rPr lang="ar-IQ" sz="1400" dirty="0" smtClean="0"/>
              <a:t>مصطلح استثماربالمعنى العام يستخدم للتعبير عن شراء أية أصول يتوقع منها مكاسب في المستقبل مثل شراء الأوراق المالية.</a:t>
            </a:r>
            <a:endParaRPr lang="en-US" sz="1400" dirty="0" smtClean="0"/>
          </a:p>
          <a:p>
            <a:r>
              <a:rPr lang="ar-IQ" sz="1400" dirty="0" smtClean="0"/>
              <a:t>اما الاستثمار الراسمالي فهو انفاق لشراء أصول حقيقية  بهدف تحقيق عائد او مكاسب متوقعة على مدى فترة طويلة في المستقبل . ويمكن ان يكون في عدة مشروعات كالاتي :</a:t>
            </a:r>
            <a:endParaRPr lang="en-US" sz="1400" dirty="0" smtClean="0"/>
          </a:p>
          <a:p>
            <a:r>
              <a:rPr lang="ar-IQ" sz="1400" dirty="0" smtClean="0"/>
              <a:t>مشروعات جديدة</a:t>
            </a:r>
            <a:endParaRPr lang="en-US" sz="1400" dirty="0" smtClean="0"/>
          </a:p>
          <a:p>
            <a:r>
              <a:rPr lang="ar-IQ" sz="1400" dirty="0" smtClean="0"/>
              <a:t>لم تكن موجودة من قبل</a:t>
            </a:r>
            <a:endParaRPr lang="en-US" sz="1400" dirty="0" smtClean="0"/>
          </a:p>
          <a:p>
            <a:r>
              <a:rPr lang="ar-IQ" sz="1400" dirty="0" smtClean="0"/>
              <a:t>لخلق طاقة انتاجية جديدة</a:t>
            </a:r>
            <a:endParaRPr lang="en-US" sz="1400" dirty="0" smtClean="0"/>
          </a:p>
          <a:p>
            <a:r>
              <a:rPr lang="ar-IQ" sz="1400" dirty="0" smtClean="0"/>
              <a:t>مشروعات استكمال</a:t>
            </a:r>
            <a:endParaRPr lang="en-US" sz="1400" dirty="0" smtClean="0"/>
          </a:p>
          <a:p>
            <a:r>
              <a:rPr lang="ar-IQ" sz="1400" dirty="0" smtClean="0"/>
              <a:t>اصول مضافة للمشروع الاصل القائم</a:t>
            </a:r>
            <a:endParaRPr lang="en-US" sz="1400" dirty="0" smtClean="0"/>
          </a:p>
          <a:p>
            <a:r>
              <a:rPr lang="ar-IQ" sz="1400" dirty="0" smtClean="0"/>
              <a:t>لاضافة طاقة انتاجية بهدف تحقيق توازن بين مراحل الانتاج المختلفة</a:t>
            </a:r>
            <a:endParaRPr lang="en-US" sz="1400" dirty="0" smtClean="0"/>
          </a:p>
          <a:p>
            <a:r>
              <a:rPr lang="ar-IQ" sz="1400" dirty="0" smtClean="0"/>
              <a:t>مشروعات احلال وتجديد</a:t>
            </a:r>
            <a:endParaRPr lang="en-US" sz="1400" dirty="0" smtClean="0"/>
          </a:p>
          <a:p>
            <a:r>
              <a:rPr lang="ar-IQ" sz="1400" dirty="0" smtClean="0"/>
              <a:t>شراء اصول جديدة بدلا من القديمة </a:t>
            </a:r>
            <a:endParaRPr lang="en-US" sz="1400" dirty="0" smtClean="0"/>
          </a:p>
          <a:p>
            <a:r>
              <a:rPr lang="ar-IQ" sz="1400" dirty="0" smtClean="0"/>
              <a:t>للاحتفاظ بالطاقة الانتاجية او لتحسين الكفاءة الانتاجية</a:t>
            </a:r>
            <a:endParaRPr lang="en-US" sz="1400" dirty="0" smtClean="0"/>
          </a:p>
          <a:p>
            <a:r>
              <a:rPr lang="ar-IQ" sz="1400" dirty="0" smtClean="0"/>
              <a:t> </a:t>
            </a:r>
            <a:endParaRPr lang="en-US" sz="1400" dirty="0" smtClean="0"/>
          </a:p>
          <a:p>
            <a:r>
              <a:rPr lang="ar-IQ" sz="1400" b="1" u="sng" dirty="0" smtClean="0"/>
              <a:t>ما هو الفرق بين الانفاق الراسمالي والمصروفات التشغيلية ؟</a:t>
            </a:r>
            <a:endParaRPr lang="en-US" sz="1400" dirty="0" smtClean="0"/>
          </a:p>
          <a:p>
            <a:r>
              <a:rPr lang="ar-IQ" sz="1400" b="1" u="sng" dirty="0" smtClean="0"/>
              <a:t>الانفاق الرأسمالي</a:t>
            </a:r>
            <a:endParaRPr lang="en-US" sz="1400" dirty="0" smtClean="0"/>
          </a:p>
          <a:p>
            <a:r>
              <a:rPr lang="ar-IQ" sz="1400" b="1" u="sng" dirty="0" smtClean="0"/>
              <a:t>المصروفات التشغيلية</a:t>
            </a:r>
            <a:endParaRPr lang="en-US" sz="1400" dirty="0" smtClean="0"/>
          </a:p>
          <a:p>
            <a:r>
              <a:rPr lang="ar-IQ" sz="1400" dirty="0" smtClean="0"/>
              <a:t>لمدة طويلة مستقبلية</a:t>
            </a:r>
            <a:endParaRPr lang="en-US" sz="1400" dirty="0" smtClean="0"/>
          </a:p>
          <a:p>
            <a:r>
              <a:rPr lang="ar-IQ" sz="1400" dirty="0" smtClean="0"/>
              <a:t>لمدة قصيرة اسابيع او اشهر لا تتعدى سنة</a:t>
            </a:r>
            <a:endParaRPr lang="en-US" sz="1400" dirty="0" smtClean="0"/>
          </a:p>
          <a:p>
            <a:r>
              <a:rPr lang="ar-IQ" sz="1400" dirty="0" smtClean="0"/>
              <a:t>لغرض استحداث اواستكمال اوتجديد مشاريع</a:t>
            </a:r>
            <a:endParaRPr lang="en-US" sz="1400" dirty="0" smtClean="0"/>
          </a:p>
          <a:p>
            <a:r>
              <a:rPr lang="ar-IQ" sz="1400" dirty="0" smtClean="0"/>
              <a:t>لغرض دفع اجور ومرتبات وشراء مواد خام</a:t>
            </a:r>
            <a:endParaRPr lang="en-US" sz="1400" dirty="0" smtClean="0"/>
          </a:p>
          <a:p>
            <a:r>
              <a:rPr lang="ar-IQ" sz="1400" dirty="0" smtClean="0"/>
              <a:t>من الصعب تحديد المكاسب المتوقعة بسبب المخاطر المستقبلية </a:t>
            </a:r>
            <a:endParaRPr lang="en-US" sz="1400" dirty="0" smtClean="0"/>
          </a:p>
          <a:p>
            <a:r>
              <a:rPr lang="ar-IQ" sz="1400" dirty="0" smtClean="0"/>
              <a:t>من السهل تحديد المكاسب المتوقعة لأرتباط الصرف باداء العمل اوتحقق الانتاج</a:t>
            </a:r>
            <a:endParaRPr lang="en-US" sz="1400" dirty="0" smtClean="0"/>
          </a:p>
          <a:p>
            <a:r>
              <a:rPr lang="ar-IQ" sz="1400" b="1" dirty="0" smtClean="0"/>
              <a:t> </a:t>
            </a:r>
            <a:endParaRPr lang="en-US" sz="1400" dirty="0" smtClean="0"/>
          </a:p>
          <a:p>
            <a:endParaRPr lang="ar-IQ"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Autofit/>
          </a:bodyPr>
          <a:lstStyle/>
          <a:p>
            <a:pPr algn="r"/>
            <a:r>
              <a:rPr lang="ar-IQ" sz="1800" dirty="0" smtClean="0"/>
              <a:t>المشروعات الاقتصادية ومراحلها </a:t>
            </a:r>
            <a:endParaRPr lang="ar-IQ" sz="1800" dirty="0"/>
          </a:p>
        </p:txBody>
      </p:sp>
      <p:sp>
        <p:nvSpPr>
          <p:cNvPr id="3" name="Content Placeholder 2"/>
          <p:cNvSpPr>
            <a:spLocks noGrp="1"/>
          </p:cNvSpPr>
          <p:nvPr>
            <p:ph idx="1"/>
          </p:nvPr>
        </p:nvSpPr>
        <p:spPr>
          <a:xfrm>
            <a:off x="304800" y="928670"/>
            <a:ext cx="8686800" cy="5929330"/>
          </a:xfrm>
        </p:spPr>
        <p:txBody>
          <a:bodyPr>
            <a:normAutofit/>
          </a:bodyPr>
          <a:lstStyle/>
          <a:p>
            <a:r>
              <a:rPr lang="ar-IQ" sz="1600" b="1" u="sng" dirty="0" smtClean="0"/>
              <a:t>تعريف المشروع</a:t>
            </a:r>
            <a:endParaRPr lang="en-US" sz="1600" dirty="0" smtClean="0"/>
          </a:p>
          <a:p>
            <a:r>
              <a:rPr lang="ar-IQ" sz="1600" dirty="0" smtClean="0"/>
              <a:t>وهو وحدة استثمارية مقترحة يمكن تمييزها فنيا وتجاريا واقتصاديا عن باقي الاستثمارات لغرض دراسته وتحليله وتقييمه حتى يمكن عمل الحسابات المستقلة له ( التكلفة والعائد) اللازمة لأختياره او رفضه او تعديله. واذا كان في الواقع العملي يوجد عدة بدائل او مشروعات فرعية او مشروعات متكاملة مما يجعل من الصعب التعرف على وحدة استثمارية اي مشروع واحد فأن الحل يكون بدراسة كل بديل على حدة , ويعتبر كل بديل مشروعا.</a:t>
            </a:r>
            <a:endParaRPr lang="en-US" sz="1600" dirty="0" smtClean="0"/>
          </a:p>
          <a:p>
            <a:r>
              <a:rPr lang="ar-IQ" sz="1600" b="1" u="sng" dirty="0" smtClean="0"/>
              <a:t>مراحل دراسة الجدوى المشروعات وموقع قرار الاستثمار</a:t>
            </a:r>
            <a:endParaRPr lang="en-US" sz="1600" dirty="0" smtClean="0"/>
          </a:p>
          <a:p>
            <a:r>
              <a:rPr lang="ar-IQ" sz="1600" dirty="0" smtClean="0"/>
              <a:t>يعتبر قرار الاستثمار طويل الأجال أهم قرار في ميدان الأعمال بسبب الارتباط المالي لفترات مستقبلية محفوفة بالمخاطر من جهة ولان اي خطأ في بداية قرار لاستثمار مثلا باختيار موقع غير مناسب فانه  كقرار اساسي  سوف يؤدي الى فشل العمليات الجارية الانتاجية والتسويقية والمالية . لذا ونظرا لصعوبة اتخاذ قرار الاستثمار فان الامر يتطلب القيام بدراسة جدوى للمشروع بمراحلها المختلفة </a:t>
            </a:r>
            <a:endParaRPr lang="ar-IQ"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71480"/>
          </a:xfrm>
        </p:spPr>
        <p:txBody>
          <a:bodyPr>
            <a:normAutofit fontScale="90000"/>
          </a:bodyPr>
          <a:lstStyle/>
          <a:p>
            <a:pPr algn="r"/>
            <a:r>
              <a:rPr lang="ar-IQ" sz="2000" dirty="0" smtClean="0"/>
              <a:t>التدفقات النقدية وانماطها </a:t>
            </a:r>
            <a:br>
              <a:rPr lang="ar-IQ" sz="2000" dirty="0" smtClean="0"/>
            </a:br>
            <a:endParaRPr lang="ar-IQ" sz="2000" dirty="0"/>
          </a:p>
        </p:txBody>
      </p:sp>
      <p:sp>
        <p:nvSpPr>
          <p:cNvPr id="3" name="Content Placeholder 2"/>
          <p:cNvSpPr>
            <a:spLocks noGrp="1"/>
          </p:cNvSpPr>
          <p:nvPr>
            <p:ph idx="1"/>
          </p:nvPr>
        </p:nvSpPr>
        <p:spPr>
          <a:xfrm>
            <a:off x="304800" y="857232"/>
            <a:ext cx="8686800" cy="5786478"/>
          </a:xfrm>
        </p:spPr>
        <p:txBody>
          <a:bodyPr>
            <a:noAutofit/>
          </a:bodyPr>
          <a:lstStyle/>
          <a:p>
            <a:r>
              <a:rPr lang="ar-IQ" sz="1600" b="1" u="sng" dirty="0" smtClean="0"/>
              <a:t>انماط التدفقات النقدية</a:t>
            </a:r>
            <a:endParaRPr lang="en-US" sz="1600" dirty="0" smtClean="0"/>
          </a:p>
          <a:p>
            <a:r>
              <a:rPr lang="ar-IQ" sz="1600" b="1" u="sng" dirty="0" smtClean="0"/>
              <a:t>التدفقات النقدية التقليدية</a:t>
            </a:r>
            <a:endParaRPr lang="en-US" sz="1600" dirty="0" smtClean="0"/>
          </a:p>
          <a:p>
            <a:r>
              <a:rPr lang="ar-IQ" sz="1600" dirty="0" smtClean="0"/>
              <a:t>تلك التدفقات النقدية التي تتكون من تدفق نقدي في بداية عمر المشروع أي فترة الانشاءثم يتبعها مجموعة من صافي التدفقات النقدية طوال عمر المشروع الاقتصادي . ويكون التقييم الاقتصادي لها أسهل من التدفقات النقدية غير التقليدية.</a:t>
            </a:r>
            <a:endParaRPr lang="en-US" sz="1600" dirty="0" smtClean="0"/>
          </a:p>
          <a:p>
            <a:r>
              <a:rPr lang="ar-IQ" sz="1600" b="1" u="sng" dirty="0" smtClean="0"/>
              <a:t>التدفقات النقدية غير التقليدية</a:t>
            </a:r>
            <a:endParaRPr lang="en-US" sz="1600" dirty="0" smtClean="0"/>
          </a:p>
          <a:p>
            <a:r>
              <a:rPr lang="ar-IQ" sz="1600" dirty="0" smtClean="0"/>
              <a:t>تمثل ذلك النمط من التدفقات والتي يتم دفع التكاليف الاستثمارية للمشروع خلال فترة الانشاء والتأسيس ثم يتبع ذلك مجموعة من صافي التدفقات النقدية خلال العمر التشغيلي للمشروع , ثم يتبع ذلك تكاليف استثمارية اخرى ثم صافي تفقات نقدية اخرى وهكذا. </a:t>
            </a:r>
            <a:endParaRPr lang="en-US" sz="1600" dirty="0" smtClean="0"/>
          </a:p>
          <a:p>
            <a:r>
              <a:rPr lang="ar-IQ" sz="1600" dirty="0" smtClean="0"/>
              <a:t>ان التقييم الاقتصادي للمشروعات ذات التدفقات النقدية غير التقليدية وخاصة عند استخدام طرق التدفقات النقدية المخصومة مثل طريقة صافي القيمة الحالية والمعدل الداخلي للعائد يعتبر اصعب نسبيا.</a:t>
            </a:r>
            <a:endParaRPr lang="en-US" sz="1600" dirty="0" smtClean="0"/>
          </a:p>
          <a:p>
            <a:r>
              <a:rPr lang="ar-IQ" sz="1600" b="1" u="sng" dirty="0" smtClean="0"/>
              <a:t>التدفقات النقدية المتساوية</a:t>
            </a:r>
            <a:endParaRPr lang="en-US" sz="1600" dirty="0" smtClean="0"/>
          </a:p>
          <a:p>
            <a:r>
              <a:rPr lang="ar-IQ" sz="1600" dirty="0" smtClean="0"/>
              <a:t>يقصد بها ان يكون صافي التدفقات النقدية للمشروع في كل سنة متساوي . ويكون التقييم الاقتصادي للمشروعات ذات التدفقات النقدية المتساوية أسهل كثيرا من حالة التدفقات النقدية غير المتساوية</a:t>
            </a: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71480"/>
          </a:xfrm>
        </p:spPr>
        <p:txBody>
          <a:bodyPr>
            <a:normAutofit/>
          </a:bodyPr>
          <a:lstStyle/>
          <a:p>
            <a:pPr algn="r"/>
            <a:r>
              <a:rPr lang="ar-IQ" sz="1800" dirty="0" smtClean="0"/>
              <a:t>التدفقات غير المتساوية </a:t>
            </a:r>
            <a:endParaRPr lang="ar-IQ" sz="1800" dirty="0"/>
          </a:p>
        </p:txBody>
      </p:sp>
      <p:sp>
        <p:nvSpPr>
          <p:cNvPr id="3" name="Content Placeholder 2"/>
          <p:cNvSpPr>
            <a:spLocks noGrp="1"/>
          </p:cNvSpPr>
          <p:nvPr>
            <p:ph idx="1"/>
          </p:nvPr>
        </p:nvSpPr>
        <p:spPr>
          <a:xfrm>
            <a:off x="304800" y="1500174"/>
            <a:ext cx="8686800" cy="5357826"/>
          </a:xfrm>
        </p:spPr>
        <p:txBody>
          <a:bodyPr>
            <a:normAutofit/>
          </a:bodyPr>
          <a:lstStyle/>
          <a:p>
            <a:r>
              <a:rPr lang="ar-IQ" sz="1400" b="1" u="sng" dirty="0" smtClean="0"/>
              <a:t>التدفقات النقدية غير المتساوية</a:t>
            </a:r>
            <a:endParaRPr lang="en-US" sz="1400" dirty="0" smtClean="0"/>
          </a:p>
          <a:p>
            <a:r>
              <a:rPr lang="ar-IQ" sz="1400" dirty="0" smtClean="0"/>
              <a:t>عندما يكون صافي التدفق النقدي السنوي للمشروع مختلف من سنة الى اخرى اي غير متساوي وكذلك الحال بالنسبة للتكاليف او الانفاقالاستثماري عندما يتم انفاقها على عدة سنوات خلال فترة الانشاء والتأسيس فقد تتميز بالتساوي او تكون غير متساوية . ويكون التقييم الاقتصادي لهذه المشروعات اصعب وخاصة عند استخدام طرق التدفقات النقدية المخصومة .</a:t>
            </a:r>
            <a:endParaRPr lang="en-US" sz="1400" dirty="0" smtClean="0"/>
          </a:p>
          <a:p>
            <a:r>
              <a:rPr lang="ar-IQ" sz="1400" b="1" u="sng" dirty="0" smtClean="0"/>
              <a:t>أسس صناعة قرار الاستثمار</a:t>
            </a:r>
            <a:endParaRPr lang="en-US" sz="1400" dirty="0" smtClean="0"/>
          </a:p>
          <a:p>
            <a:r>
              <a:rPr lang="ar-IQ" sz="1400" b="1" u="sng" dirty="0" smtClean="0"/>
              <a:t>تعتمد صناعة القرار الاستثماري على مجموعة اسس في اختيار البيانات والمعلومات للمقارنة بين التكلفة والعائد  وهي :</a:t>
            </a:r>
            <a:endParaRPr lang="en-US" sz="1400" dirty="0" smtClean="0"/>
          </a:p>
          <a:p>
            <a:r>
              <a:rPr lang="ar-IQ" sz="1400" b="1" u="sng" dirty="0" smtClean="0"/>
              <a:t>اولا : التدفقات النقدية بدلا من الايرادات والمصروفات</a:t>
            </a:r>
            <a:endParaRPr lang="en-US" sz="1400" dirty="0" smtClean="0"/>
          </a:p>
          <a:p>
            <a:r>
              <a:rPr lang="ar-IQ" sz="1400" dirty="0" smtClean="0"/>
              <a:t>يتوقف تقييم مشروعات الاستثمار على مقارنة التكلفة والمنافع . يرى الاتجاه المحاسبي ان الايرادات والمصروفات هي البيانات الملائمة لصناعة القرار الاستثماري لانها تحدد ربحية المشروعات , علما ان ان الايرادات والمصروفات بالمفهوم المحاسبي تكون طبقا لمبدأ الاستحقاق المحاسبي  بصرف النظر عما اذا كانت الايرادات قد تم تحصيلها  فعلا او المصروفات قد تم دفعها فعلا. من جانب اخر اتفق خبراء دراسات الجدوى ان  البيانات الملائمة لصناعة القرار الاستثماري تكون على اساس التدفقات النقدية الداخلة والخارجة ( المقبوضات والمدفوعات بمفهوم حركي ) بدلا من الايرادات والمصروفات للاسباب التالية :</a:t>
            </a:r>
            <a:endParaRPr lang="en-US" sz="1400" dirty="0" smtClean="0"/>
          </a:p>
          <a:p>
            <a:pPr lvl="0"/>
            <a:r>
              <a:rPr lang="ar-IQ" sz="1400" dirty="0" smtClean="0"/>
              <a:t>ان مبدأ الاستحقاق المحاسبي يتجاهل مبدأ الفرصة المضاعة نتيجة عدم تحصيل الاموال.</a:t>
            </a:r>
            <a:endParaRPr lang="en-US" sz="1400" dirty="0" smtClean="0"/>
          </a:p>
          <a:p>
            <a:pPr lvl="0"/>
            <a:r>
              <a:rPr lang="ar-IQ" sz="1400" dirty="0" smtClean="0"/>
              <a:t>ان مبدأ الاستحقاق المحاسبي يتجاهل مبدأ التفضيل الزمني أو القيمة الحالية للنقود فقيمة المبيعات التي تم تحصيلها تختلف من وجهة نظر مالية عن قيمة المبيعات التي لم يتم تحصيلها. والمبالغ المدفوعة اليوم تختلف قيمتها عن المبالغ المدفوعة غدا لنفس السبب </a:t>
            </a:r>
            <a:endParaRPr lang="en-US" sz="1400" dirty="0" smtClean="0"/>
          </a:p>
          <a:p>
            <a:pPr lvl="0"/>
            <a:r>
              <a:rPr lang="ar-IQ" sz="1400" dirty="0" smtClean="0"/>
              <a:t>ان الاسلوب المحاسبي يؤثر على رقم المصروفات وبالتاي الارباح بمعالجة استهلاك الاصول حيث يعتمد على ان الاصل المشتري يتم استهلاكه على عدد معين من السنين,في حين ان استخدام مفهوم التدفقات النقدية يفضل لانه لا ينعكس عليها مشكلات معالجة استهلاك الاصول .</a:t>
            </a:r>
            <a:endParaRPr lang="en-US" sz="1400" dirty="0" smtClean="0"/>
          </a:p>
          <a:p>
            <a:endParaRPr lang="ar-IQ"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00042"/>
          </a:xfrm>
        </p:spPr>
        <p:txBody>
          <a:bodyPr>
            <a:normAutofit/>
          </a:bodyPr>
          <a:lstStyle/>
          <a:p>
            <a:pPr algn="r"/>
            <a:r>
              <a:rPr lang="ar-IQ" sz="2000" dirty="0" smtClean="0"/>
              <a:t>تعرف المشروع الاستثماري ومراحله </a:t>
            </a:r>
            <a:endParaRPr lang="ar-IQ" sz="2000" dirty="0"/>
          </a:p>
        </p:txBody>
      </p:sp>
      <p:sp>
        <p:nvSpPr>
          <p:cNvPr id="3" name="Content Placeholder 2"/>
          <p:cNvSpPr>
            <a:spLocks noGrp="1"/>
          </p:cNvSpPr>
          <p:nvPr>
            <p:ph idx="1"/>
          </p:nvPr>
        </p:nvSpPr>
        <p:spPr>
          <a:xfrm>
            <a:off x="304800" y="1214422"/>
            <a:ext cx="8686800" cy="5643578"/>
          </a:xfrm>
        </p:spPr>
        <p:txBody>
          <a:bodyPr>
            <a:normAutofit/>
          </a:bodyPr>
          <a:lstStyle/>
          <a:p>
            <a:r>
              <a:rPr lang="ar-IQ" sz="1600" b="1" u="sng" dirty="0" smtClean="0"/>
              <a:t>تعريف المشروع</a:t>
            </a:r>
            <a:endParaRPr lang="en-US" sz="1600" dirty="0" smtClean="0"/>
          </a:p>
          <a:p>
            <a:r>
              <a:rPr lang="ar-IQ" sz="1600" dirty="0" smtClean="0"/>
              <a:t>وهو وحدة استثمارية مقترحة يمكن تمييزها فنيا وتجاريا واقتصاديا عن باقي الاستثمارات لغرض دراسته وتحليله وتقييمه حتى يمكن عمل الحسابات المستقلة له ( التكلفة والعائد) اللازمة لأختياره او رفضه او تعديله. واذا كان في الواقع العملي يوجد عدة بدائل او مشروعات فرعية او مشروعات متكاملة مما يجعل من الصعب التعرف على وحدة استثمارية اي مشروع واحد فأن الحل يكون بدراسة كل بديل على حدة , ويعتبر كل بديل مشروعا.</a:t>
            </a:r>
            <a:endParaRPr lang="en-US" sz="1600" dirty="0" smtClean="0"/>
          </a:p>
          <a:p>
            <a:r>
              <a:rPr lang="ar-IQ" sz="1600" b="1" u="sng" dirty="0" smtClean="0"/>
              <a:t>مراحل دراسة الجدوى المشروعات وموقع قرار الاستثمار</a:t>
            </a:r>
            <a:endParaRPr lang="en-US" sz="1600" dirty="0" smtClean="0"/>
          </a:p>
          <a:p>
            <a:r>
              <a:rPr lang="ar-IQ" sz="1600" dirty="0" smtClean="0"/>
              <a:t>يعتبر قرار الاستثمار طويل الأجال أهم قرار في ميدان الأعمال بسبب الارتباط المالي لفترات مستقبلية محفوفة بالمخاطر من جهة ولان اي خطأ في بداية قرار لاستثمار مثلا باختيار موقع غير مناسب فانه  كقرار اساسي  سوف يؤدي الى فشل العمليات الجارية الانتاجية والتسويقية والمالية . لذا ونظرا لصعوبة اتخاذ قرار الاستثمار فان الامر يتطلب القيام بدراسة جدوى للمشروع بمراحلها المختلفة .</a:t>
            </a:r>
            <a:endParaRPr lang="en-US" sz="1600" dirty="0" smtClean="0"/>
          </a:p>
          <a:p>
            <a:endParaRPr lang="en-US" sz="1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28604"/>
          </a:xfrm>
        </p:spPr>
        <p:txBody>
          <a:bodyPr>
            <a:normAutofit fontScale="90000"/>
          </a:bodyPr>
          <a:lstStyle/>
          <a:p>
            <a:pPr algn="r"/>
            <a:r>
              <a:rPr lang="ar-IQ" sz="2000" dirty="0" smtClean="0"/>
              <a:t>مراحل قرار الاستثمار </a:t>
            </a:r>
            <a:br>
              <a:rPr lang="ar-IQ" sz="2000" dirty="0" smtClean="0"/>
            </a:br>
            <a:endParaRPr lang="ar-IQ" sz="2000" dirty="0"/>
          </a:p>
        </p:txBody>
      </p:sp>
      <p:sp>
        <p:nvSpPr>
          <p:cNvPr id="3" name="Content Placeholder 2"/>
          <p:cNvSpPr>
            <a:spLocks noGrp="1"/>
          </p:cNvSpPr>
          <p:nvPr>
            <p:ph idx="1"/>
          </p:nvPr>
        </p:nvSpPr>
        <p:spPr>
          <a:xfrm>
            <a:off x="304800" y="1071546"/>
            <a:ext cx="8686800" cy="5786454"/>
          </a:xfrm>
        </p:spPr>
        <p:txBody>
          <a:bodyPr>
            <a:normAutofit/>
          </a:bodyPr>
          <a:lstStyle/>
          <a:p>
            <a:r>
              <a:rPr lang="ar-IQ" sz="1200" b="1" u="sng" dirty="0" smtClean="0"/>
              <a:t>مراحل قرار الاستثمار في مشروع</a:t>
            </a:r>
            <a:endParaRPr lang="en-US" sz="1200" dirty="0" smtClean="0"/>
          </a:p>
          <a:p>
            <a:r>
              <a:rPr lang="ar-IQ" sz="1200" b="1" u="sng" dirty="0" smtClean="0"/>
              <a:t>يمر قرار الاستثمار بعدة مراحل لحين اتخاذ قرار الاستثمار السليم وكما يأتي</a:t>
            </a:r>
            <a:endParaRPr lang="en-US" sz="1200" dirty="0" smtClean="0"/>
          </a:p>
          <a:p>
            <a:pPr lvl="0"/>
            <a:r>
              <a:rPr lang="ar-IQ" sz="1200" dirty="0" smtClean="0"/>
              <a:t>تحديد الاهداف والاولويات وتعتمد كخطوط استرشادية لبقية المراحل حتى انتهاء مرحلة التشغيل والتقييم اللاحق للاستثمار.</a:t>
            </a:r>
            <a:endParaRPr lang="en-US" sz="1200" dirty="0" smtClean="0"/>
          </a:p>
          <a:p>
            <a:pPr lvl="0"/>
            <a:r>
              <a:rPr lang="ar-IQ" sz="1200" dirty="0" smtClean="0"/>
              <a:t>البحث عن فرص الاستثمار والتعرف على فكرة مشروع معين.</a:t>
            </a:r>
            <a:endParaRPr lang="en-US" sz="1200" dirty="0" smtClean="0"/>
          </a:p>
          <a:p>
            <a:pPr lvl="0"/>
            <a:r>
              <a:rPr lang="ar-IQ" sz="1200" dirty="0" smtClean="0"/>
              <a:t>البحث المبدئي واتخاذ قرار استكمال الدراسة .</a:t>
            </a:r>
            <a:endParaRPr lang="en-US" sz="1200" dirty="0" smtClean="0"/>
          </a:p>
          <a:p>
            <a:pPr lvl="0"/>
            <a:r>
              <a:rPr lang="ar-IQ" sz="1200" dirty="0" smtClean="0"/>
              <a:t>عمل دراسة جدوى مبدئية اولية .</a:t>
            </a:r>
            <a:endParaRPr lang="en-US" sz="1200" dirty="0" smtClean="0"/>
          </a:p>
          <a:p>
            <a:pPr lvl="0"/>
            <a:r>
              <a:rPr lang="ar-IQ" sz="1200" dirty="0" smtClean="0"/>
              <a:t>تقييم المشروع بعمل دراسة جدوى تفصيلية من خلال تحليل الحاجة تحليل السوق والتحليل الفني والتحليل الاداري والتحليل المالي وغيره.</a:t>
            </a:r>
            <a:endParaRPr lang="en-US" sz="1200" dirty="0" smtClean="0"/>
          </a:p>
          <a:p>
            <a:pPr lvl="0"/>
            <a:r>
              <a:rPr lang="ar-IQ" sz="1200" dirty="0" smtClean="0"/>
              <a:t>استخدام التقييم السابق لعمل :</a:t>
            </a:r>
            <a:endParaRPr lang="en-US" sz="1200" dirty="0" smtClean="0"/>
          </a:p>
          <a:p>
            <a:pPr lvl="0"/>
            <a:r>
              <a:rPr lang="ar-IQ" sz="1200" dirty="0" smtClean="0"/>
              <a:t>تحليل مالي / اقتصادي / اجتماعي .</a:t>
            </a:r>
            <a:endParaRPr lang="en-US" sz="1200" dirty="0" smtClean="0"/>
          </a:p>
          <a:p>
            <a:pPr lvl="0"/>
            <a:r>
              <a:rPr lang="en-US" sz="1200" dirty="0" smtClean="0"/>
              <a:t> </a:t>
            </a:r>
            <a:r>
              <a:rPr lang="ar-IQ" sz="1200" dirty="0" smtClean="0"/>
              <a:t>في كل تلك المراحل يتم تصور بدائل لتنفيذ المشروع.</a:t>
            </a:r>
            <a:endParaRPr lang="en-US" sz="1200" dirty="0" smtClean="0"/>
          </a:p>
          <a:p>
            <a:pPr lvl="0"/>
            <a:r>
              <a:rPr lang="en-US" sz="1200" b="1" dirty="0" smtClean="0"/>
              <a:t> </a:t>
            </a:r>
            <a:r>
              <a:rPr lang="ar-IQ" sz="1200" b="1" dirty="0" smtClean="0"/>
              <a:t>اتخاذ القرار الاستثماري</a:t>
            </a:r>
            <a:endParaRPr lang="en-US" sz="1200" dirty="0" smtClean="0"/>
          </a:p>
          <a:p>
            <a:r>
              <a:rPr lang="ar-IQ" sz="1200" dirty="0" smtClean="0"/>
              <a:t>بعد الوقوف على سلامة المشروع ماليا واقتصاديا والاخذ بالاعتبار بدائل التنفيذ ضمن اهداف واولويات المشروع يتم وضع </a:t>
            </a:r>
            <a:r>
              <a:rPr lang="ar-IQ" sz="1200" b="1" dirty="0" smtClean="0"/>
              <a:t>الترتيبات  التمويلية</a:t>
            </a:r>
            <a:r>
              <a:rPr lang="ar-IQ" sz="1200" dirty="0" smtClean="0"/>
              <a:t>  للمشروع . تم اتخاذ القرار الاستثماري تمهيدا للتنفيذ ( الانفاق الاستثماري ) ومرحلة التشغيل .</a:t>
            </a:r>
            <a:endParaRPr lang="en-US" sz="1200" dirty="0" smtClean="0"/>
          </a:p>
          <a:p>
            <a:pPr lvl="0"/>
            <a:r>
              <a:rPr lang="ar-IQ" sz="1200" dirty="0" smtClean="0"/>
              <a:t>مرحلة التنفيذ</a:t>
            </a:r>
            <a:r>
              <a:rPr lang="ar-IQ" sz="1200" b="1" dirty="0" smtClean="0"/>
              <a:t> </a:t>
            </a:r>
            <a:r>
              <a:rPr lang="ar-IQ" sz="1200" dirty="0" smtClean="0"/>
              <a:t>( الانفاق الاستثماري) بالاعتماد على ( بنك المعلومات)</a:t>
            </a:r>
            <a:endParaRPr lang="en-US" sz="1200" dirty="0" smtClean="0"/>
          </a:p>
          <a:p>
            <a:pPr lvl="0"/>
            <a:r>
              <a:rPr lang="ar-IQ" sz="1200" dirty="0" smtClean="0"/>
              <a:t>الرسومات التفصيلية والمواصفات</a:t>
            </a:r>
            <a:endParaRPr lang="en-US" sz="1200" dirty="0" smtClean="0"/>
          </a:p>
          <a:p>
            <a:pPr lvl="0"/>
            <a:r>
              <a:rPr lang="ar-IQ" sz="1200" dirty="0" smtClean="0"/>
              <a:t>الجداول الانتاجية</a:t>
            </a:r>
            <a:endParaRPr lang="en-US" sz="1200" dirty="0" smtClean="0"/>
          </a:p>
          <a:p>
            <a:pPr lvl="0"/>
            <a:r>
              <a:rPr lang="ar-IQ" sz="1200" dirty="0" smtClean="0"/>
              <a:t>التعاقدات والشراء</a:t>
            </a:r>
            <a:endParaRPr lang="en-US" sz="1200" dirty="0" smtClean="0"/>
          </a:p>
          <a:p>
            <a:pPr lvl="0"/>
            <a:r>
              <a:rPr lang="ar-IQ" sz="1200" dirty="0" smtClean="0"/>
              <a:t>الانشاء الفعلي وبدء تجارب الانتاج</a:t>
            </a:r>
            <a:endParaRPr lang="en-US" sz="1200" dirty="0" smtClean="0"/>
          </a:p>
          <a:p>
            <a:pPr lvl="0"/>
            <a:r>
              <a:rPr lang="ar-IQ" sz="1200" dirty="0" smtClean="0"/>
              <a:t>مرحلة التشغيل</a:t>
            </a:r>
            <a:endParaRPr lang="en-US" sz="1200" dirty="0" smtClean="0"/>
          </a:p>
          <a:p>
            <a:pPr lvl="0"/>
            <a:r>
              <a:rPr lang="ar-IQ" sz="1200" dirty="0" smtClean="0"/>
              <a:t>التقييم اللاحق للاستثمار</a:t>
            </a:r>
            <a:endParaRPr lang="en-US" sz="1200" dirty="0" smtClean="0"/>
          </a:p>
          <a:p>
            <a:endParaRPr lang="ar-IQ"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rmAutofit fontScale="90000"/>
          </a:bodyPr>
          <a:lstStyle/>
          <a:p>
            <a:pPr algn="r"/>
            <a:r>
              <a:rPr lang="ar-IQ" dirty="0" smtClean="0"/>
              <a:t>اسس صناعة القرار الاستثماري</a:t>
            </a:r>
            <a:endParaRPr lang="ar-IQ" dirty="0"/>
          </a:p>
        </p:txBody>
      </p:sp>
      <p:sp>
        <p:nvSpPr>
          <p:cNvPr id="3" name="Content Placeholder 2"/>
          <p:cNvSpPr>
            <a:spLocks noGrp="1"/>
          </p:cNvSpPr>
          <p:nvPr>
            <p:ph idx="1"/>
          </p:nvPr>
        </p:nvSpPr>
        <p:spPr>
          <a:xfrm>
            <a:off x="304800" y="1071546"/>
            <a:ext cx="8686800" cy="5500726"/>
          </a:xfrm>
        </p:spPr>
        <p:txBody>
          <a:bodyPr>
            <a:normAutofit/>
          </a:bodyPr>
          <a:lstStyle/>
          <a:p>
            <a:r>
              <a:rPr lang="ar-IQ" sz="1400" dirty="0" smtClean="0"/>
              <a:t>ثانيا : </a:t>
            </a:r>
            <a:r>
              <a:rPr lang="ar-IQ" sz="1400" b="1" u="sng" dirty="0" smtClean="0"/>
              <a:t>التفضيل الزمني او القيمة الحالية ومعدل الخصم</a:t>
            </a:r>
            <a:endParaRPr lang="en-US" sz="1400" dirty="0" smtClean="0"/>
          </a:p>
          <a:p>
            <a:r>
              <a:rPr lang="ar-IQ" sz="1400" dirty="0" smtClean="0"/>
              <a:t>يتم الاستثمار بشراء اصول منتجة تولد دخلا في المستقبل اي استهلاك اكبر مستقبلا , لذا فان القرار الاستثماري يبنى على اساس مفهوم  التفضيل الزمني عند الاختيار بين الادخار والاستهلاك الحالي او الاستهلاك في فترات مختلفة من الزمن , وفقا لمبدأ التفضيل الزمني فان النقود الحاضرة افضل من نقود الغد وان التضحية بوحدة نقدية اليوم يكون على اساس توقع عائد اعلى مستفبلا بمعدل خصم معين. من الافضل الحصول على النقد اليوم عن الحصول عليه بعد سنة مثلا لانه يمكن في حالة عدم الحاجة للاستهلاك فانه من الممكن استثماره يمعدل الفائدة السائد. </a:t>
            </a:r>
            <a:endParaRPr lang="en-US" sz="1400" dirty="0" smtClean="0"/>
          </a:p>
          <a:p>
            <a:r>
              <a:rPr lang="ar-IQ" sz="1400" b="1" u="sng" dirty="0" smtClean="0"/>
              <a:t>معدل التفضيل الزمني الفردي : </a:t>
            </a:r>
            <a:r>
              <a:rPr lang="ar-IQ" sz="1400" dirty="0" smtClean="0"/>
              <a:t>هو معدل العائد الذي يقبله الفرد لكي يحجم عن الاستهلاك أي يدخر عند مستوى معين.</a:t>
            </a:r>
            <a:endParaRPr lang="en-US" sz="1400" dirty="0" smtClean="0"/>
          </a:p>
          <a:p>
            <a:r>
              <a:rPr lang="ar-IQ" sz="1400" b="1" u="sng" dirty="0" smtClean="0"/>
              <a:t>معدل التفضيل الزمني القومي : </a:t>
            </a:r>
            <a:r>
              <a:rPr lang="ar-IQ" sz="1400" dirty="0" smtClean="0"/>
              <a:t>وهو معدل العائد  الذي يطلبه المجتمع للحد من الاستهلاك عند مستوى معين.</a:t>
            </a:r>
            <a:endParaRPr lang="en-US" sz="1400" dirty="0" smtClean="0"/>
          </a:p>
          <a:p>
            <a:r>
              <a:rPr lang="ar-IQ" sz="1400" b="1" u="sng" dirty="0" smtClean="0"/>
              <a:t>ثالثا : تكلفة الفرصة البديلة بدلا من التكلفة المحاسبية</a:t>
            </a:r>
            <a:endParaRPr lang="en-US" sz="1400" dirty="0" smtClean="0"/>
          </a:p>
          <a:p>
            <a:r>
              <a:rPr lang="ar-IQ" sz="1400" dirty="0" smtClean="0"/>
              <a:t>في قرار الاستثمار فان تكلفة الفرصة البديلة هي التكلفة الواجب استخدامها وليس التكلفة المحاسبية , وهي مفهوم اقتصادي وليس محاسبي والمقصود بها التعبير عن المكاسب التي كان من الممكن الحصول عليها لولا الارتياط بعمل معين فهي المكاسب التي ضاعت نتيجة رفض البديل الاخر أي التضحية التي تمت نتيجة القرار الحالي , حيث ينظر للتكلفة على انها أقصى منافع كان من الممكن الحصول عليها , فالمنافع التي ضاعت او قد تضيع نتيجة الالتزام بقرار معين تعتبر من التكاليف . </a:t>
            </a:r>
            <a:endParaRPr lang="en-US" sz="1400" dirty="0" smtClean="0"/>
          </a:p>
          <a:p>
            <a:r>
              <a:rPr lang="ar-IQ" sz="1400" dirty="0" smtClean="0"/>
              <a:t>فتكلفة الفرصة البديلة لرأس المال في استخدام معين هي فرصة الارباح التي تم التضحية بها من استخدام اخر يحمل نفس درجة المخاطرة. او تكلفة الفرصة البديلة لمبلغ معين مودع في صندوق التوفير هي الارباح التي تم التضحية بها فيما لو تم استثمارها في اصول.</a:t>
            </a:r>
            <a:endParaRPr lang="en-US" sz="1400" dirty="0" smtClean="0"/>
          </a:p>
          <a:p>
            <a:pPr>
              <a:buNone/>
            </a:pPr>
            <a:endParaRPr lang="ar-IQ"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pPr algn="r"/>
            <a:r>
              <a:rPr lang="ar-IQ" dirty="0" smtClean="0"/>
              <a:t>تكلفة الفرصة البديلة </a:t>
            </a:r>
            <a:endParaRPr lang="ar-IQ" dirty="0"/>
          </a:p>
        </p:txBody>
      </p:sp>
      <p:sp>
        <p:nvSpPr>
          <p:cNvPr id="3" name="Content Placeholder 2"/>
          <p:cNvSpPr>
            <a:spLocks noGrp="1"/>
          </p:cNvSpPr>
          <p:nvPr>
            <p:ph idx="1"/>
          </p:nvPr>
        </p:nvSpPr>
        <p:spPr>
          <a:xfrm>
            <a:off x="304800" y="928670"/>
            <a:ext cx="8686800" cy="5929330"/>
          </a:xfrm>
        </p:spPr>
        <p:txBody>
          <a:bodyPr>
            <a:normAutofit/>
          </a:bodyPr>
          <a:lstStyle/>
          <a:p>
            <a:r>
              <a:rPr lang="ar-IQ" sz="1400" b="1" u="sng" dirty="0" smtClean="0"/>
              <a:t>ثالثا : تكلفة الفرصة البديلة بدلا من التكلفة المحاسبية</a:t>
            </a:r>
            <a:endParaRPr lang="en-US" sz="1400" dirty="0" smtClean="0"/>
          </a:p>
          <a:p>
            <a:r>
              <a:rPr lang="ar-IQ" sz="1400" dirty="0" smtClean="0"/>
              <a:t>في قرار الاستثمار فان تكلفة الفرصة البديلة هي التكلفة الواجب استخدامها وليس التكلفة المحاسبية , وهي مفهوم اقتصادي وليس محاسبي والمقصود بها التعبير عن المكاسب التي كان من الممكن الحصول عليها لولا الارتياط بعمل معين فهي المكاسب التي ضاعت نتيجة رفض البديل الاخر أي التضحية التي تمت نتيجة القرار الحالي , حيث ينظر للتكلفة على انها أقصى منافع كان من الممكن الحصول عليها , فالمنافع التي ضاعت او قد تضيع نتيجة الالتزام بقرار معين تعتبر من التكاليف . </a:t>
            </a:r>
            <a:endParaRPr lang="en-US" sz="1400" dirty="0" smtClean="0"/>
          </a:p>
          <a:p>
            <a:r>
              <a:rPr lang="ar-IQ" sz="1400" dirty="0" smtClean="0"/>
              <a:t>فتكلفة الفرصة البديلة لرأس المال في استخدام معين هي فرصة الارباح التي تم التضحية بها من استخدام اخر يحمل نفس درجة المخاطرة. او تكلفة الفرصة البديلة لمبلغ معين مودع في صندوق التوفير هي الارباح التي تم التضحية بها فيما لو تم استثمارها في اصول.</a:t>
            </a:r>
            <a:endParaRPr lang="en-US" sz="1400" dirty="0" smtClean="0"/>
          </a:p>
          <a:p>
            <a:r>
              <a:rPr lang="ar-IQ" sz="1400" b="1" u="sng" dirty="0" smtClean="0"/>
              <a:t>رابعا  : قاعدة اتخاذ القرار في ضوء معيار تحقيق أقصى قيمة</a:t>
            </a:r>
            <a:endParaRPr lang="en-US" sz="1400" dirty="0" smtClean="0"/>
          </a:p>
          <a:p>
            <a:r>
              <a:rPr lang="en-US" sz="1400" b="1" u="sng" dirty="0" smtClean="0"/>
              <a:t> </a:t>
            </a:r>
            <a:r>
              <a:rPr lang="ar-IQ" sz="1400" dirty="0" smtClean="0"/>
              <a:t>يقصد بهذا الهدف التشغيلي احد امرين :</a:t>
            </a:r>
            <a:endParaRPr lang="en-US" sz="1400" dirty="0" smtClean="0"/>
          </a:p>
          <a:p>
            <a:pPr lvl="0"/>
            <a:r>
              <a:rPr lang="ar-IQ" sz="1400" dirty="0" smtClean="0"/>
              <a:t>ان تزيد القيمة الحالية للمكاسب الحدية المتوقعة عن القيمة الحالية للاستثمار المطلوب, على اساس ان هذه القيم الحالية تم خصمها بمعدل مماثل لتكلفة الاموال  , فهذه الزيادة هي اضافة لقيمة المنشأة.</a:t>
            </a:r>
            <a:endParaRPr lang="en-US" sz="1400" dirty="0" smtClean="0"/>
          </a:p>
          <a:p>
            <a:pPr lvl="0"/>
            <a:r>
              <a:rPr lang="ar-IQ" sz="1400" dirty="0" smtClean="0"/>
              <a:t>ان يزيد عائد الاستثمار المتوقع محسوبا بطريقة دقيقة عن تكلفة الاموال فهذه الزيادة معناها زيادة قيمة المنشأة.</a:t>
            </a:r>
            <a:endParaRPr lang="en-US" sz="1400" dirty="0" smtClean="0"/>
          </a:p>
          <a:p>
            <a:r>
              <a:rPr lang="ar-IQ" sz="1400" dirty="0" smtClean="0"/>
              <a:t>اي لابد ان يكون عائد الاستثمار يساوي او اكبر من تكلفة الاموال من اجل هدف تحقيق اقصى قيمة للمنشأة, ولكي لا تتأثر مصالح اصحاب المشروع ويعتبر هذا المعيار المالي حد القطع الذي يميز بين المشروعات المقبولة والمرفوضة من منظور مالي بحت ومع بعض التحفظات.</a:t>
            </a:r>
            <a:endParaRPr lang="en-US" sz="1400" dirty="0" smtClean="0"/>
          </a:p>
          <a:p>
            <a:endParaRPr lang="ar-IQ"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pPr algn="r"/>
            <a:r>
              <a:rPr lang="ar-IQ" dirty="0" smtClean="0"/>
              <a:t>المنظور المالي لتقييم المشاريع </a:t>
            </a:r>
            <a:endParaRPr lang="ar-IQ" dirty="0"/>
          </a:p>
        </p:txBody>
      </p:sp>
      <p:sp>
        <p:nvSpPr>
          <p:cNvPr id="3" name="Content Placeholder 2"/>
          <p:cNvSpPr>
            <a:spLocks noGrp="1"/>
          </p:cNvSpPr>
          <p:nvPr>
            <p:ph idx="1"/>
          </p:nvPr>
        </p:nvSpPr>
        <p:spPr>
          <a:xfrm>
            <a:off x="304800" y="928670"/>
            <a:ext cx="8686800" cy="5929330"/>
          </a:xfrm>
        </p:spPr>
        <p:txBody>
          <a:bodyPr>
            <a:normAutofit/>
          </a:bodyPr>
          <a:lstStyle/>
          <a:p>
            <a:r>
              <a:rPr lang="ar-IQ" sz="1400" b="1" u="sng" dirty="0" smtClean="0"/>
              <a:t>طرق تقييم المشروعات من منظور مالي</a:t>
            </a:r>
            <a:endParaRPr lang="en-US" sz="1400" dirty="0" smtClean="0"/>
          </a:p>
          <a:p>
            <a:r>
              <a:rPr lang="ar-IQ" sz="1400" b="1" u="sng" dirty="0" smtClean="0"/>
              <a:t>اساليب التدفقات النقدية غير المخصومة  والمخصومة</a:t>
            </a:r>
            <a:endParaRPr lang="en-US" sz="1400" dirty="0" smtClean="0"/>
          </a:p>
          <a:p>
            <a:r>
              <a:rPr lang="ar-IQ" sz="1400" dirty="0" smtClean="0"/>
              <a:t>والاساليب غير المخصومة هي مجموعة اساليب لتقييم  العائد الاقتصادي للبدائل الاستثمارية والتي لا تأخذ في الاعتيار القيمة الزمنية للنقود. اما تلك الاساليب التي تأخذ في الاعتبار القيمة  الزمنية للنقود فهي اساليب التدفقات النقدية المخصومة.</a:t>
            </a:r>
            <a:endParaRPr lang="en-US" sz="1400" dirty="0" smtClean="0"/>
          </a:p>
          <a:p>
            <a:r>
              <a:rPr lang="ar-IQ" sz="1400" b="1" u="sng" dirty="0" smtClean="0"/>
              <a:t> المعايير غير المخصومة للربحية المالية للمشروع</a:t>
            </a:r>
            <a:endParaRPr lang="en-US" sz="1400" dirty="0" smtClean="0"/>
          </a:p>
          <a:p>
            <a:r>
              <a:rPr lang="ar-IQ" sz="1400" b="1" u="sng" dirty="0" smtClean="0"/>
              <a:t> طريقة او معيار مدة الاسترداد / ومعيار معدل العائد على الاستثمار</a:t>
            </a:r>
            <a:endParaRPr lang="en-US" sz="1400" dirty="0" smtClean="0"/>
          </a:p>
          <a:p>
            <a:r>
              <a:rPr lang="ar-IQ" sz="1400" b="1" u="sng" dirty="0" smtClean="0"/>
              <a:t>اولا  : طريقة مدة الاسترداد</a:t>
            </a:r>
            <a:endParaRPr lang="en-US" sz="1400" dirty="0" smtClean="0"/>
          </a:p>
          <a:p>
            <a:r>
              <a:rPr lang="ar-IQ" sz="1400" dirty="0" smtClean="0"/>
              <a:t> وهي من المعايير غير المخصومة  وتعتبر طريقة مدة الاسترداد  من أسهل وأكثر الطرق شيوعا لقياس القيمة الاقتصادية لأستثمار ما بالرغم من الانتقادات الجوهرية التي توجه لها بانها طريقة تقريبية غير علمية.</a:t>
            </a:r>
            <a:endParaRPr lang="en-US" sz="1400" dirty="0" smtClean="0"/>
          </a:p>
          <a:p>
            <a:r>
              <a:rPr lang="ar-IQ" sz="1400" b="1" u="sng" dirty="0" smtClean="0"/>
              <a:t>تعريف مدة الاسترداد :</a:t>
            </a:r>
            <a:r>
              <a:rPr lang="ar-IQ" sz="1400" dirty="0" smtClean="0"/>
              <a:t> انها عدد السنوات المطلوبة للتدفقات النقدية العائدة من الاستثمار لتساوي التدفقات النقدية الأصلية المطلوب انفاقها.</a:t>
            </a:r>
            <a:endParaRPr lang="en-US" sz="1400" dirty="0" smtClean="0"/>
          </a:p>
          <a:p>
            <a:r>
              <a:rPr lang="ar-IQ" sz="1400" b="1" dirty="0" smtClean="0"/>
              <a:t>معادلة الحساب مدة الاسترداد(بالسنوات)</a:t>
            </a:r>
            <a:endParaRPr lang="en-US" sz="1400" dirty="0" smtClean="0"/>
          </a:p>
          <a:p>
            <a:r>
              <a:rPr lang="ar-IQ" sz="1400" b="1" dirty="0" smtClean="0"/>
              <a:t>=(التكلفة المطلوب دفعها – التدفقات الداخلة للسنة الاولى)/ التدفقات الداخلة للسنة الثانية</a:t>
            </a:r>
            <a:endParaRPr lang="en-US" sz="1400" dirty="0" smtClean="0"/>
          </a:p>
          <a:p>
            <a:r>
              <a:rPr lang="ar-IQ" sz="1400" dirty="0" smtClean="0"/>
              <a:t>غالبا ما يضع المدير المالي حدا أقصى لمدة الاسترداد يرفض بناء عليه جميع المشروعات المقترحة التي لا تعطي هذا الحد. المشروعات الصناعية عادة تضع من 2-5 سنوات الا في حالة الانشاءات تزيد على ذلك.</a:t>
            </a:r>
            <a:endParaRPr lang="en-US" sz="1400" dirty="0" smtClean="0"/>
          </a:p>
          <a:p>
            <a:endParaRPr lang="ar-IQ"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اسباب </a:t>
            </a:r>
            <a:r>
              <a:rPr lang="ar-IQ" smtClean="0"/>
              <a:t>تفضيل معيار مدة </a:t>
            </a:r>
            <a:r>
              <a:rPr lang="ar-IQ" dirty="0" smtClean="0"/>
              <a:t>الاسترداد </a:t>
            </a:r>
            <a:endParaRPr lang="ar-IQ" dirty="0"/>
          </a:p>
        </p:txBody>
      </p:sp>
      <p:sp>
        <p:nvSpPr>
          <p:cNvPr id="3" name="Content Placeholder 2"/>
          <p:cNvSpPr>
            <a:spLocks noGrp="1"/>
          </p:cNvSpPr>
          <p:nvPr>
            <p:ph idx="1"/>
          </p:nvPr>
        </p:nvSpPr>
        <p:spPr/>
        <p:txBody>
          <a:bodyPr>
            <a:normAutofit fontScale="62500" lnSpcReduction="20000"/>
          </a:bodyPr>
          <a:lstStyle/>
          <a:p>
            <a:r>
              <a:rPr lang="ar-IQ" b="1" u="sng" dirty="0" smtClean="0"/>
              <a:t>اسباب تفضيل مدة الاسترداد الأقصر للمشروع</a:t>
            </a:r>
            <a:r>
              <a:rPr lang="ar-IQ" dirty="0" smtClean="0"/>
              <a:t> :</a:t>
            </a:r>
            <a:endParaRPr lang="en-US" dirty="0" smtClean="0"/>
          </a:p>
          <a:p>
            <a:pPr lvl="0"/>
            <a:r>
              <a:rPr lang="ar-IQ" dirty="0" smtClean="0"/>
              <a:t>قصر مدة الاسترداد دليل غير مباشر على ربحية المشروع المقترح.</a:t>
            </a:r>
            <a:endParaRPr lang="en-US" dirty="0" smtClean="0"/>
          </a:p>
          <a:p>
            <a:pPr lvl="0"/>
            <a:r>
              <a:rPr lang="ar-IQ" dirty="0" smtClean="0"/>
              <a:t>قلة المخاطر التي تتعرض لها المنشأة لسرعة استرداد الاموال المستثمرة.</a:t>
            </a:r>
            <a:endParaRPr lang="en-US" dirty="0" smtClean="0"/>
          </a:p>
          <a:p>
            <a:pPr lvl="0"/>
            <a:r>
              <a:rPr lang="ar-IQ" dirty="0" smtClean="0"/>
              <a:t>التدفقات النقدية الناتجة من المشروع المقترح ستقلل من أعسار المنشأة خصوصا تلك التي تحتاج الى نقدية.</a:t>
            </a:r>
            <a:endParaRPr lang="en-US" dirty="0" smtClean="0"/>
          </a:p>
          <a:p>
            <a:pPr lvl="0"/>
            <a:r>
              <a:rPr lang="ar-IQ" dirty="0" smtClean="0"/>
              <a:t>سهولة الاحتساب.</a:t>
            </a:r>
            <a:endParaRPr lang="en-US" dirty="0" smtClean="0"/>
          </a:p>
          <a:p>
            <a:r>
              <a:rPr lang="ar-IQ" b="1" u="sng" dirty="0" smtClean="0"/>
              <a:t>عيوب طريقة مدة الاسترداد</a:t>
            </a:r>
            <a:r>
              <a:rPr lang="ar-IQ" dirty="0" smtClean="0"/>
              <a:t> :</a:t>
            </a:r>
            <a:endParaRPr lang="en-US" dirty="0" smtClean="0"/>
          </a:p>
          <a:p>
            <a:pPr lvl="0"/>
            <a:r>
              <a:rPr lang="ar-IQ" dirty="0" smtClean="0"/>
              <a:t>لا تدخل هذه الطريقة في الحسبان التدفقات النقدية بعد مدة الاسترداد اي الاجمالي .فقد يتساوى مشروعان في فترة الاسترداد الا ان احدهما يعطي تدفقات نقدية اكبر بمن الاخر بعد مدة الاسترداد وهذه التدفقات لا تؤخذ في الاعتيار في هذه الطريقة.</a:t>
            </a:r>
            <a:endParaRPr lang="en-US" dirty="0" smtClean="0"/>
          </a:p>
          <a:p>
            <a:pPr lvl="0"/>
            <a:r>
              <a:rPr lang="ar-IQ" dirty="0" smtClean="0"/>
              <a:t>تفشل هذه الطريقة في احتساب الاختلافات بالنسبة لتوقيت التدفقات النقدية الداخلة  ( القيمة الحالية للنقود) في فترة الاسترداد ذاتها. فقد يتساوى اجمالي التدفقات النقدية لمشروعين , في حين يحصل احد المشروعين على تدفقات نقدية اكبر في السنة الاولى يمكن اعادة استثمارها.</a:t>
            </a:r>
            <a:endParaRPr lang="en-US" dirty="0" smtClean="0"/>
          </a:p>
          <a:p>
            <a:endParaRPr lang="ar-IQ"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14346"/>
          </a:xfrm>
        </p:spPr>
        <p:txBody>
          <a:bodyPr>
            <a:normAutofit/>
          </a:bodyPr>
          <a:lstStyle/>
          <a:p>
            <a:pPr algn="ctr"/>
            <a:r>
              <a:rPr lang="ar-IQ" sz="1600" b="1" u="sng" dirty="0" smtClean="0"/>
              <a:t>اهمية دراسات الجدوى للمشروع الاستثماري</a:t>
            </a:r>
            <a:r>
              <a:rPr lang="en-US" sz="1600" dirty="0" smtClean="0"/>
              <a:t/>
            </a:r>
            <a:br>
              <a:rPr lang="en-US" sz="1600" dirty="0" smtClean="0"/>
            </a:br>
            <a:endParaRPr lang="ar-IQ" sz="1600" dirty="0"/>
          </a:p>
        </p:txBody>
      </p:sp>
      <p:sp>
        <p:nvSpPr>
          <p:cNvPr id="3" name="Content Placeholder 2"/>
          <p:cNvSpPr>
            <a:spLocks noGrp="1"/>
          </p:cNvSpPr>
          <p:nvPr>
            <p:ph idx="1"/>
          </p:nvPr>
        </p:nvSpPr>
        <p:spPr>
          <a:xfrm>
            <a:off x="304800" y="785794"/>
            <a:ext cx="8686800" cy="6072206"/>
          </a:xfrm>
        </p:spPr>
        <p:txBody>
          <a:bodyPr>
            <a:noAutofit/>
          </a:bodyPr>
          <a:lstStyle/>
          <a:p>
            <a:r>
              <a:rPr lang="ar-IQ" sz="1050" b="1" u="sng" dirty="0" smtClean="0"/>
              <a:t>اولا : اهمية دراسات الجدوى على مستوى الدولة</a:t>
            </a:r>
            <a:endParaRPr lang="en-US" sz="1050" dirty="0" smtClean="0"/>
          </a:p>
          <a:p>
            <a:pPr lvl="0"/>
            <a:r>
              <a:rPr lang="ar-IQ" sz="1050" dirty="0" smtClean="0"/>
              <a:t>لا بد  وان يكون المشروع  ذو عائد اقتصادي واجتماعي يتوافق مع تخصيص الدولة لجزء من مواردها لهذا المشروع ويتوافق مع سياستها الاقتصادية والاجتماعية وتوجهاتها السياسية.</a:t>
            </a:r>
            <a:endParaRPr lang="en-US" sz="1050" dirty="0" smtClean="0"/>
          </a:p>
          <a:p>
            <a:pPr lvl="0"/>
            <a:r>
              <a:rPr lang="ar-IQ" sz="1050" dirty="0" smtClean="0"/>
              <a:t>تفاضل الدولة بين المشروعات الاستثمارية المعروضة عليها وتحديد اهميتها بناءا على معايير اقتصادية واجتماعية واعتبارات سياسية ومن ثم تتخذ قرار بالاختيار.</a:t>
            </a:r>
            <a:endParaRPr lang="en-US" sz="1050" dirty="0" smtClean="0"/>
          </a:p>
          <a:p>
            <a:pPr lvl="0"/>
            <a:r>
              <a:rPr lang="ar-IQ" sz="1050" dirty="0" smtClean="0"/>
              <a:t>تحقق دراسات الجدوى للدولة امكانية الموائمة بين الاستخدامات والموارد وتحقيق الاستغلال الأمثل لهذه الموارد والقضاء على الاسراف.</a:t>
            </a:r>
            <a:endParaRPr lang="en-US" sz="1050" dirty="0" smtClean="0"/>
          </a:p>
          <a:p>
            <a:pPr lvl="0"/>
            <a:r>
              <a:rPr lang="ar-IQ" sz="1050" dirty="0" smtClean="0"/>
              <a:t>تفيد الدولة فيما يتعلق بالواقع الفعلي لكل بديل استثماري من حيث وزنه واهميته ومدى تأثيره على الانشطة السياسية والاقتصادية والاجتماعية.</a:t>
            </a:r>
            <a:endParaRPr lang="en-US" sz="1050" dirty="0" smtClean="0"/>
          </a:p>
          <a:p>
            <a:pPr lvl="0"/>
            <a:r>
              <a:rPr lang="ar-IQ" sz="1050" dirty="0" smtClean="0"/>
              <a:t>تفيد دراسات الجدوى للمشروعات الاستثمارية في اعادة ترتيب اوراق الموازنة العامة للدولة من حيث الموارد والاستخدامات.</a:t>
            </a:r>
            <a:endParaRPr lang="en-US" sz="1050" dirty="0" smtClean="0"/>
          </a:p>
          <a:p>
            <a:pPr lvl="0"/>
            <a:r>
              <a:rPr lang="ar-IQ" sz="1050" dirty="0" smtClean="0"/>
              <a:t>تفيد ايضا في مجال التخطيط المالي والاقتصادي والاجتماعي للدولة ومن ثم تأخذ ذلك بعين الاعتبار في ترشيد السياسات الملية والاقتصادية والاجتماعية .</a:t>
            </a:r>
            <a:endParaRPr lang="en-US" sz="1050" dirty="0" smtClean="0"/>
          </a:p>
          <a:p>
            <a:pPr lvl="0"/>
            <a:r>
              <a:rPr lang="ar-IQ" sz="1050" dirty="0" smtClean="0"/>
              <a:t>تساعد هذه الدراسات على السهولة في اتخاذ القرارات من قبل القيادات المختصة كل في مجاله فيما يتعلق بالتخطيط الاستراتيجي المستقبلي.</a:t>
            </a:r>
            <a:endParaRPr lang="en-US" sz="1050" dirty="0" smtClean="0"/>
          </a:p>
          <a:p>
            <a:r>
              <a:rPr lang="en-US" sz="1050" dirty="0" smtClean="0"/>
              <a:t> </a:t>
            </a:r>
          </a:p>
          <a:p>
            <a:r>
              <a:rPr lang="ar-IQ" sz="1050" b="1" u="sng" dirty="0" smtClean="0"/>
              <a:t>ثانيا : اهمية دراسات الجدوى على مستوى رجال الاعمال والمستثمرالخاص </a:t>
            </a:r>
            <a:endParaRPr lang="en-US" sz="1050" dirty="0" smtClean="0"/>
          </a:p>
          <a:p>
            <a:pPr lvl="0"/>
            <a:r>
              <a:rPr lang="ar-IQ" sz="1050" dirty="0" smtClean="0"/>
              <a:t>تفيد في الحصول على القروض من البنوك أذ انها تمثل احد المستندات الضرورية الواجب تقديمها للبنوك التي تقوم بفحصها وتحليلها والتأكد من جدواها.</a:t>
            </a:r>
            <a:endParaRPr lang="en-US" sz="1050" dirty="0" smtClean="0"/>
          </a:p>
          <a:p>
            <a:pPr lvl="0"/>
            <a:r>
              <a:rPr lang="ar-IQ" sz="1050" dirty="0" smtClean="0"/>
              <a:t>تعمل هذه الدراسات على تجنب المشكلات المالية والتسويقية والفنية والاقتصادية والقومية نظرا لارتكازها على أسس ومعايير علمية وطرق منهجية مما يعني التقليل من المخاطرة.</a:t>
            </a:r>
            <a:endParaRPr lang="en-US" sz="1050" dirty="0" smtClean="0"/>
          </a:p>
          <a:p>
            <a:pPr lvl="0"/>
            <a:r>
              <a:rPr lang="ar-IQ" sz="1050" dirty="0" smtClean="0"/>
              <a:t>تمثل دراسة الجدوى ضرورة لبعض الهيئات في الدولة حتى تسمح بالاستثمار ومنح الموافقات والتراخيص.</a:t>
            </a:r>
            <a:endParaRPr lang="en-US" sz="1050" dirty="0" smtClean="0"/>
          </a:p>
          <a:p>
            <a:pPr lvl="0"/>
            <a:r>
              <a:rPr lang="ar-IQ" sz="1050" dirty="0" smtClean="0"/>
              <a:t>دراسة الجدوى تفيد المستثمر في الاطمئنان على امواله واستثماراته ليس في الوقت الحاضر فقط وانما في المستقبل ايضا من خلال معرفة:</a:t>
            </a:r>
            <a:endParaRPr lang="en-US" sz="1050" dirty="0" smtClean="0"/>
          </a:p>
          <a:p>
            <a:pPr lvl="0"/>
            <a:r>
              <a:rPr lang="ar-IQ" sz="1050" dirty="0" smtClean="0"/>
              <a:t>معدلات العائد على الاموال المستثمرة.</a:t>
            </a:r>
            <a:endParaRPr lang="en-US" sz="1050" dirty="0" smtClean="0"/>
          </a:p>
          <a:p>
            <a:pPr lvl="0"/>
            <a:r>
              <a:rPr lang="ar-IQ" sz="1050" dirty="0" smtClean="0"/>
              <a:t>نسب الضرائب.</a:t>
            </a:r>
            <a:endParaRPr lang="en-US" sz="1050" dirty="0" smtClean="0"/>
          </a:p>
          <a:p>
            <a:pPr lvl="0"/>
            <a:r>
              <a:rPr lang="ar-IQ" sz="1050" dirty="0" smtClean="0"/>
              <a:t>تطور رأس المال.</a:t>
            </a:r>
            <a:endParaRPr lang="en-US" sz="1050" dirty="0" smtClean="0"/>
          </a:p>
          <a:p>
            <a:pPr lvl="0"/>
            <a:r>
              <a:rPr lang="ar-IQ" sz="1050" dirty="0" smtClean="0"/>
              <a:t>احتمالات التوسع.</a:t>
            </a:r>
            <a:endParaRPr lang="en-US" sz="1050" dirty="0" smtClean="0"/>
          </a:p>
          <a:p>
            <a:pPr lvl="0"/>
            <a:r>
              <a:rPr lang="ar-IQ" sz="1050" dirty="0" smtClean="0"/>
              <a:t>فترة الاسترداد.</a:t>
            </a:r>
            <a:endParaRPr lang="en-US" sz="1050" dirty="0" smtClean="0"/>
          </a:p>
          <a:p>
            <a:pPr lvl="0"/>
            <a:r>
              <a:rPr lang="ar-IQ" sz="1050" dirty="0" smtClean="0"/>
              <a:t>هيكل التمويل الأمثل.</a:t>
            </a:r>
            <a:endParaRPr lang="en-US" sz="1050" dirty="0" smtClean="0"/>
          </a:p>
          <a:p>
            <a:pPr lvl="0"/>
            <a:r>
              <a:rPr lang="ar-IQ" sz="1050" dirty="0" smtClean="0"/>
              <a:t>المقارنة بين البدائل التمويلية.</a:t>
            </a:r>
            <a:endParaRPr lang="en-US" sz="1050" dirty="0" smtClean="0"/>
          </a:p>
          <a:p>
            <a:pPr lvl="0"/>
            <a:r>
              <a:rPr lang="ar-IQ" sz="1050" dirty="0" smtClean="0"/>
              <a:t>تكلفة الاموال.</a:t>
            </a:r>
            <a:endParaRPr lang="en-US" sz="1050" dirty="0" smtClean="0"/>
          </a:p>
          <a:p>
            <a:pPr lvl="0"/>
            <a:r>
              <a:rPr lang="ar-IQ" sz="1050" dirty="0" smtClean="0"/>
              <a:t>مناخ الاستثمار في الدولة</a:t>
            </a:r>
            <a:endParaRPr lang="en-US" sz="1050" dirty="0" smtClean="0"/>
          </a:p>
          <a:p>
            <a:pPr lvl="0"/>
            <a:r>
              <a:rPr lang="ar-IQ" sz="1050" dirty="0" smtClean="0"/>
              <a:t>التدفقات النقدية للمشروع</a:t>
            </a:r>
            <a:endParaRPr lang="en-US" sz="1050" dirty="0" smtClean="0"/>
          </a:p>
          <a:p>
            <a:pPr lvl="0"/>
            <a:r>
              <a:rPr lang="ar-IQ" sz="1050" dirty="0" smtClean="0"/>
              <a:t>اوضاع وظروف المنافسين</a:t>
            </a:r>
            <a:endParaRPr lang="en-US" sz="1050" dirty="0" smtClean="0"/>
          </a:p>
          <a:p>
            <a:r>
              <a:rPr lang="ar-IQ" sz="1050" b="1" dirty="0" smtClean="0"/>
              <a:t> </a:t>
            </a:r>
            <a:endParaRPr lang="en-US" sz="1050" dirty="0" smtClean="0"/>
          </a:p>
          <a:p>
            <a:r>
              <a:rPr lang="ar-IQ" sz="1050" b="1" dirty="0" smtClean="0"/>
              <a:t> </a:t>
            </a:r>
            <a:endParaRPr lang="en-US" sz="1050" dirty="0" smtClean="0"/>
          </a:p>
          <a:p>
            <a:endParaRPr lang="ar-IQ" sz="105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معدل العائد على الاستثمار </a:t>
            </a:r>
            <a:endParaRPr lang="ar-IQ" dirty="0"/>
          </a:p>
        </p:txBody>
      </p:sp>
      <p:sp>
        <p:nvSpPr>
          <p:cNvPr id="3" name="Content Placeholder 2"/>
          <p:cNvSpPr>
            <a:spLocks noGrp="1"/>
          </p:cNvSpPr>
          <p:nvPr>
            <p:ph idx="1"/>
          </p:nvPr>
        </p:nvSpPr>
        <p:spPr/>
        <p:txBody>
          <a:bodyPr>
            <a:normAutofit fontScale="55000" lnSpcReduction="20000"/>
          </a:bodyPr>
          <a:lstStyle/>
          <a:p>
            <a:r>
              <a:rPr lang="ar-IQ" b="1" u="sng" dirty="0" smtClean="0"/>
              <a:t>ثانيا : طريقة معدل العائد على الاستثمار</a:t>
            </a:r>
            <a:endParaRPr lang="en-US" dirty="0" smtClean="0"/>
          </a:p>
          <a:p>
            <a:r>
              <a:rPr lang="ar-IQ" dirty="0" smtClean="0"/>
              <a:t>ان هذا المعيار مثل معيار مدة الاسترداد يعتبر من المعايير غير المخصومة التي لا تأخذ بنظر الاعتبار عنصر الزمن فهي تفترض ان القيمة للعوائد والكلف والارباح لا تتغير سواء تحققت الان أم بعد مرور فترة زمنية .يتم احتساب معدل العائد على الاستثمار باعتباره النسبة المئوية لمعدل الربح السنوي المتوقع منسوبا الى الكلفة الاستثمارية ( او اجمالي رأس المال الثابت ) , وهذا المعيار اداة فعالة في التحليل السريع والبسيط لقياس مستوى الربحية المالية للاستثمار , حيث تعبر هذه النسبة عن متوسط ما يمكن ان يحققه المشروع سنويا من صافي الارباح  مقارنة باجمالي الاستثمارات المخصصة للمشروع  . كلما كانت هذه النسبة مرتفعة كلما اعطى ذلك مؤشرا ايجابي عن مستوى الربحية المالية للمشروع . ولتحليل نتيجة هذا المعيار فانه يتم مقارنته مع معدلات الربح المالي الممكنة او المتوقعة من فرص الاستثمار المالي البديلة والمتمثلة بسعر الفائدة على الاقتراض في المصارف الاستثمارية او التجارية , او مقارنة النتيجة مع معدل العائد المالي المتوقع من الاستثمار في المشاريع البديلة الاخرى.  </a:t>
            </a:r>
            <a:endParaRPr lang="en-US" dirty="0" smtClean="0"/>
          </a:p>
          <a:p>
            <a:r>
              <a:rPr lang="ar-IQ" b="1" u="sng" dirty="0" smtClean="0"/>
              <a:t>معدل العائد على الاستثمار = (صافي الربح / اجمالي راس المال المستثمر)  </a:t>
            </a:r>
            <a:r>
              <a:rPr lang="en-US" b="1" u="sng" dirty="0" smtClean="0"/>
              <a:t>x</a:t>
            </a:r>
            <a:r>
              <a:rPr lang="ar-IQ" b="1" u="sng" dirty="0" smtClean="0"/>
              <a:t>  100</a:t>
            </a:r>
            <a:endParaRPr lang="en-US" dirty="0" smtClean="0"/>
          </a:p>
          <a:p>
            <a:r>
              <a:rPr lang="ar-IQ" b="1" u="sng" dirty="0" smtClean="0"/>
              <a:t>صافي الربح = اجمالي الربح – ( الاندثار + الفوائد + الضرائب )</a:t>
            </a:r>
            <a:endParaRPr lang="en-US" dirty="0" smtClean="0"/>
          </a:p>
          <a:p>
            <a:r>
              <a:rPr lang="ar-IQ" dirty="0" smtClean="0"/>
              <a:t> </a:t>
            </a:r>
            <a:endParaRPr lang="en-US" dirty="0" smtClean="0"/>
          </a:p>
          <a:p>
            <a:endParaRPr lang="ar-IQ" dirty="0" smtClean="0"/>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571480"/>
          </a:xfrm>
        </p:spPr>
        <p:txBody>
          <a:bodyPr>
            <a:normAutofit/>
          </a:bodyPr>
          <a:lstStyle/>
          <a:p>
            <a:pPr algn="just"/>
            <a:r>
              <a:rPr lang="ar-IQ" sz="1800" b="1" dirty="0" smtClean="0"/>
              <a:t>دراسة الجدوى البيئية : 	</a:t>
            </a:r>
            <a:endParaRPr lang="ar-IQ" sz="1800" b="1" dirty="0"/>
          </a:p>
        </p:txBody>
      </p:sp>
      <p:sp>
        <p:nvSpPr>
          <p:cNvPr id="3" name="Content Placeholder 2"/>
          <p:cNvSpPr>
            <a:spLocks noGrp="1"/>
          </p:cNvSpPr>
          <p:nvPr>
            <p:ph idx="1"/>
          </p:nvPr>
        </p:nvSpPr>
        <p:spPr>
          <a:xfrm>
            <a:off x="304800" y="500042"/>
            <a:ext cx="8686800" cy="5580083"/>
          </a:xfrm>
        </p:spPr>
        <p:txBody>
          <a:bodyPr>
            <a:normAutofit/>
          </a:bodyPr>
          <a:lstStyle/>
          <a:p>
            <a:pPr algn="just">
              <a:buNone/>
            </a:pPr>
            <a:r>
              <a:rPr lang="ar-IQ" sz="2400" dirty="0" smtClean="0"/>
              <a:t>تهدف دراسة الجدوى البيئية الى الوقوف على البيئة الاقتصادية والاجتماعية والسياسية والادارية التي تتميز بها الدولة التي تعمل داخلها المشروع الاستثماري . ومن الطبيعي ان يكون للبيئة المذكورة تأثير مباشر او غير مباشر على المشروع . وتشمل هذه العوامل التعرف على مدى استقرار النظام السياسي والاقتصادي و التعرف على السياسات الاقتصادية التي سوف يعمل في اطارها المشروع المقترح . ويتم في هذه الدراسة تجميع البيانات و المعلومات عن الدخل الوطني ومكوناته، و القطاعات الاقتصادية ومعدلات نموها، والاستثمارات في هذه القطاعات والصادرات والواردات وحجم السكان و السلوك الاستهلاكي للافراد . ومعلوم ان مثل هذه المعلومات سوف تمكن المشروع من اتخاذ قراراته الاستثمارية بشكل دقيق . </a:t>
            </a:r>
            <a:endParaRPr lang="ar-IQ"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357166"/>
          </a:xfrm>
        </p:spPr>
        <p:txBody>
          <a:bodyPr>
            <a:normAutofit fontScale="90000"/>
          </a:bodyPr>
          <a:lstStyle/>
          <a:p>
            <a:pPr algn="just"/>
            <a:r>
              <a:rPr lang="ar-IQ" dirty="0" smtClean="0"/>
              <a:t>الدراسة التسويقية :</a:t>
            </a:r>
            <a:endParaRPr lang="ar-IQ" dirty="0"/>
          </a:p>
        </p:txBody>
      </p:sp>
      <p:sp>
        <p:nvSpPr>
          <p:cNvPr id="3" name="Content Placeholder 2"/>
          <p:cNvSpPr>
            <a:spLocks noGrp="1"/>
          </p:cNvSpPr>
          <p:nvPr>
            <p:ph idx="1"/>
          </p:nvPr>
        </p:nvSpPr>
        <p:spPr>
          <a:xfrm>
            <a:off x="0" y="571480"/>
            <a:ext cx="8991600" cy="6286520"/>
          </a:xfrm>
        </p:spPr>
        <p:txBody>
          <a:bodyPr>
            <a:normAutofit/>
          </a:bodyPr>
          <a:lstStyle/>
          <a:p>
            <a:pPr algn="just"/>
            <a:r>
              <a:rPr lang="ar-IQ" sz="2000" dirty="0" smtClean="0"/>
              <a:t>تعتبر الدراسة التسويقية من أهم جوانب الدراسة التفصيلية التي تجري لغرض الحكم على جدوى المشروع الاستثماري، ا انها تتناول جانباً وثيق الصلة بالايرادات المتوقعة . حيث انه من غير المعقول ان يقوم المستثمر بانتاج حجم معين من المنتجات دون المعرفة المسبقة بمدى استيعاب السوق لمنتجاته، كما ان نتائج هذه الدراسة تصب في دراسة الجوانب المالية و التجارية .</a:t>
            </a:r>
          </a:p>
          <a:p>
            <a:pPr lvl="1" algn="just"/>
            <a:r>
              <a:rPr lang="ar-IQ" sz="2000" dirty="0" smtClean="0"/>
              <a:t>ويتعين تحديد حجم واتجاهات الطلب على منتجات المشروع المقترح (سواء الطلب المحلي أو الطلب الخارجي) وكذلك دراسة وتحليل العوامل المحددة للطلب، ومرونة الطلب السعرية و الدخلية وكذلك تطور ونمو الانتاج للسلع المماثلة من المشروعات القائمة، وكذلك الصادرات والاستيرادات من تلك السلع وتقدير الاساليب الاحصائية والقياسية المختلفة، البسيطة منها وغير البسيطة، والتي تشتمل على المسوحات الميدانية والسلاسل الزمنية ومرونات الطلب واساليب الارتباط والانحدار . </a:t>
            </a:r>
          </a:p>
          <a:p>
            <a:pPr lvl="1" algn="just"/>
            <a:endParaRPr lang="ar-IQ"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ar-IQ" dirty="0" smtClean="0"/>
              <a:t>الدراسة القانونية </a:t>
            </a:r>
            <a:endParaRPr lang="ar-IQ" dirty="0"/>
          </a:p>
        </p:txBody>
      </p:sp>
      <p:sp>
        <p:nvSpPr>
          <p:cNvPr id="3" name="Content Placeholder 2"/>
          <p:cNvSpPr>
            <a:spLocks noGrp="1"/>
          </p:cNvSpPr>
          <p:nvPr>
            <p:ph idx="1"/>
          </p:nvPr>
        </p:nvSpPr>
        <p:spPr/>
        <p:txBody>
          <a:bodyPr>
            <a:normAutofit/>
          </a:bodyPr>
          <a:lstStyle/>
          <a:p>
            <a:r>
              <a:rPr lang="ar-IQ" sz="2000" dirty="0" smtClean="0"/>
              <a:t>تهدف هذه الدراسة الى معرفة وتحديد الصلاحيات القانونية للمشروع الاستثماري المقترح، أي التأكد من عدم وجود قوانين وتعليمات تمنع قبول المشروع . ولهذا لابد من معرفة القوانين التي سيعمل بموجبها المشروع، وكذلك الاجراءات المطلوبة لقيام المشروع . ومن هنا يتعين الوقوف على كافة القوانين و التعليمات ذات العلاقة باقامة وتأسيس المشروع و القيام بمهامه الانتاجية ونوع الحوافز المتوفرة للاستثمار .</a:t>
            </a:r>
          </a:p>
          <a:p>
            <a:endParaRPr lang="ar-IQ"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71470"/>
          </a:xfrm>
        </p:spPr>
        <p:txBody>
          <a:bodyPr>
            <a:normAutofit/>
          </a:bodyPr>
          <a:lstStyle/>
          <a:p>
            <a:pPr algn="r"/>
            <a:r>
              <a:rPr lang="ar-IQ" sz="1800" dirty="0" smtClean="0"/>
              <a:t>المحاضرة الثالثة / اكتشاف الفرصة الاستثمارية </a:t>
            </a:r>
            <a:endParaRPr lang="ar-IQ" sz="1800" dirty="0"/>
          </a:p>
        </p:txBody>
      </p:sp>
      <p:sp>
        <p:nvSpPr>
          <p:cNvPr id="3" name="Content Placeholder 2"/>
          <p:cNvSpPr>
            <a:spLocks noGrp="1"/>
          </p:cNvSpPr>
          <p:nvPr>
            <p:ph idx="1"/>
          </p:nvPr>
        </p:nvSpPr>
        <p:spPr>
          <a:xfrm>
            <a:off x="304800" y="1554162"/>
            <a:ext cx="8686800" cy="5089548"/>
          </a:xfrm>
        </p:spPr>
        <p:txBody>
          <a:bodyPr>
            <a:normAutofit fontScale="25000" lnSpcReduction="20000"/>
          </a:bodyPr>
          <a:lstStyle/>
          <a:p>
            <a:r>
              <a:rPr lang="ar-IQ" b="1" u="sng" dirty="0" smtClean="0"/>
              <a:t> كيف تنشأ الفكرة الاستثمارية ؟</a:t>
            </a:r>
            <a:endParaRPr lang="en-US" dirty="0" smtClean="0"/>
          </a:p>
          <a:p>
            <a:r>
              <a:rPr lang="ar-IQ" dirty="0" smtClean="0"/>
              <a:t>أي مشروع اقتصادي يبدأ بفكرة نظرية تتحول الى واقع عملي بعد اجراءات دراسة الجدوى . </a:t>
            </a:r>
            <a:endParaRPr lang="en-US" dirty="0" smtClean="0"/>
          </a:p>
          <a:p>
            <a:r>
              <a:rPr lang="ar-IQ" dirty="0" smtClean="0"/>
              <a:t>هناك مجموعة عوامل تساعد على نشأة وظهور الفكرة الاستثمارية وهي :</a:t>
            </a:r>
            <a:endParaRPr lang="en-US" dirty="0" smtClean="0"/>
          </a:p>
          <a:p>
            <a:pPr lvl="0"/>
            <a:r>
              <a:rPr lang="ar-IQ" dirty="0" smtClean="0"/>
              <a:t>من خلال المعلومات التي توفرها الهيئة العامة للاستثمار عن فرص ومجالات الاستثمار.</a:t>
            </a:r>
            <a:endParaRPr lang="en-US" dirty="0" smtClean="0"/>
          </a:p>
          <a:p>
            <a:pPr lvl="0"/>
            <a:r>
              <a:rPr lang="ar-IQ" dirty="0" smtClean="0"/>
              <a:t>القوانين الاقتصادية بما تحمله من مزايا وضمانات واعفاءات للمشروعات الاستثمارية.</a:t>
            </a:r>
            <a:endParaRPr lang="en-US" dirty="0" smtClean="0"/>
          </a:p>
          <a:p>
            <a:pPr lvl="0"/>
            <a:r>
              <a:rPr lang="ar-IQ" dirty="0" smtClean="0"/>
              <a:t>من خلال خطة الدولة وسياساتها المالية والاقتصادية</a:t>
            </a:r>
            <a:endParaRPr lang="en-US" dirty="0" smtClean="0"/>
          </a:p>
          <a:p>
            <a:pPr lvl="0"/>
            <a:r>
              <a:rPr lang="ar-IQ" dirty="0" smtClean="0"/>
              <a:t>من خلال تطور المجتمع والاتجاهات السكانية والتغيرات الاجتماعية.</a:t>
            </a:r>
            <a:endParaRPr lang="en-US" dirty="0" smtClean="0"/>
          </a:p>
          <a:p>
            <a:pPr lvl="0"/>
            <a:r>
              <a:rPr lang="ar-IQ" dirty="0" smtClean="0"/>
              <a:t>من خلال احتياجات المجتمع والندرة في بعض المجالات والسلع.</a:t>
            </a:r>
            <a:endParaRPr lang="en-US" dirty="0" smtClean="0"/>
          </a:p>
          <a:p>
            <a:pPr lvl="0"/>
            <a:r>
              <a:rPr lang="ar-IQ" dirty="0" smtClean="0"/>
              <a:t>التطور التكنولوجي وثورات الاتصال تساعد في توليد العديد من الافكار الاستثمارية.</a:t>
            </a:r>
            <a:endParaRPr lang="en-US" dirty="0" smtClean="0"/>
          </a:p>
          <a:p>
            <a:pPr lvl="0"/>
            <a:r>
              <a:rPr lang="ar-IQ" dirty="0" smtClean="0"/>
              <a:t>اتجاهات الدولة وفلسفة الحكم قد يكون لها اثر مباشر او غير مباشر على قيام نوعية معينة من المشروعات الاستثمارية.</a:t>
            </a:r>
            <a:endParaRPr lang="en-US" dirty="0" smtClean="0"/>
          </a:p>
          <a:p>
            <a:pPr lvl="0"/>
            <a:r>
              <a:rPr lang="ar-IQ" dirty="0" smtClean="0"/>
              <a:t>النجاح الاقتصادي الذي يتحقق في مجالات معينة مما يدعوا الى الاستمرار في هذا المجال بمشروعات استثمارية ذات قدرة اقتصادية اكبر وتنظيم عالي.</a:t>
            </a:r>
            <a:endParaRPr lang="en-US" dirty="0" smtClean="0"/>
          </a:p>
          <a:p>
            <a:pPr lvl="0"/>
            <a:r>
              <a:rPr lang="ar-IQ" dirty="0" smtClean="0"/>
              <a:t>من خلال بيوت الخبرة ومراكز الاستشارات المالية والادارية لما لها من قدرة ودراية بما تحتاجه الدولة من مشروعات ومعرفة بمجال تأسيس الشركات.</a:t>
            </a:r>
            <a:endParaRPr lang="en-US" dirty="0" smtClean="0"/>
          </a:p>
          <a:p>
            <a:pPr lvl="0"/>
            <a:r>
              <a:rPr lang="ar-IQ" dirty="0" smtClean="0"/>
              <a:t>الاحتياج الى تشغيل رؤوس الاموال وتحقيق معدلات عائد معقولة من خلال استغلال بعض موارد الدولة المعطلة.</a:t>
            </a:r>
            <a:endParaRPr lang="en-US" dirty="0" smtClean="0"/>
          </a:p>
          <a:p>
            <a:r>
              <a:rPr lang="ar-IQ" b="1" u="sng" dirty="0" smtClean="0"/>
              <a:t>مراحل دراسات الجدوى التفصيلية</a:t>
            </a:r>
            <a:endParaRPr lang="en-US" dirty="0" smtClean="0"/>
          </a:p>
          <a:p>
            <a:pPr lvl="0"/>
            <a:r>
              <a:rPr lang="ar-IQ" dirty="0" smtClean="0"/>
              <a:t>دراسة الجدوى البيئية.</a:t>
            </a:r>
            <a:endParaRPr lang="en-US" dirty="0" smtClean="0"/>
          </a:p>
          <a:p>
            <a:pPr lvl="0"/>
            <a:r>
              <a:rPr lang="ar-IQ" dirty="0" smtClean="0"/>
              <a:t>دراسة الجدوى التسويقية.</a:t>
            </a:r>
            <a:endParaRPr lang="en-US" dirty="0" smtClean="0"/>
          </a:p>
          <a:p>
            <a:pPr lvl="0"/>
            <a:r>
              <a:rPr lang="ar-IQ" dirty="0" smtClean="0"/>
              <a:t>دراسة الجدوى الفنية والهندسية.</a:t>
            </a:r>
            <a:endParaRPr lang="en-US" dirty="0" smtClean="0"/>
          </a:p>
          <a:p>
            <a:pPr lvl="0"/>
            <a:r>
              <a:rPr lang="ar-IQ" dirty="0" smtClean="0"/>
              <a:t>التقييم المالي للمشروعات الاستثمارية.</a:t>
            </a:r>
            <a:endParaRPr lang="en-US" dirty="0" smtClean="0"/>
          </a:p>
          <a:p>
            <a:pPr lvl="0"/>
            <a:r>
              <a:rPr lang="ar-IQ" dirty="0" smtClean="0"/>
              <a:t>الجدوى المالية.</a:t>
            </a:r>
            <a:endParaRPr lang="en-US" dirty="0" smtClean="0"/>
          </a:p>
          <a:p>
            <a:pPr lvl="0"/>
            <a:r>
              <a:rPr lang="ar-IQ" dirty="0" smtClean="0"/>
              <a:t>التقييم الاقتصادي للمشروع.</a:t>
            </a:r>
            <a:endParaRPr lang="en-US" dirty="0" smtClean="0"/>
          </a:p>
          <a:p>
            <a:pPr lvl="0"/>
            <a:r>
              <a:rPr lang="ar-IQ" dirty="0" smtClean="0"/>
              <a:t>سياسة التوزيع الأمثل للموارد.</a:t>
            </a:r>
            <a:endParaRPr lang="en-US" dirty="0" smtClean="0"/>
          </a:p>
          <a:p>
            <a:pPr lvl="0"/>
            <a:r>
              <a:rPr lang="ar-IQ" dirty="0" smtClean="0"/>
              <a:t>قياس انتاجية الاستثمار.</a:t>
            </a:r>
            <a:endParaRPr lang="en-US" dirty="0" smtClean="0"/>
          </a:p>
          <a:p>
            <a:pPr lvl="0"/>
            <a:r>
              <a:rPr lang="ar-IQ" dirty="0" smtClean="0"/>
              <a:t>الدراسة القومية.</a:t>
            </a:r>
            <a:endParaRPr lang="en-US" dirty="0" smtClean="0"/>
          </a:p>
          <a:p>
            <a:r>
              <a:rPr lang="ar-IQ" b="1" u="sng" dirty="0" smtClean="0"/>
              <a:t>من هم القائمون بدراسات الجدوى ؟</a:t>
            </a:r>
            <a:endParaRPr lang="en-US" dirty="0" smtClean="0"/>
          </a:p>
          <a:p>
            <a:r>
              <a:rPr lang="ar-IQ" dirty="0" smtClean="0"/>
              <a:t>ان دراسة الجدوى ليست بالامر الهين او اليسير وتحتاج مجموعة خبرات متنوعة فنية وتخصصية وفقا لمراحل الدراسة ووفقا لطبيعة وحجم كل مشروع وامكانياته واهدافه. ان هذه الخبرات المطلوبة تختلف بحسب المشروعات فلكل منها خصوصيته اما زراعي او صناعي او خدمي او سياحي حيث تختلف فرق العمل التخصصية بحسب المشروع . لذل هناك حاجة لتخصصات الاقتصاد والمحاسبة والاحصاء وادارة الاعمال وبحوث العمليات والهندسة والحاسب الالي والقانون وبعض التنفيذيين . </a:t>
            </a:r>
            <a:endParaRPr lang="en-US" dirty="0" smtClean="0"/>
          </a:p>
          <a:p>
            <a:r>
              <a:rPr lang="ar-IQ" dirty="0" smtClean="0"/>
              <a:t>وفي معظم الاحوال فان القائمون بدراسات الجدوى هم في العادة من :</a:t>
            </a:r>
            <a:endParaRPr lang="en-US" dirty="0" smtClean="0"/>
          </a:p>
          <a:p>
            <a:pPr lvl="0"/>
            <a:r>
              <a:rPr lang="ar-IQ" dirty="0" smtClean="0"/>
              <a:t>البنوك من خلال ادارة امناء الاستثمار كجهة استشارية لتوظيف واستثمار الاموال وعمل الدراسات اللازمة للمشروعات الاستثمارية.</a:t>
            </a:r>
            <a:endParaRPr lang="en-US" dirty="0" smtClean="0"/>
          </a:p>
          <a:p>
            <a:pPr lvl="0"/>
            <a:r>
              <a:rPr lang="ar-IQ" dirty="0" smtClean="0"/>
              <a:t>المكاتب الاستشارية وبيوت الخبرة المتخصصة .</a:t>
            </a:r>
            <a:endParaRPr lang="en-US" dirty="0" smtClean="0"/>
          </a:p>
          <a:p>
            <a:pPr lvl="0"/>
            <a:r>
              <a:rPr lang="ar-IQ" dirty="0" smtClean="0"/>
              <a:t>ادارة المشروعات في اعلى مستوى اداري للمنظمة من متخصصين ذوي كفاءة عالية لاغراض التوسع او انشاء مشروعات اخرة تكون دراساتهم .</a:t>
            </a:r>
            <a:endParaRPr lang="en-US" dirty="0" smtClean="0"/>
          </a:p>
          <a:p>
            <a:pPr lvl="0"/>
            <a:r>
              <a:rPr lang="ar-IQ" dirty="0" smtClean="0"/>
              <a:t>الهيئة العامة للاستثمار وبعض الجمعيات العلمية المهنية المتخصصة ولها الدور الكبير في مجال اعداد دراسات الجدوى.</a:t>
            </a:r>
            <a:endParaRPr lang="en-US" dirty="0" smtClean="0"/>
          </a:p>
          <a:p>
            <a:r>
              <a:rPr lang="ar-IQ" b="1" u="sng" dirty="0" smtClean="0"/>
              <a:t>المعوقات التي تواجه اعداد دراسات الجدوى</a:t>
            </a:r>
            <a:endParaRPr lang="en-US" dirty="0" smtClean="0"/>
          </a:p>
          <a:p>
            <a:pPr lvl="0"/>
            <a:r>
              <a:rPr lang="ar-IQ" dirty="0" smtClean="0"/>
              <a:t>التكاليف المرتفعة والمشاكل المالية المرتبطة بها بسبب الحاجة لمتخصصين وخبرات عالية بحسب المراحل وتكاليفهم مرتفعة كنتيجة لحاجة الدراسة التفصيلية الى جهد ووقت ومتطلبات اخرى .</a:t>
            </a:r>
            <a:endParaRPr lang="en-US" dirty="0" smtClean="0"/>
          </a:p>
          <a:p>
            <a:pPr lvl="0"/>
            <a:r>
              <a:rPr lang="ar-IQ" dirty="0" smtClean="0"/>
              <a:t>مشكلة التنبؤ باحتياجات المشروع المستقبلية وصعوبتها وما تواجه من مشكلات من حيث التكاليف والطلب والاذواق والاسعار والمنافسين.</a:t>
            </a:r>
            <a:endParaRPr lang="en-US" dirty="0" smtClean="0"/>
          </a:p>
          <a:p>
            <a:pPr lvl="0"/>
            <a:r>
              <a:rPr lang="ar-IQ" dirty="0" smtClean="0"/>
              <a:t>مشكلة المحاكاة وتتمثل في حسابات العوائد والتكاليف على طريقة (المثل ) او الشركات المنافسة الاخرى وهذه تختلف فلكل شركة ظروفها واهدافها وسياساتها وامكانياتها وموردها البشري مما يؤدي الى اختلافات في النتائج سواء في تحقيق العائد او فترة الاسترداد او معدل تكلفة راس المال او السيولة .</a:t>
            </a:r>
            <a:endParaRPr lang="en-US" dirty="0" smtClean="0"/>
          </a:p>
          <a:p>
            <a:pPr lvl="0"/>
            <a:r>
              <a:rPr lang="ar-IQ" dirty="0" smtClean="0"/>
              <a:t>نقص البيانات والمعلومات عن بعض المجالات , كما ان غموض بعض القوانين وتعددها وتنوعها يؤدي الى صعوبات في تحديد الشكل القانوني .</a:t>
            </a:r>
            <a:endParaRPr lang="en-US" dirty="0" smtClean="0"/>
          </a:p>
          <a:p>
            <a:pPr lvl="0"/>
            <a:r>
              <a:rPr lang="ar-IQ" dirty="0" smtClean="0"/>
              <a:t>تعقد الاجراءات الادارية في بعض المصالح ذات الارتباط بدراسة الجدوى والتي تمنح التراخيص بناء على هذه الدراسة وذلك نظرا لعدم وضوح الخطوات المطلوبة واختلاف التعليمات مما يعقد دراسة الجدوى .</a:t>
            </a:r>
            <a:endParaRPr lang="en-US" dirty="0" smtClean="0"/>
          </a:p>
          <a:p>
            <a:r>
              <a:rPr lang="ar-IQ" b="1" dirty="0" smtClean="0"/>
              <a:t> </a:t>
            </a:r>
            <a:endParaRPr lang="en-US" dirty="0" smtClean="0"/>
          </a:p>
          <a:p>
            <a:r>
              <a:rPr lang="ar-IQ" b="1" dirty="0" smtClean="0"/>
              <a:t> </a:t>
            </a:r>
            <a:endParaRPr lang="en-US" dirty="0" smtClean="0"/>
          </a:p>
          <a:p>
            <a:r>
              <a:rPr lang="ar-IQ" b="1" dirty="0" smtClean="0"/>
              <a:t> </a:t>
            </a:r>
            <a:endParaRPr lang="en-US" dirty="0" smtClean="0"/>
          </a:p>
          <a:p>
            <a:endParaRPr lang="ar-IQ"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14346"/>
          </a:xfrm>
        </p:spPr>
        <p:txBody>
          <a:bodyPr>
            <a:normAutofit/>
          </a:bodyPr>
          <a:lstStyle/>
          <a:p>
            <a:pPr algn="r"/>
            <a:r>
              <a:rPr lang="ar-IQ" sz="1600" dirty="0" smtClean="0"/>
              <a:t>مجالاات دراسة الجدوى </a:t>
            </a:r>
            <a:br>
              <a:rPr lang="ar-IQ" sz="1600" dirty="0" smtClean="0"/>
            </a:br>
            <a:endParaRPr lang="ar-IQ" sz="1600" dirty="0"/>
          </a:p>
        </p:txBody>
      </p:sp>
      <p:sp>
        <p:nvSpPr>
          <p:cNvPr id="3" name="Content Placeholder 2"/>
          <p:cNvSpPr>
            <a:spLocks noGrp="1"/>
          </p:cNvSpPr>
          <p:nvPr>
            <p:ph idx="1"/>
          </p:nvPr>
        </p:nvSpPr>
        <p:spPr>
          <a:xfrm>
            <a:off x="304800" y="1554162"/>
            <a:ext cx="8686800" cy="3589350"/>
          </a:xfrm>
        </p:spPr>
        <p:txBody>
          <a:bodyPr>
            <a:normAutofit fontScale="40000" lnSpcReduction="20000"/>
          </a:bodyPr>
          <a:lstStyle/>
          <a:p>
            <a:r>
              <a:rPr lang="ar-IQ" b="1" u="sng" dirty="0" smtClean="0"/>
              <a:t>مجالات اعداد دراسات الجدوى وفقا لأشكال المشروعات الاستثمارية </a:t>
            </a:r>
            <a:endParaRPr lang="en-US" dirty="0" smtClean="0"/>
          </a:p>
          <a:p>
            <a:pPr lvl="0"/>
            <a:r>
              <a:rPr lang="ar-IQ" dirty="0" smtClean="0"/>
              <a:t>تجديد المصنع الحالي.</a:t>
            </a:r>
            <a:endParaRPr lang="en-US" dirty="0" smtClean="0"/>
          </a:p>
          <a:p>
            <a:pPr lvl="0"/>
            <a:r>
              <a:rPr lang="ar-IQ" dirty="0" smtClean="0"/>
              <a:t>حالات الصيانة غير العادية.</a:t>
            </a:r>
            <a:endParaRPr lang="en-US" dirty="0" smtClean="0"/>
          </a:p>
          <a:p>
            <a:pPr lvl="0"/>
            <a:r>
              <a:rPr lang="ar-IQ" dirty="0" smtClean="0"/>
              <a:t>مشروع استثماري جديد.</a:t>
            </a:r>
            <a:endParaRPr lang="en-US" dirty="0" smtClean="0"/>
          </a:p>
          <a:p>
            <a:pPr lvl="0"/>
            <a:r>
              <a:rPr lang="ar-IQ" dirty="0" smtClean="0"/>
              <a:t>التوسع في مشروع قائم باضافة خط جديد والتوسع في الطاقة.</a:t>
            </a:r>
            <a:endParaRPr lang="en-US" dirty="0" smtClean="0"/>
          </a:p>
          <a:p>
            <a:pPr lvl="0"/>
            <a:r>
              <a:rPr lang="ar-IQ" dirty="0" smtClean="0"/>
              <a:t>تطوير خطوط المنتجات.</a:t>
            </a:r>
            <a:endParaRPr lang="en-US" dirty="0" smtClean="0"/>
          </a:p>
          <a:p>
            <a:pPr lvl="0"/>
            <a:r>
              <a:rPr lang="ar-IQ" dirty="0" smtClean="0"/>
              <a:t>اضافة تسهيلات جديدة في الانتاج او التوزيع.</a:t>
            </a:r>
            <a:endParaRPr lang="en-US" dirty="0" smtClean="0"/>
          </a:p>
          <a:p>
            <a:pPr lvl="0"/>
            <a:r>
              <a:rPr lang="ar-IQ" dirty="0" smtClean="0"/>
              <a:t>زيادة درجة ميكنة الانتاج او العمليات.</a:t>
            </a:r>
            <a:endParaRPr lang="en-US" dirty="0" smtClean="0"/>
          </a:p>
          <a:p>
            <a:pPr lvl="0"/>
            <a:r>
              <a:rPr lang="ar-IQ" dirty="0" smtClean="0"/>
              <a:t>الدخول في عطاء معين.</a:t>
            </a:r>
            <a:endParaRPr lang="en-US" dirty="0" smtClean="0"/>
          </a:p>
          <a:p>
            <a:pPr lvl="0"/>
            <a:r>
              <a:rPr lang="ar-IQ" dirty="0" smtClean="0"/>
              <a:t>تغير مجال الانتاج.</a:t>
            </a:r>
            <a:endParaRPr lang="en-US" dirty="0" smtClean="0"/>
          </a:p>
          <a:p>
            <a:pPr lvl="0"/>
            <a:r>
              <a:rPr lang="ar-IQ" dirty="0" smtClean="0"/>
              <a:t>مشروع الاحلال.</a:t>
            </a:r>
            <a:endParaRPr lang="en-US" dirty="0" smtClean="0"/>
          </a:p>
          <a:p>
            <a:pPr lvl="0"/>
            <a:r>
              <a:rPr lang="ar-IQ" dirty="0" smtClean="0"/>
              <a:t>استخدام طرق جديدة لتطوير وتحديث اقتصاديات الانتاج.</a:t>
            </a:r>
            <a:endParaRPr lang="en-US" dirty="0" smtClean="0"/>
          </a:p>
          <a:p>
            <a:pPr lvl="0"/>
            <a:r>
              <a:rPr lang="ar-IQ" dirty="0" smtClean="0"/>
              <a:t>المفاضلة بين البدائل التكنولوجية.</a:t>
            </a:r>
            <a:endParaRPr lang="en-US" dirty="0" smtClean="0"/>
          </a:p>
          <a:p>
            <a:pPr lvl="0"/>
            <a:r>
              <a:rPr lang="ar-IQ" dirty="0" smtClean="0"/>
              <a:t>زيادة في جدول الانتاج.</a:t>
            </a:r>
            <a:endParaRPr lang="en-US" dirty="0" smtClean="0"/>
          </a:p>
          <a:p>
            <a:pPr lvl="0"/>
            <a:r>
              <a:rPr lang="ar-IQ" dirty="0" smtClean="0"/>
              <a:t>التطوير التنظيمي.</a:t>
            </a:r>
            <a:endParaRPr lang="en-US" dirty="0" smtClean="0"/>
          </a:p>
          <a:p>
            <a:r>
              <a:rPr lang="en-US" dirty="0" smtClean="0"/>
              <a:t> </a:t>
            </a: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14346"/>
          </a:xfrm>
        </p:spPr>
        <p:txBody>
          <a:bodyPr>
            <a:normAutofit fontScale="90000"/>
          </a:bodyPr>
          <a:lstStyle/>
          <a:p>
            <a:pPr algn="r"/>
            <a:r>
              <a:rPr lang="ar-IQ" b="1" dirty="0" smtClean="0"/>
              <a:t>دراسة الجدوى الفنية للمشروعات</a:t>
            </a:r>
            <a:r>
              <a:rPr lang="en-US" dirty="0" smtClean="0"/>
              <a:t/>
            </a:r>
            <a:br>
              <a:rPr lang="en-US" dirty="0" smtClean="0"/>
            </a:br>
            <a:endParaRPr lang="ar-IQ" dirty="0"/>
          </a:p>
        </p:txBody>
      </p:sp>
      <p:sp>
        <p:nvSpPr>
          <p:cNvPr id="3" name="Content Placeholder 2"/>
          <p:cNvSpPr>
            <a:spLocks noGrp="1"/>
          </p:cNvSpPr>
          <p:nvPr>
            <p:ph idx="1"/>
          </p:nvPr>
        </p:nvSpPr>
        <p:spPr>
          <a:xfrm>
            <a:off x="304800" y="1214422"/>
            <a:ext cx="8686800" cy="5429288"/>
          </a:xfrm>
        </p:spPr>
        <p:txBody>
          <a:bodyPr>
            <a:noAutofit/>
          </a:bodyPr>
          <a:lstStyle/>
          <a:p>
            <a:r>
              <a:rPr lang="ar-IQ" sz="1300" b="1" u="sng" dirty="0" smtClean="0"/>
              <a:t>تعريف الدراسة الفنية</a:t>
            </a:r>
            <a:endParaRPr lang="en-US" sz="1300" dirty="0" smtClean="0"/>
          </a:p>
          <a:p>
            <a:r>
              <a:rPr lang="ar-IQ" sz="1300" dirty="0" smtClean="0"/>
              <a:t>جميع الدراسات المرتبطة بالتكنولوجيا التي سوف يستخدمها المشروع في انتاج منتجاته من سلع وخدمات , وتشمل :</a:t>
            </a:r>
            <a:endParaRPr lang="en-US" sz="1300" dirty="0" smtClean="0"/>
          </a:p>
          <a:p>
            <a:pPr lvl="0"/>
            <a:r>
              <a:rPr lang="ar-IQ" sz="1300" dirty="0" smtClean="0"/>
              <a:t> المعدات والالات والتسهيلات لانتاج المنتجات.</a:t>
            </a:r>
            <a:endParaRPr lang="en-US" sz="1300" dirty="0" smtClean="0"/>
          </a:p>
          <a:p>
            <a:pPr lvl="0"/>
            <a:r>
              <a:rPr lang="ar-IQ" sz="1300" dirty="0" smtClean="0"/>
              <a:t>امكانيات وتسهيلات معينة لتقديم الخدمات.</a:t>
            </a:r>
            <a:endParaRPr lang="en-US" sz="1300" dirty="0" smtClean="0"/>
          </a:p>
          <a:p>
            <a:pPr lvl="0"/>
            <a:r>
              <a:rPr lang="ar-IQ" sz="1300" dirty="0" smtClean="0"/>
              <a:t>التصاميم الهندسية المعمارية والأنشاءات والمباني.</a:t>
            </a:r>
            <a:endParaRPr lang="en-US" sz="1300" dirty="0" smtClean="0"/>
          </a:p>
          <a:p>
            <a:pPr lvl="0"/>
            <a:r>
              <a:rPr lang="ar-IQ" sz="1300" dirty="0" smtClean="0"/>
              <a:t>التكنولوجيا التي يقوم بها الفرد لأداء وظيفته  في المشروع والمتجسدة في القواعد والاجراءات واللوائح وتعليمات تشغيل ماكنة.</a:t>
            </a:r>
            <a:endParaRPr lang="en-US" sz="1300" dirty="0" smtClean="0"/>
          </a:p>
          <a:p>
            <a:pPr lvl="0"/>
            <a:r>
              <a:rPr lang="ar-IQ" sz="1300" dirty="0" smtClean="0"/>
              <a:t>رأس المال البشري.</a:t>
            </a:r>
            <a:endParaRPr lang="en-US" sz="1300" dirty="0" smtClean="0"/>
          </a:p>
          <a:p>
            <a:r>
              <a:rPr lang="ar-IQ" sz="1300" b="1" u="sng" dirty="0" smtClean="0"/>
              <a:t>خطوات الدراسة الفنية</a:t>
            </a:r>
            <a:endParaRPr lang="en-US" sz="1300" dirty="0" smtClean="0"/>
          </a:p>
          <a:p>
            <a:r>
              <a:rPr lang="ar-IQ" sz="1300" b="1" u="sng" dirty="0" smtClean="0"/>
              <a:t>اولا : تحديد حجم الانتاج للمشروع</a:t>
            </a:r>
            <a:endParaRPr lang="en-US" sz="1300" dirty="0" smtClean="0"/>
          </a:p>
          <a:p>
            <a:r>
              <a:rPr lang="ar-IQ" sz="1300" dirty="0" smtClean="0"/>
              <a:t>بعد أن يتم تقدير الطلب الكلي على منتج معين او خدمة معينة وبمعرفة الطاقات الحالية للانتاج ( العرض المتاح) فانه يمكن معرفة حجم الاستهلاك مع مراعاة النمو المنتظر فيه وما يطرأ عليه من تغيرات نتيجة للتطور في مستوى المعيشة وما ينتظر من التقادم الذي قد يحدث نتيجة لظهور منتجات اخرى اكثر ملائمة للاستهلاك.</a:t>
            </a:r>
            <a:endParaRPr lang="en-US" sz="1300" dirty="0" smtClean="0"/>
          </a:p>
          <a:p>
            <a:r>
              <a:rPr lang="ar-IQ" sz="1300" b="1" u="sng" dirty="0" smtClean="0"/>
              <a:t>حجم الانتاج = الطلب الكلي – ( الانتاج المتاح + الانتاج المتوقع + المستورد)</a:t>
            </a:r>
            <a:endParaRPr lang="en-US" sz="1300" dirty="0" smtClean="0"/>
          </a:p>
          <a:p>
            <a:r>
              <a:rPr lang="ar-IQ" sz="1300" b="1" dirty="0" smtClean="0"/>
              <a:t> </a:t>
            </a:r>
            <a:endParaRPr lang="en-US" sz="1300" dirty="0" smtClean="0"/>
          </a:p>
          <a:p>
            <a:r>
              <a:rPr lang="ar-IQ" sz="1300" b="1" u="sng" dirty="0" smtClean="0"/>
              <a:t>ثانيا : تحديد حجم المشروع</a:t>
            </a:r>
            <a:endParaRPr lang="en-US" sz="1300" dirty="0" smtClean="0"/>
          </a:p>
          <a:p>
            <a:r>
              <a:rPr lang="ar-IQ" sz="1300" dirty="0" smtClean="0"/>
              <a:t>تحديد الحجم الأمثل للمشروع في ضوء حجم الأنتاج للمشروع الذي تم تحديده في المرحلة السابقة , فضلا عن تحديد عدد المراكز الانتاجية اللازمة لتحقيق حجم الانتاج المستهدف. ويمكن تحديد هذا العدد من خلال مراجعة ظروف المشروع عبرمجموعة من البيانات الاتية:</a:t>
            </a:r>
            <a:endParaRPr lang="en-US" sz="1300" dirty="0" smtClean="0"/>
          </a:p>
          <a:p>
            <a:pPr lvl="0"/>
            <a:r>
              <a:rPr lang="ar-IQ" sz="1300" dirty="0" smtClean="0"/>
              <a:t>مدى توافر الخامات والايدي العاملة والخدمات المختلفة.</a:t>
            </a:r>
            <a:endParaRPr lang="en-US" sz="1300" dirty="0" smtClean="0"/>
          </a:p>
          <a:p>
            <a:pPr lvl="0"/>
            <a:r>
              <a:rPr lang="ar-IQ" sz="1300" dirty="0" smtClean="0"/>
              <a:t>مدى تشتت الطلب او تركزه على منتجات المشروع.</a:t>
            </a:r>
            <a:endParaRPr lang="en-US" sz="1300" dirty="0" smtClean="0"/>
          </a:p>
          <a:p>
            <a:pPr lvl="0"/>
            <a:r>
              <a:rPr lang="ar-IQ" sz="1300" dirty="0" smtClean="0"/>
              <a:t>الحجم الاقتصادي للعمليات الانتاجية. </a:t>
            </a:r>
            <a:endParaRPr lang="en-US" sz="1300" dirty="0" smtClean="0"/>
          </a:p>
          <a:p>
            <a:pPr lvl="0"/>
            <a:r>
              <a:rPr lang="ar-IQ" sz="1300" dirty="0" smtClean="0"/>
              <a:t>درجة النعقيد الاداري والتنظيمي للوحدة الانتاجية.</a:t>
            </a:r>
            <a:endParaRPr lang="en-US" sz="1300" dirty="0" smtClean="0"/>
          </a:p>
          <a:p>
            <a:r>
              <a:rPr lang="ar-IQ" sz="1300" b="1" dirty="0" smtClean="0"/>
              <a:t> </a:t>
            </a:r>
            <a:endParaRPr lang="en-US" sz="1300" dirty="0" smtClean="0"/>
          </a:p>
          <a:p>
            <a:endParaRPr lang="ar-IQ" sz="13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pPr algn="r"/>
            <a:r>
              <a:rPr lang="ar-IQ" dirty="0" smtClean="0"/>
              <a:t>أختيار موقع المشروع الامثل </a:t>
            </a:r>
            <a:br>
              <a:rPr lang="ar-IQ" dirty="0" smtClean="0"/>
            </a:br>
            <a:endParaRPr lang="ar-IQ" dirty="0"/>
          </a:p>
        </p:txBody>
      </p:sp>
      <p:sp>
        <p:nvSpPr>
          <p:cNvPr id="3" name="Content Placeholder 2"/>
          <p:cNvSpPr>
            <a:spLocks noGrp="1"/>
          </p:cNvSpPr>
          <p:nvPr>
            <p:ph idx="1"/>
          </p:nvPr>
        </p:nvSpPr>
        <p:spPr>
          <a:xfrm>
            <a:off x="304800" y="1214422"/>
            <a:ext cx="8686800" cy="5429288"/>
          </a:xfrm>
        </p:spPr>
        <p:txBody>
          <a:bodyPr>
            <a:normAutofit fontScale="85000" lnSpcReduction="10000"/>
          </a:bodyPr>
          <a:lstStyle/>
          <a:p>
            <a:r>
              <a:rPr lang="ar-IQ" sz="1200" b="1" u="sng" dirty="0" smtClean="0"/>
              <a:t>ثالثا : اختيار موقع المشروع</a:t>
            </a:r>
            <a:endParaRPr lang="en-US" sz="1200" dirty="0" smtClean="0"/>
          </a:p>
          <a:p>
            <a:r>
              <a:rPr lang="ar-IQ" sz="1200" dirty="0" smtClean="0"/>
              <a:t>يتم اختيار موقع المشروع على مرحلتين :</a:t>
            </a:r>
            <a:endParaRPr lang="en-US" sz="1200" dirty="0" smtClean="0"/>
          </a:p>
          <a:p>
            <a:r>
              <a:rPr lang="ar-IQ" sz="1200" dirty="0" smtClean="0"/>
              <a:t>المرحلة الاولى – تحديد المنطقة التي سيقام فيها المشروع بالاستناد الى اعتبارات تخص طبيعة المشروع التي تحتم الالتجاء الى منطقة معينة مثل توافر مزايا محددة , او المواد الاولية .</a:t>
            </a:r>
            <a:endParaRPr lang="en-US" sz="1200" dirty="0" smtClean="0"/>
          </a:p>
          <a:p>
            <a:r>
              <a:rPr lang="ar-IQ" sz="1200" dirty="0" smtClean="0"/>
              <a:t>المرحلة الثانية – تحديد موقع مناسب في حدود هذه المنطقة لاقامة المشروع.</a:t>
            </a:r>
            <a:endParaRPr lang="en-US" sz="1200" dirty="0" smtClean="0"/>
          </a:p>
          <a:p>
            <a:r>
              <a:rPr lang="ar-IQ" sz="1200" b="1" u="sng" dirty="0" smtClean="0"/>
              <a:t>ما هي معايير المفاضلة بين عدة بدائل لموقع المشروع؟</a:t>
            </a:r>
            <a:endParaRPr lang="en-US" sz="1200" dirty="0" smtClean="0"/>
          </a:p>
          <a:p>
            <a:pPr lvl="0"/>
            <a:r>
              <a:rPr lang="ar-IQ" sz="1200" dirty="0" smtClean="0"/>
              <a:t>السياسة العامة للدولة.</a:t>
            </a:r>
            <a:endParaRPr lang="en-US" sz="1200" dirty="0" smtClean="0"/>
          </a:p>
          <a:p>
            <a:pPr lvl="0"/>
            <a:r>
              <a:rPr lang="ar-IQ" sz="1200" dirty="0" smtClean="0"/>
              <a:t>تكاليف النقل.</a:t>
            </a:r>
            <a:endParaRPr lang="en-US" sz="1200" dirty="0" smtClean="0"/>
          </a:p>
          <a:p>
            <a:pPr lvl="0"/>
            <a:r>
              <a:rPr lang="ar-IQ" sz="1200" dirty="0" smtClean="0"/>
              <a:t>مصادر القوى العاملة.</a:t>
            </a:r>
            <a:endParaRPr lang="en-US" sz="1200" dirty="0" smtClean="0"/>
          </a:p>
          <a:p>
            <a:pPr lvl="0"/>
            <a:r>
              <a:rPr lang="ar-IQ" sz="1200" dirty="0" smtClean="0"/>
              <a:t>تكاليف التأسيس.</a:t>
            </a:r>
            <a:endParaRPr lang="en-US" sz="1200" dirty="0" smtClean="0"/>
          </a:p>
          <a:p>
            <a:pPr lvl="0"/>
            <a:r>
              <a:rPr lang="ar-IQ" sz="1200" dirty="0" smtClean="0"/>
              <a:t>تكاليف التشغيل.</a:t>
            </a:r>
            <a:endParaRPr lang="en-US" sz="1200" dirty="0" smtClean="0"/>
          </a:p>
          <a:p>
            <a:pPr lvl="0"/>
            <a:r>
              <a:rPr lang="ar-IQ" sz="1200" dirty="0" smtClean="0"/>
              <a:t>توافر المشروعات التي يمكن الاستفادة منها.</a:t>
            </a:r>
            <a:endParaRPr lang="en-US" sz="1200" dirty="0" smtClean="0"/>
          </a:p>
          <a:p>
            <a:r>
              <a:rPr lang="ar-IQ" sz="1200" b="1" u="sng" dirty="0" smtClean="0"/>
              <a:t>طرق اختيار الموقع الافضل للمشروع :</a:t>
            </a:r>
            <a:endParaRPr lang="en-US" sz="1200" dirty="0" smtClean="0"/>
          </a:p>
          <a:p>
            <a:pPr lvl="0"/>
            <a:r>
              <a:rPr lang="ar-IQ" sz="1200" b="1" u="sng" dirty="0" smtClean="0"/>
              <a:t>طريقة اسلوب التكلفة الاجمالية</a:t>
            </a:r>
            <a:endParaRPr lang="en-US" sz="1200" dirty="0" smtClean="0"/>
          </a:p>
          <a:p>
            <a:r>
              <a:rPr lang="ar-IQ" sz="1200" dirty="0" smtClean="0"/>
              <a:t>حيث يتم  استخراج التكلفة الاجمالية لكل موقع واختيار الموقع ذو التكلفة الاجمالية الاقل , ويعاب على هذه الطريقة عدم اخذ اسعار البيع في الحسبان.</a:t>
            </a:r>
            <a:endParaRPr lang="en-US" sz="1200" dirty="0" smtClean="0"/>
          </a:p>
          <a:p>
            <a:r>
              <a:rPr lang="ar-IQ" sz="1200" b="1" u="sng" dirty="0" smtClean="0"/>
              <a:t>التكلفة الاجمالية للموقع = التكلفة الثابتة + التكلفة المتغيرة</a:t>
            </a:r>
            <a:endParaRPr lang="en-US" sz="1200" dirty="0" smtClean="0"/>
          </a:p>
          <a:p>
            <a:r>
              <a:rPr lang="ar-IQ" sz="1200" b="1" u="sng" dirty="0" smtClean="0"/>
              <a:t>= (ثمن الارض+تكلفة البناء والتجهيز)+(تكلفة متغيرة للوحدة</a:t>
            </a:r>
            <a:r>
              <a:rPr lang="en-US" sz="1200" b="1" u="sng" dirty="0" smtClean="0"/>
              <a:t>x </a:t>
            </a:r>
            <a:r>
              <a:rPr lang="ar-IQ" sz="1200" b="1" u="sng" dirty="0" smtClean="0"/>
              <a:t>حجم الانتاج)</a:t>
            </a:r>
            <a:endParaRPr lang="en-US" sz="1200" dirty="0" smtClean="0"/>
          </a:p>
          <a:p>
            <a:r>
              <a:rPr lang="ar-IQ" sz="1200" b="1" dirty="0" smtClean="0"/>
              <a:t> </a:t>
            </a:r>
            <a:endParaRPr lang="en-US" sz="1200" dirty="0" smtClean="0"/>
          </a:p>
          <a:p>
            <a:pPr lvl="0"/>
            <a:r>
              <a:rPr lang="ar-IQ" sz="1200" b="1" u="sng" dirty="0" smtClean="0"/>
              <a:t>طريقة التعادل</a:t>
            </a:r>
            <a:endParaRPr lang="en-US" sz="1200" dirty="0" smtClean="0"/>
          </a:p>
          <a:p>
            <a:r>
              <a:rPr lang="ar-IQ" sz="1200" dirty="0" smtClean="0"/>
              <a:t>يتم استخراج حجم التعادل لكل موقع واختيار الموقع ذو حجم التعادل الاقل لن هذا يعني انه الاسرع في الربح . ويتتميز هذه الطريقة بالسهولة والوضوح وتعبر عن متى يتم استرداد التكاليف.</a:t>
            </a:r>
            <a:endParaRPr lang="en-US" sz="1200" dirty="0" smtClean="0"/>
          </a:p>
          <a:p>
            <a:r>
              <a:rPr lang="ar-IQ" sz="1200" b="1" u="sng" dirty="0" smtClean="0"/>
              <a:t>حجم التعادل للموقع = التكلفة الثابتة / سعر بيع الوحدة – تكلفة متغيرة للوحدة</a:t>
            </a:r>
            <a:endParaRPr lang="en-US" sz="1200" dirty="0" smtClean="0"/>
          </a:p>
          <a:p>
            <a:r>
              <a:rPr lang="ar-IQ" sz="1200" b="1" dirty="0" smtClean="0"/>
              <a:t> </a:t>
            </a:r>
            <a:endParaRPr lang="en-US" sz="1200" dirty="0" smtClean="0"/>
          </a:p>
          <a:p>
            <a:r>
              <a:rPr lang="ar-IQ" sz="1200" b="1" dirty="0" smtClean="0"/>
              <a:t> </a:t>
            </a:r>
            <a:endParaRPr lang="en-US" sz="1200" dirty="0" smtClean="0"/>
          </a:p>
          <a:p>
            <a:pPr lvl="0"/>
            <a:r>
              <a:rPr lang="ar-IQ" sz="1200" b="1" u="sng" dirty="0" smtClean="0"/>
              <a:t>طريقة الارباح</a:t>
            </a:r>
            <a:endParaRPr lang="en-US" sz="1200" dirty="0" smtClean="0"/>
          </a:p>
          <a:p>
            <a:r>
              <a:rPr lang="ar-IQ" sz="1200" dirty="0" smtClean="0"/>
              <a:t>تتم المقارنة بين ارباح المواقع والاعلى في الربحية هو الافضل ويتم اختياره</a:t>
            </a:r>
            <a:endParaRPr lang="en-US" sz="1200" dirty="0" smtClean="0"/>
          </a:p>
          <a:p>
            <a:r>
              <a:rPr lang="ar-IQ" sz="1200" b="1" u="sng" dirty="0" smtClean="0"/>
              <a:t>الربح = المبيعات  - التكاليف الاجمالية</a:t>
            </a:r>
            <a:endParaRPr lang="en-US" sz="1200" dirty="0" smtClean="0"/>
          </a:p>
          <a:p>
            <a:r>
              <a:rPr lang="ar-IQ" sz="1200" dirty="0" smtClean="0"/>
              <a:t>      المبيعات=( سعر بيع الوحدة </a:t>
            </a:r>
            <a:r>
              <a:rPr lang="en-US" sz="1200" dirty="0" smtClean="0"/>
              <a:t>x </a:t>
            </a:r>
            <a:r>
              <a:rPr lang="ar-IQ" sz="1200" dirty="0" smtClean="0"/>
              <a:t> كمية الانتاج المباع )</a:t>
            </a:r>
            <a:endParaRPr lang="en-US" sz="1200" dirty="0" smtClean="0"/>
          </a:p>
          <a:p>
            <a:r>
              <a:rPr lang="ar-IQ" sz="1200" dirty="0" smtClean="0"/>
              <a:t>     التكاليف الاجمالية =( التكاليف الثابتة + التكاليف المتغيرة)</a:t>
            </a:r>
            <a:endParaRPr lang="en-US" sz="1200" dirty="0" smtClean="0"/>
          </a:p>
          <a:p>
            <a:r>
              <a:rPr lang="ar-IQ" sz="1200" dirty="0" smtClean="0"/>
              <a:t>علما ان :  التكلفة الثابتة= (ثمن الارض+تكلفة البناء والتجهيز)</a:t>
            </a:r>
            <a:endParaRPr lang="en-US" sz="1200" dirty="0" smtClean="0"/>
          </a:p>
          <a:p>
            <a:r>
              <a:rPr lang="ar-IQ" sz="1200" dirty="0" smtClean="0"/>
              <a:t>           التكلفة المتغيرة = (تكلفة متغيرة للوحدة</a:t>
            </a:r>
            <a:r>
              <a:rPr lang="en-US" sz="1200" dirty="0" smtClean="0"/>
              <a:t>x </a:t>
            </a:r>
            <a:r>
              <a:rPr lang="ar-IQ" sz="1200" dirty="0" smtClean="0"/>
              <a:t>حجم الانتاج)</a:t>
            </a:r>
            <a:endParaRPr lang="en-US" sz="1200" dirty="0" smtClean="0"/>
          </a:p>
          <a:p>
            <a:r>
              <a:rPr lang="ar-IQ" sz="1200" b="1" dirty="0" smtClean="0"/>
              <a:t> </a:t>
            </a:r>
            <a:endParaRPr lang="en-US" sz="1200" dirty="0" smtClean="0"/>
          </a:p>
          <a:p>
            <a:endParaRPr lang="ar-IQ"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تحديد عمليات الانتاج </a:t>
            </a:r>
            <a:endParaRPr lang="ar-IQ" dirty="0"/>
          </a:p>
        </p:txBody>
      </p:sp>
      <p:sp>
        <p:nvSpPr>
          <p:cNvPr id="3" name="Content Placeholder 2"/>
          <p:cNvSpPr>
            <a:spLocks noGrp="1"/>
          </p:cNvSpPr>
          <p:nvPr>
            <p:ph idx="1"/>
          </p:nvPr>
        </p:nvSpPr>
        <p:spPr/>
        <p:txBody>
          <a:bodyPr>
            <a:normAutofit/>
          </a:bodyPr>
          <a:lstStyle/>
          <a:p>
            <a:r>
              <a:rPr lang="ar-IQ" sz="1200" b="1" u="sng" dirty="0" smtClean="0"/>
              <a:t>رابعا: تحديد العمليات الانتاجية</a:t>
            </a:r>
            <a:endParaRPr lang="en-US" sz="1200" dirty="0" smtClean="0"/>
          </a:p>
          <a:p>
            <a:r>
              <a:rPr lang="ar-IQ" sz="1200" dirty="0" smtClean="0"/>
              <a:t>يعد تحديد العمليات الانتاجية نقطة البداية التي يترتب عليها وضع تفاصيل المشروع  وتتضمن </a:t>
            </a:r>
            <a:endParaRPr lang="en-US" sz="1200" dirty="0" smtClean="0"/>
          </a:p>
          <a:p>
            <a:pPr lvl="0"/>
            <a:r>
              <a:rPr lang="ar-IQ" sz="1200" dirty="0" smtClean="0"/>
              <a:t>مراحل الانتاج في الخط الانتاجي المستقل الخاص بكل منتج .</a:t>
            </a:r>
            <a:endParaRPr lang="en-US" sz="1200" dirty="0" smtClean="0"/>
          </a:p>
          <a:p>
            <a:pPr lvl="0"/>
            <a:r>
              <a:rPr lang="ar-IQ" sz="1200" dirty="0" smtClean="0"/>
              <a:t>تجهيز الخامات الخاص بكل خط انتاجي.</a:t>
            </a:r>
            <a:endParaRPr lang="en-US" sz="1200" dirty="0" smtClean="0"/>
          </a:p>
          <a:p>
            <a:pPr lvl="0"/>
            <a:r>
              <a:rPr lang="ar-IQ" sz="1200" dirty="0" smtClean="0"/>
              <a:t>تحديد تكنولوجيا الصنع عبر المراحل الانتاجية المحددة لكل خط انتاجي </a:t>
            </a:r>
            <a:endParaRPr lang="en-US" sz="1200" dirty="0" smtClean="0"/>
          </a:p>
          <a:p>
            <a:r>
              <a:rPr lang="ar-IQ" sz="1200" dirty="0" smtClean="0"/>
              <a:t>على ضوء هذه العمليات الانتاجية يمكن معرفة الامكانيات والتسهيلات المطلوبة  لتحيق حجم الانتاج المستهدف, مثل المساحة والالات والماكينات في حالة المصنع . ومساحة الغرف وعدد المطاعم في الصناعة الفندقية في سبيل المثال.</a:t>
            </a:r>
            <a:endParaRPr lang="en-US" sz="1200" dirty="0" smtClean="0"/>
          </a:p>
          <a:p>
            <a:r>
              <a:rPr lang="ar-IQ" sz="1200" dirty="0" smtClean="0"/>
              <a:t>وبعد ان يتم تحليل العمليات الانتاجية المختلفة يمكن الوصول الى بيان :</a:t>
            </a:r>
            <a:endParaRPr lang="en-US" sz="1200" dirty="0" smtClean="0"/>
          </a:p>
          <a:p>
            <a:pPr lvl="0"/>
            <a:r>
              <a:rPr lang="ar-IQ" sz="1200" dirty="0" smtClean="0"/>
              <a:t>معدات الانتاج.</a:t>
            </a:r>
            <a:endParaRPr lang="en-US" sz="1200" dirty="0" smtClean="0"/>
          </a:p>
          <a:p>
            <a:pPr lvl="0"/>
            <a:r>
              <a:rPr lang="ar-IQ" sz="1200" dirty="0" smtClean="0"/>
              <a:t>الخامات والمواد الاولية.</a:t>
            </a:r>
            <a:endParaRPr lang="en-US" sz="1200" dirty="0" smtClean="0"/>
          </a:p>
          <a:p>
            <a:pPr lvl="0"/>
            <a:r>
              <a:rPr lang="ar-IQ" sz="1200" dirty="0" smtClean="0"/>
              <a:t>التخطيط الداخلي للمشروع.</a:t>
            </a:r>
            <a:endParaRPr lang="en-US" sz="1200" dirty="0" smtClean="0"/>
          </a:p>
          <a:p>
            <a:pPr lvl="0"/>
            <a:r>
              <a:rPr lang="ar-IQ" sz="1200" dirty="0" smtClean="0"/>
              <a:t>الاحتياجات من الاثاث والمهمات الادارية .</a:t>
            </a:r>
            <a:endParaRPr lang="en-US" sz="1200" dirty="0" smtClean="0"/>
          </a:p>
          <a:p>
            <a:pPr lvl="0"/>
            <a:r>
              <a:rPr lang="ar-IQ" sz="1200" dirty="0" smtClean="0"/>
              <a:t>الاحتياجات من وسائل النقل الداخلي والخارجي .</a:t>
            </a:r>
            <a:endParaRPr lang="en-US" sz="1200" dirty="0" smtClean="0"/>
          </a:p>
          <a:p>
            <a:pPr lvl="0"/>
            <a:r>
              <a:rPr lang="ar-IQ" sz="1200" dirty="0" smtClean="0"/>
              <a:t>الاحتياجات من الافراد.</a:t>
            </a:r>
            <a:endParaRPr lang="en-US" sz="1200" dirty="0" smtClean="0"/>
          </a:p>
          <a:p>
            <a:pPr lvl="0"/>
            <a:r>
              <a:rPr lang="ar-IQ" sz="1200" dirty="0" smtClean="0"/>
              <a:t>تقدير تكاليف التاسيس.</a:t>
            </a:r>
            <a:endParaRPr lang="en-US" sz="1200" dirty="0" smtClean="0"/>
          </a:p>
          <a:p>
            <a:r>
              <a:rPr lang="ar-IQ" sz="1200" b="1" dirty="0" smtClean="0"/>
              <a:t> </a:t>
            </a:r>
            <a:endParaRPr lang="en-US" sz="1200" dirty="0" smtClean="0"/>
          </a:p>
          <a:p>
            <a:r>
              <a:rPr lang="ar-IQ" sz="1200" b="1" dirty="0" smtClean="0"/>
              <a:t> </a:t>
            </a:r>
            <a:endParaRPr lang="en-US" sz="1200" dirty="0" smtClean="0"/>
          </a:p>
          <a:p>
            <a:pPr>
              <a:buNone/>
            </a:pPr>
            <a:endParaRPr lang="en-US" sz="1200" dirty="0" smtClean="0"/>
          </a:p>
          <a:p>
            <a:endParaRPr lang="ar-IQ"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rmAutofit fontScale="90000"/>
          </a:bodyPr>
          <a:lstStyle/>
          <a:p>
            <a:pPr algn="r"/>
            <a:r>
              <a:rPr lang="ar-IQ" smtClean="0"/>
              <a:t>أختيارمعدات الانتاج </a:t>
            </a:r>
            <a:endParaRPr lang="ar-IQ" dirty="0"/>
          </a:p>
        </p:txBody>
      </p:sp>
      <p:sp>
        <p:nvSpPr>
          <p:cNvPr id="3" name="Content Placeholder 2"/>
          <p:cNvSpPr>
            <a:spLocks noGrp="1"/>
          </p:cNvSpPr>
          <p:nvPr>
            <p:ph idx="1"/>
          </p:nvPr>
        </p:nvSpPr>
        <p:spPr>
          <a:xfrm>
            <a:off x="304800" y="928670"/>
            <a:ext cx="8686800" cy="5715040"/>
          </a:xfrm>
        </p:spPr>
        <p:txBody>
          <a:bodyPr>
            <a:normAutofit fontScale="47500" lnSpcReduction="20000"/>
          </a:bodyPr>
          <a:lstStyle/>
          <a:p>
            <a:r>
              <a:rPr lang="ar-IQ" b="1" u="sng" dirty="0" smtClean="0"/>
              <a:t>خامسا: اختيار معدات الانتاج</a:t>
            </a:r>
            <a:endParaRPr lang="en-US" dirty="0" smtClean="0"/>
          </a:p>
          <a:p>
            <a:r>
              <a:rPr lang="ar-IQ" dirty="0" smtClean="0"/>
              <a:t>بعد ان يتم تحديد العمليات الانتاجية المطلوبة لتحقيق اهداف المشروع تأتي مرحلة اختيار معدات الانتاج. فاذا كان الهدف هو تقديم خدمات او منتجات درجة اولى فان الانشطة والخدمات التي ستقدم تحتاج الى تسهيلات وادوات ومعدات تختلف عما لو كان الهدف هو تقديم خدمة متوسطة او عادية . ولغرض تحديد عدد الالات ومعدات الانتاج نستخدم المعادلة التالية:</a:t>
            </a:r>
            <a:endParaRPr lang="en-US" dirty="0" smtClean="0"/>
          </a:p>
          <a:p>
            <a:r>
              <a:rPr lang="ar-IQ" b="1" u="sng" dirty="0" smtClean="0"/>
              <a:t>عدد الآلات = الوقت الفعلي / الوقت النمطي</a:t>
            </a:r>
            <a:endParaRPr lang="en-US" dirty="0" smtClean="0"/>
          </a:p>
          <a:p>
            <a:r>
              <a:rPr lang="ar-IQ" dirty="0" smtClean="0"/>
              <a:t>الوقت الفعلي محدد ومعطى وفقا لتكنولوجيا وتصميم الآلة لكل مرحلة من مراحل الانتاج بشكل مستقل.</a:t>
            </a:r>
            <a:endParaRPr lang="en-US" dirty="0" smtClean="0"/>
          </a:p>
          <a:p>
            <a:r>
              <a:rPr lang="ar-IQ" b="1" dirty="0" smtClean="0"/>
              <a:t>الوقت النمطي</a:t>
            </a:r>
            <a:r>
              <a:rPr lang="ar-IQ" dirty="0" smtClean="0"/>
              <a:t> هو الوقت اللازم لانتاج وحدة منتجة وموجودة في السوق وهذا يستدعي وجود عدة الآت على الخط الانتاجي لكي يتمكن من اداء وتحقيق الهدف أي مجموع اوقات فعلية لمراحل او الوقت الفعلي لمرحلة واحدة في بعض المشاريع.</a:t>
            </a:r>
            <a:endParaRPr lang="en-US" dirty="0" smtClean="0"/>
          </a:p>
          <a:p>
            <a:r>
              <a:rPr lang="ar-IQ" dirty="0" smtClean="0"/>
              <a:t>لاستخراج الوقت النمطي نستخدم المعادلة الاتية:</a:t>
            </a:r>
            <a:endParaRPr lang="en-US" dirty="0" smtClean="0"/>
          </a:p>
          <a:p>
            <a:r>
              <a:rPr lang="ar-IQ" b="1" dirty="0" smtClean="0"/>
              <a:t>الوقت النمطي لانتاج الوحدة  ( دقيقة)= الوقت المتاح / كمية الانتاج</a:t>
            </a:r>
            <a:endParaRPr lang="en-US" dirty="0" smtClean="0"/>
          </a:p>
          <a:p>
            <a:r>
              <a:rPr lang="ar-IQ" dirty="0" smtClean="0"/>
              <a:t>الوقت المتاح =  ( عدد يوم عمل سنويا ) </a:t>
            </a:r>
            <a:r>
              <a:rPr lang="en-US" dirty="0" smtClean="0"/>
              <a:t>x</a:t>
            </a:r>
            <a:r>
              <a:rPr lang="ar-IQ" dirty="0" smtClean="0"/>
              <a:t> ( عدد ساعة عمل يوميا ) </a:t>
            </a:r>
            <a:r>
              <a:rPr lang="en-US" dirty="0" smtClean="0"/>
              <a:t>x</a:t>
            </a:r>
            <a:r>
              <a:rPr lang="ar-IQ" dirty="0" smtClean="0"/>
              <a:t> ( 60 دقيقة)</a:t>
            </a:r>
            <a:endParaRPr lang="en-US" dirty="0" smtClean="0"/>
          </a:p>
          <a:p>
            <a:r>
              <a:rPr lang="ar-IQ" b="1" dirty="0" smtClean="0"/>
              <a:t>عدد الآلات = الوقت الفعلي / الوقت النمطي</a:t>
            </a:r>
            <a:endParaRPr lang="en-US" dirty="0" smtClean="0"/>
          </a:p>
          <a:p>
            <a:r>
              <a:rPr lang="ar-IQ" dirty="0" smtClean="0"/>
              <a:t>اذا ظهر عدد الآلات نتيجة كسرية تقرب الى أعلى ويتم جمع عدد الالات لكافة مراحل الانتاج لنحصل على العدد الاجمالي الذي يجب ان يوفره المشروع.</a:t>
            </a:r>
            <a:endParaRPr lang="en-US" dirty="0" smtClean="0"/>
          </a:p>
          <a:p>
            <a:r>
              <a:rPr lang="ar-IQ" b="1" u="sng" dirty="0" smtClean="0"/>
              <a:t>ما هي الاعتبارات التي يمكن الاسترشاد بها في اختيار معدات الانتاج ؟</a:t>
            </a:r>
            <a:endParaRPr lang="en-US" dirty="0" smtClean="0"/>
          </a:p>
          <a:p>
            <a:pPr lvl="0"/>
            <a:r>
              <a:rPr lang="ar-IQ" dirty="0" smtClean="0"/>
              <a:t>اسلوب التشغيل المقترح الاخذ به ( مكائن ,  قوى عاملة).</a:t>
            </a:r>
            <a:endParaRPr lang="en-US" dirty="0" smtClean="0"/>
          </a:p>
          <a:p>
            <a:pPr lvl="0"/>
            <a:r>
              <a:rPr lang="ar-IQ" dirty="0" smtClean="0"/>
              <a:t>رقم الانتاج المطلوب تحقيقه.</a:t>
            </a:r>
            <a:endParaRPr lang="en-US" dirty="0" smtClean="0"/>
          </a:p>
          <a:p>
            <a:pPr lvl="0"/>
            <a:r>
              <a:rPr lang="ar-IQ" dirty="0" smtClean="0"/>
              <a:t>التكاليف الراسمالية.</a:t>
            </a:r>
            <a:endParaRPr lang="en-US" dirty="0" smtClean="0"/>
          </a:p>
          <a:p>
            <a:pPr lvl="0"/>
            <a:r>
              <a:rPr lang="ar-IQ" dirty="0" smtClean="0"/>
              <a:t>احتمالات التقادم وظهور معدات أكثر صلاحية.</a:t>
            </a:r>
            <a:endParaRPr lang="en-US" dirty="0" smtClean="0"/>
          </a:p>
          <a:p>
            <a:pPr lvl="0"/>
            <a:r>
              <a:rPr lang="ar-IQ" dirty="0" smtClean="0"/>
              <a:t>معامل الاستهلاك.</a:t>
            </a:r>
            <a:endParaRPr lang="en-US" dirty="0" smtClean="0"/>
          </a:p>
          <a:p>
            <a:pPr lvl="0"/>
            <a:r>
              <a:rPr lang="ar-IQ" dirty="0" smtClean="0"/>
              <a:t>المصروفات غير المباشرة.</a:t>
            </a:r>
            <a:endParaRPr lang="en-US" dirty="0" smtClean="0"/>
          </a:p>
          <a:p>
            <a:endParaRPr lang="ar-IQ" sz="2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71470"/>
          </a:xfrm>
        </p:spPr>
        <p:txBody>
          <a:bodyPr>
            <a:normAutofit fontScale="90000"/>
          </a:bodyPr>
          <a:lstStyle/>
          <a:p>
            <a:pPr algn="r"/>
            <a:r>
              <a:rPr lang="ar-IQ" dirty="0" smtClean="0"/>
              <a:t>تقدير الخامات والمواد الاولية </a:t>
            </a:r>
            <a:endParaRPr lang="ar-IQ" dirty="0"/>
          </a:p>
        </p:txBody>
      </p:sp>
      <p:sp>
        <p:nvSpPr>
          <p:cNvPr id="3" name="Content Placeholder 2"/>
          <p:cNvSpPr>
            <a:spLocks noGrp="1"/>
          </p:cNvSpPr>
          <p:nvPr>
            <p:ph idx="1"/>
          </p:nvPr>
        </p:nvSpPr>
        <p:spPr>
          <a:xfrm>
            <a:off x="304800" y="1000108"/>
            <a:ext cx="8686800" cy="5857892"/>
          </a:xfrm>
        </p:spPr>
        <p:txBody>
          <a:bodyPr>
            <a:normAutofit fontScale="92500" lnSpcReduction="10000"/>
          </a:bodyPr>
          <a:lstStyle/>
          <a:p>
            <a:r>
              <a:rPr lang="ar-IQ" sz="1050" b="1" u="sng" dirty="0" smtClean="0"/>
              <a:t>سادسا : تقدير الخامات والمواد الاولية</a:t>
            </a:r>
            <a:endParaRPr lang="en-US" sz="1050" dirty="0" smtClean="0"/>
          </a:p>
          <a:p>
            <a:r>
              <a:rPr lang="ar-IQ" sz="1050" dirty="0" smtClean="0"/>
              <a:t>يتطلب تقدير الخامات والمواد الاولية  ما ياتي :</a:t>
            </a:r>
            <a:endParaRPr lang="en-US" sz="1050" dirty="0" smtClean="0"/>
          </a:p>
          <a:p>
            <a:pPr lvl="0"/>
            <a:r>
              <a:rPr lang="ar-IQ" sz="1050" dirty="0" smtClean="0"/>
              <a:t>تحديد نوع الخامات اي مواصفاتها .</a:t>
            </a:r>
            <a:endParaRPr lang="en-US" sz="1050" dirty="0" smtClean="0"/>
          </a:p>
          <a:p>
            <a:pPr lvl="0"/>
            <a:r>
              <a:rPr lang="ar-IQ" sz="1050" dirty="0" smtClean="0"/>
              <a:t>تقدير الكميات اللازمة لانتاج الوحدة الواحدة .</a:t>
            </a:r>
            <a:endParaRPr lang="en-US" sz="1050" dirty="0" smtClean="0"/>
          </a:p>
          <a:p>
            <a:pPr lvl="0"/>
            <a:r>
              <a:rPr lang="ar-IQ" sz="1050" dirty="0" smtClean="0"/>
              <a:t>تحديد العمليات الانتاجية.</a:t>
            </a:r>
            <a:endParaRPr lang="en-US" sz="1050" dirty="0" smtClean="0"/>
          </a:p>
          <a:p>
            <a:pPr lvl="0"/>
            <a:r>
              <a:rPr lang="ar-IQ" sz="1050" dirty="0" smtClean="0"/>
              <a:t>اختيار معدات التشغيل.</a:t>
            </a:r>
            <a:endParaRPr lang="en-US" sz="1050" dirty="0" smtClean="0"/>
          </a:p>
          <a:p>
            <a:pPr lvl="0"/>
            <a:r>
              <a:rPr lang="ar-IQ" sz="1050" dirty="0" smtClean="0"/>
              <a:t>تحديد الخامات والمواد الاولية المباشرة وغير المباشرة التي تدخل في المنتج النهائي.</a:t>
            </a:r>
            <a:endParaRPr lang="en-US" sz="1050" dirty="0" smtClean="0"/>
          </a:p>
          <a:p>
            <a:pPr lvl="0"/>
            <a:r>
              <a:rPr lang="ar-IQ" sz="1050" dirty="0" smtClean="0"/>
              <a:t>معرفة حجم الانتاج المتوقع لتحديد الاحتياجات الكلية من الخامات والمواد الاولية لضمان عدم توقف عمل المشروع الاستثماري سنويا.</a:t>
            </a:r>
            <a:endParaRPr lang="en-US" sz="1050" dirty="0" smtClean="0"/>
          </a:p>
          <a:p>
            <a:r>
              <a:rPr lang="ar-IQ" sz="1050" b="1" u="sng" dirty="0" smtClean="0"/>
              <a:t>سابعا : تقدير الاحتياجات من الافراد</a:t>
            </a:r>
            <a:endParaRPr lang="en-US" sz="1050" dirty="0" smtClean="0"/>
          </a:p>
          <a:p>
            <a:r>
              <a:rPr lang="ar-IQ" sz="1050" dirty="0" smtClean="0"/>
              <a:t>يحتاج المشروع الى نوعين من الافراد : </a:t>
            </a:r>
            <a:endParaRPr lang="en-US" sz="1050" dirty="0" smtClean="0"/>
          </a:p>
          <a:p>
            <a:pPr lvl="0"/>
            <a:r>
              <a:rPr lang="ar-IQ" sz="1050" dirty="0" smtClean="0"/>
              <a:t>افراد مؤقتين يعملون فقط في فترة انشاء وتأسيس المشروع من الاداريين والفنيين والماليين يتولون مهمة الاشراف على تخطيط وتنفيذ المشروع والكثير منهم تنتهي وظائفهم بمجرد بدء المشروع .</a:t>
            </a:r>
            <a:endParaRPr lang="en-US" sz="1050" dirty="0" smtClean="0"/>
          </a:p>
          <a:p>
            <a:pPr lvl="0"/>
            <a:r>
              <a:rPr lang="ar-IQ" sz="1050" dirty="0" smtClean="0"/>
              <a:t>افراد دائميين للعمل في فترة انشاء وتأسيس المشروع وايضا لتشغيل المشروع نفسه.</a:t>
            </a:r>
            <a:endParaRPr lang="en-US" sz="1050" dirty="0" smtClean="0"/>
          </a:p>
          <a:p>
            <a:r>
              <a:rPr lang="ar-IQ" sz="1050" dirty="0" smtClean="0"/>
              <a:t>لاستخراج عدد العمال الذي يحتاجه المشروع نستخدم المعادلة التالية :</a:t>
            </a:r>
            <a:endParaRPr lang="en-US" sz="1050" dirty="0" smtClean="0"/>
          </a:p>
          <a:p>
            <a:r>
              <a:rPr lang="ar-IQ" sz="1050" b="1" dirty="0" smtClean="0"/>
              <a:t>عدد العمال = عدد ساعة عمل سنويا المطلوبة للانتاج / ( يوم عمل سنويا </a:t>
            </a:r>
            <a:r>
              <a:rPr lang="en-US" sz="1050" b="1" dirty="0" smtClean="0"/>
              <a:t>x</a:t>
            </a:r>
            <a:r>
              <a:rPr lang="ar-IQ" sz="1050" b="1" dirty="0" smtClean="0"/>
              <a:t> عدد ساعة عمل يوميا)</a:t>
            </a:r>
            <a:endParaRPr lang="en-US" sz="1050" dirty="0" smtClean="0"/>
          </a:p>
          <a:p>
            <a:r>
              <a:rPr lang="ar-IQ" sz="1050" dirty="0" smtClean="0"/>
              <a:t>ان عدد القوى العاملة المطلوبة للتشغيل الفعلي للمشروع يتوقف على :</a:t>
            </a:r>
            <a:endParaRPr lang="en-US" sz="1050" dirty="0" smtClean="0"/>
          </a:p>
          <a:p>
            <a:pPr lvl="0"/>
            <a:r>
              <a:rPr lang="ar-IQ" sz="1050" dirty="0" smtClean="0"/>
              <a:t>حجم الانتاج المستهدف .</a:t>
            </a:r>
            <a:endParaRPr lang="en-US" sz="1050" dirty="0" smtClean="0"/>
          </a:p>
          <a:p>
            <a:pPr lvl="0"/>
            <a:r>
              <a:rPr lang="ar-IQ" sz="1050" dirty="0" smtClean="0"/>
              <a:t>طبيعة العمليات الانتاجية .</a:t>
            </a:r>
            <a:endParaRPr lang="en-US" sz="1050" dirty="0" smtClean="0"/>
          </a:p>
          <a:p>
            <a:pPr lvl="0"/>
            <a:r>
              <a:rPr lang="ar-IQ" sz="1050" dirty="0" smtClean="0"/>
              <a:t>المكائن والمعدات المستخدمة في الانتاج. </a:t>
            </a:r>
            <a:endParaRPr lang="en-US" sz="1050" dirty="0" smtClean="0"/>
          </a:p>
          <a:p>
            <a:r>
              <a:rPr lang="ar-IQ" sz="1050" b="1" u="sng" dirty="0" smtClean="0"/>
              <a:t>ثامنا : التخطيط الداخلي للمشروع </a:t>
            </a:r>
            <a:endParaRPr lang="en-US" sz="1050" dirty="0" smtClean="0"/>
          </a:p>
          <a:p>
            <a:pPr lvl="0"/>
            <a:r>
              <a:rPr lang="ar-IQ" sz="1050" dirty="0" smtClean="0"/>
              <a:t>تحديد المساحة التي يحتاجها كل قسم من اقسام المصنع من خلال تحديد المساحة المطلوبة لكل مما يأتي :</a:t>
            </a:r>
            <a:endParaRPr lang="en-US" sz="1050" dirty="0" smtClean="0"/>
          </a:p>
          <a:p>
            <a:pPr lvl="0"/>
            <a:r>
              <a:rPr lang="ar-IQ" sz="1050" dirty="0" smtClean="0"/>
              <a:t> للالات طبقا للبيانات الفنية للشركة المنتجة لها.</a:t>
            </a:r>
            <a:endParaRPr lang="en-US" sz="1050" dirty="0" smtClean="0"/>
          </a:p>
          <a:p>
            <a:pPr lvl="0"/>
            <a:r>
              <a:rPr lang="ar-IQ" sz="1050" dirty="0" smtClean="0"/>
              <a:t>للمحركات الكهربائية اذا كانت منفصلة عن الالاتز</a:t>
            </a:r>
            <a:endParaRPr lang="en-US" sz="1050" dirty="0" smtClean="0"/>
          </a:p>
          <a:p>
            <a:pPr lvl="0"/>
            <a:r>
              <a:rPr lang="ar-IQ" sz="1050" dirty="0" smtClean="0"/>
              <a:t>للخامات.</a:t>
            </a:r>
            <a:endParaRPr lang="en-US" sz="1050" dirty="0" smtClean="0"/>
          </a:p>
          <a:p>
            <a:pPr lvl="0"/>
            <a:r>
              <a:rPr lang="ar-IQ" sz="1050" dirty="0" smtClean="0"/>
              <a:t>للعامل.</a:t>
            </a:r>
            <a:endParaRPr lang="en-US" sz="1050" dirty="0" smtClean="0"/>
          </a:p>
          <a:p>
            <a:pPr lvl="0"/>
            <a:r>
              <a:rPr lang="ar-IQ" sz="1050" dirty="0" smtClean="0"/>
              <a:t>للادوات المساعدة للانتاج من الاثاث وغيرها.</a:t>
            </a:r>
            <a:endParaRPr lang="en-US" sz="1050" dirty="0" smtClean="0"/>
          </a:p>
          <a:p>
            <a:pPr lvl="0"/>
            <a:r>
              <a:rPr lang="ar-IQ" sz="1050" dirty="0" smtClean="0"/>
              <a:t>تحديد مساحة الادارة العامة والمساحة الكلية .</a:t>
            </a:r>
            <a:endParaRPr lang="en-US" sz="1050" dirty="0" smtClean="0"/>
          </a:p>
          <a:p>
            <a:pPr lvl="0"/>
            <a:r>
              <a:rPr lang="ar-IQ" sz="1050" dirty="0" smtClean="0"/>
              <a:t>تخطيط كل قسم من اقسام المصنع بتحديد نظام العمل به .</a:t>
            </a:r>
            <a:endParaRPr lang="en-US" sz="1050" dirty="0" smtClean="0"/>
          </a:p>
          <a:p>
            <a:pPr lvl="0"/>
            <a:r>
              <a:rPr lang="ar-IQ" sz="1050" dirty="0" smtClean="0"/>
              <a:t>دراسة العلاقة بين الاقسام المختلفة ووسائل الاتصال بينها بما يضمن انسياب الانتاج من قسم الى اخر بأقل مجهود وأقل تكلفة وأقل وقت.</a:t>
            </a:r>
            <a:endParaRPr lang="en-US" sz="1050" dirty="0" smtClean="0"/>
          </a:p>
          <a:p>
            <a:pPr lvl="0"/>
            <a:r>
              <a:rPr lang="ar-IQ" sz="1050" dirty="0" smtClean="0"/>
              <a:t>تحديد المساحة التي يحتاجها فك المعدات للاصلاح والصيانة.</a:t>
            </a:r>
            <a:endParaRPr lang="en-US" sz="1050" dirty="0" smtClean="0"/>
          </a:p>
          <a:p>
            <a:pPr lvl="0"/>
            <a:r>
              <a:rPr lang="ar-IQ" sz="1050" dirty="0" smtClean="0"/>
              <a:t>تحديد المساحة التي يحتاجها المنتج للانتظار لدخول عملية انتاجية تالية.</a:t>
            </a:r>
            <a:endParaRPr lang="en-US" sz="1050" dirty="0" smtClean="0"/>
          </a:p>
          <a:p>
            <a:pPr lvl="0"/>
            <a:r>
              <a:rPr lang="ar-IQ" sz="1050" dirty="0" smtClean="0"/>
              <a:t>قيام ادارة المشروع ,بعد جمع البيانات السابقة , بوضع نموذج للتكاليف الكلية الراسمالية المطلوبة لانشاء المشروع موزعة على سنوات التأسيس والانشاء وحصر مصروفات التأسيس لغرض تدبير الموارد المالية لتمويل هذه التكاليف.</a:t>
            </a:r>
            <a:endParaRPr lang="en-US" sz="1050" dirty="0" smtClean="0"/>
          </a:p>
          <a:p>
            <a:r>
              <a:rPr lang="ar-IQ" sz="1050" dirty="0" smtClean="0"/>
              <a:t> </a:t>
            </a:r>
            <a:endParaRPr lang="en-US" sz="1050" dirty="0" smtClean="0"/>
          </a:p>
          <a:p>
            <a:endParaRPr lang="ar-IQ" sz="105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110</TotalTime>
  <Words>4108</Words>
  <Application>Microsoft Office PowerPoint</Application>
  <PresentationFormat>On-screen Show (4:3)</PresentationFormat>
  <Paragraphs>331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تعريف دراسات الجدوى  مجموعة متكاملة من الدراسات المتخصصة  على مراحل متتابعة تجري لتحديد مدى صلاحية المشروع الاستثماري من عدة جوانب قانونية وتسويقية وفنية  ومحاسبية وانتاجية ومالية واقتصادية واجتماعية وبيئية  لتحقيق اهداف محددة  لغرض اتخاذ قرار استثماري بالموافقة على انشاء مشروع معين او تعديله او رفضه بعد التأكد من عوائد المشروع الاستثماري ومقارنة ذلك بين الموارد التي تم تخصيصها ومخرجات هذا المشروع. مجالات اعداد دراسات الجدوى وفقا لأشكال المشروعات الاستثمارية  تجديد المصنع الحالي. حالات الصيانة غير العادية. مشروع استثماري جديد. التوسع في مشروع قائم باضافة خط جديد والتوسع في الطاقة. تطوير خطوط المنتجات. اضافة تسهيلات جديدة في الانتاج او التوزيع. زيادة درجة ميكنة الانتاج او العمليات. الدخول في عطاء معين. تغير مجال الانتاج. مشروع الاحلال. استخدام طرق جديدة لتطوير وتحديث اقتصاديات الانتاج. المفاضلة بين البدائل التكنولوجية. زيادة في جدول الانتاج. التطوير التنظيمي.  </vt:lpstr>
      <vt:lpstr>اهمية دراسات الجدوى للمشروع الاستثماري </vt:lpstr>
      <vt:lpstr>المحاضرة الثالثة / اكتشاف الفرصة الاستثمارية </vt:lpstr>
      <vt:lpstr>مجالاات دراسة الجدوى  </vt:lpstr>
      <vt:lpstr>دراسة الجدوى الفنية للمشروعات </vt:lpstr>
      <vt:lpstr>أختيار موقع المشروع الامثل  </vt:lpstr>
      <vt:lpstr>تحديد عمليات الانتاج </vt:lpstr>
      <vt:lpstr>أختيارمعدات الانتاج </vt:lpstr>
      <vt:lpstr>تقدير الخامات والمواد الاولية </vt:lpstr>
      <vt:lpstr>التقييم المالي للمشروعات الاستثمارية </vt:lpstr>
      <vt:lpstr>المشروعات الاقتصادية ومراحلها </vt:lpstr>
      <vt:lpstr>التدفقات النقدية وانماطها  </vt:lpstr>
      <vt:lpstr>التدفقات غير المتساوية </vt:lpstr>
      <vt:lpstr>تعرف المشروع الاستثماري ومراحله </vt:lpstr>
      <vt:lpstr>مراحل قرار الاستثمار  </vt:lpstr>
      <vt:lpstr>اسس صناعة القرار الاستثماري</vt:lpstr>
      <vt:lpstr>تكلفة الفرصة البديلة </vt:lpstr>
      <vt:lpstr>المنظور المالي لتقييم المشاريع </vt:lpstr>
      <vt:lpstr>اسباب تفضيل معيار مدة الاسترداد </vt:lpstr>
      <vt:lpstr>معدل العائد على الاستثمار </vt:lpstr>
      <vt:lpstr>دراسة الجدوى البيئية :  </vt:lpstr>
      <vt:lpstr>الدراسة التسويقية :</vt:lpstr>
      <vt:lpstr>الدراسة القانونية </vt:lpstr>
      <vt:lpstr>Slide 24</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دراسات الجدوى  مجموعة متكاملة من الدراسات المتخصصة  على مراحل متتابعة تجري لتحديد مدى صلاحية المشروع الاستثماري من عدة جوانب قانونية وتسويقية وفنية  ومحاسبية وانتاجية ومالية واقتصادية واجتماعية وبيئية  لتحقيق اهداف محددة  لغرض اتخاذ قرار استثماري بالموافقة على انشاء مشروع معين او تعديله او رفضه بعد التأكد من عوائد المشروع الاستثماري ومقارنة ذلك بين الموارد التي تم تخصيصها ومخرجات هذا المشروع. مجالات اعداد دراسات الجدوى وفقا لأشكال المشروعات الاستثمارية  تجديد المصنع الحالي. حالات الصيانة غير العادية. مشروع استثماري جديد. التوسع في مشروع قائم باضافة خط جديد والتوسع في الطاقة. تطوير خطوط المنتجات. اضافة تسهيلات جديدة في الانتاج او التوزيع. زيادة درجة ميكنة الانتاج او العمليات. الدخول في عطاء معين. تغير مجال الانتاج. مشروع الاحلال. استخدام طرق جديدة لتطوير وتحديث اقتصاديات الانتاج. المفاضلة بين البدائل التكنولوجية. زيادة في جدول الانتاج. التطوير التنظيمي.  </dc:title>
  <dc:creator>DELL</dc:creator>
  <cp:lastModifiedBy>DELL</cp:lastModifiedBy>
  <cp:revision>30</cp:revision>
  <dcterms:created xsi:type="dcterms:W3CDTF">2019-02-01T21:29:39Z</dcterms:created>
  <dcterms:modified xsi:type="dcterms:W3CDTF">2019-03-01T20:20:44Z</dcterms:modified>
</cp:coreProperties>
</file>