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lstStyle/>
          <a:p>
            <a:r>
              <a:rPr lang="ar-IQ" b="1" dirty="0"/>
              <a:t>المحاضرة الرابعة</a:t>
            </a:r>
            <a:endParaRPr lang="en-US" dirty="0"/>
          </a:p>
          <a:p>
            <a:r>
              <a:rPr lang="ar-IQ" dirty="0"/>
              <a:t>المشكلة الاقتصادية</a:t>
            </a:r>
            <a:endParaRPr lang="en-US" dirty="0"/>
          </a:p>
          <a:p>
            <a:r>
              <a:rPr lang="ar-IQ" dirty="0"/>
              <a:t>ان جوهر المشكلة الاقتصادية هي ندرة وسائل الانتاج او الوسائل التي تشبع حاجات الانسان وتكون كثيره ومتعددة بينما وسائل اشباع تلك الحاجات وهي موارد محدودة وهذا يعني ان المشكلة الاقتصادية تتكون من عنصرين :الحاجات المتعددة والموارد المحددة </a:t>
            </a:r>
            <a:r>
              <a:rPr lang="ar-IQ" dirty="0" err="1"/>
              <a:t>لاشباعها</a:t>
            </a:r>
            <a:r>
              <a:rPr lang="ar-IQ" dirty="0"/>
              <a:t>.</a:t>
            </a:r>
            <a:endParaRPr lang="en-US" dirty="0"/>
          </a:p>
          <a:p>
            <a:r>
              <a:rPr lang="ar-IQ" dirty="0"/>
              <a:t>وتوصف المشكلة الاقتصادية بكونها نسبيه وغير مطلقه اي انها قد تختفي هذه الندرة  في حالة الاستغلال الكامل للموارد والتوزيع العادل </a:t>
            </a:r>
            <a:r>
              <a:rPr lang="ar-IQ" dirty="0" err="1"/>
              <a:t>للانتاج</a:t>
            </a:r>
            <a:r>
              <a:rPr lang="ar-IQ" dirty="0"/>
              <a:t> وفي حالة استخدام الموارد بكفاءة وكذألك التوسع المستمر في الطاقة الاستيعابية للاقتصاد  وكذألك التوسع في الاستكشافات عن الموارد والتوسع في البنى التحتية للقطاعات الاقتصادية.</a:t>
            </a:r>
            <a:endParaRPr lang="en-US"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6859"/>
            <a:ext cx="10515600" cy="5760104"/>
          </a:xfrm>
        </p:spPr>
        <p:txBody>
          <a:bodyPr/>
          <a:lstStyle/>
          <a:p>
            <a:r>
              <a:rPr lang="ar-IQ" dirty="0"/>
              <a:t>ان حل المشكلة الاقتصادية يكمن </a:t>
            </a:r>
            <a:r>
              <a:rPr lang="ar-IQ" dirty="0" err="1"/>
              <a:t>بالاجابه</a:t>
            </a:r>
            <a:r>
              <a:rPr lang="ar-IQ" dirty="0"/>
              <a:t> عن التساؤلات التالية :هل الموارد مستغل استغلالا كاملا او جزئيا وما مقدار السلع والخدمات المنتجة وما هي الطرق التي تنتج بها هذه السلع والخدمات ،وكيف يوزع الانتاج بين اعضاء المجتمع وما مدى  الكفاءة في استعمال هذه الموارد وهل ان </a:t>
            </a:r>
            <a:r>
              <a:rPr lang="ar-IQ" dirty="0" err="1"/>
              <a:t>الطاقه</a:t>
            </a:r>
            <a:r>
              <a:rPr lang="ar-IQ" dirty="0"/>
              <a:t> الاستيعابية تنمو من سنه  الى اخرى ام هي ثابته ؟</a:t>
            </a:r>
            <a:endParaRPr lang="en-US" dirty="0"/>
          </a:p>
          <a:p>
            <a:r>
              <a:rPr lang="ar-IQ" dirty="0"/>
              <a:t>خصائص المشكلة الاقتصادية : اهم خصائص المشكلة الاقتصادية:</a:t>
            </a:r>
            <a:endParaRPr lang="en-US" dirty="0"/>
          </a:p>
          <a:p>
            <a:pPr lvl="0"/>
            <a:r>
              <a:rPr lang="ar-IQ" dirty="0"/>
              <a:t>الندرة : والندرة التي نعنيها هي الندرة النسبية لا الندرة المطلقة ومشكلة الندرة تنطبق على الفرد كما تنطبق على الجماعة.</a:t>
            </a:r>
            <a:endParaRPr lang="en-US" dirty="0"/>
          </a:p>
          <a:p>
            <a:pPr lvl="0"/>
            <a:r>
              <a:rPr lang="ar-IQ" dirty="0"/>
              <a:t>الاختيار :توجد للأفراد رغبات عديدة في حاجه </a:t>
            </a:r>
            <a:r>
              <a:rPr lang="ar-IQ" dirty="0" err="1"/>
              <a:t>للاشباع</a:t>
            </a:r>
            <a:r>
              <a:rPr lang="ar-IQ" dirty="0"/>
              <a:t> وهذه الرغبات تتنافس فيما بينها حول الموارد المحدودة ذات الاستعمالات البديلة فهي تتضارب مع بعضها البعض بحيث يجعل الانسان بحاجه الى الاختيار ايها يقوم </a:t>
            </a:r>
            <a:r>
              <a:rPr lang="ar-IQ" dirty="0" err="1"/>
              <a:t>بالاشباعة</a:t>
            </a:r>
            <a:r>
              <a:rPr lang="ar-IQ" dirty="0"/>
              <a:t> وايها يضحى بها ويتخلى عن اشباعه.</a:t>
            </a:r>
            <a:endParaRPr lang="en-US" dirty="0"/>
          </a:p>
          <a:p>
            <a:pPr lvl="0"/>
            <a:r>
              <a:rPr lang="ar-IQ" dirty="0"/>
              <a:t>التضحية : نضرا لتعدد الحاجات الانسانية  ولان وسائل اشباعها محدودة وعليه يجب التضحية ببعض الرغبات في سبيل اشباع رغبات اخرى والتي تكون اكثر اهمية .</a:t>
            </a:r>
            <a:endParaRPr lang="en-US" dirty="0"/>
          </a:p>
        </p:txBody>
      </p:sp>
    </p:spTree>
    <p:extLst>
      <p:ext uri="{BB962C8B-B14F-4D97-AF65-F5344CB8AC3E}">
        <p14:creationId xmlns:p14="http://schemas.microsoft.com/office/powerpoint/2010/main" val="2035772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244</Words>
  <Application>Microsoft Office PowerPoint</Application>
  <PresentationFormat>Widescreen</PresentationFormat>
  <Paragraphs>9</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4</cp:revision>
  <dcterms:created xsi:type="dcterms:W3CDTF">2019-03-12T05:30:13Z</dcterms:created>
  <dcterms:modified xsi:type="dcterms:W3CDTF">2019-03-12T05:33:19Z</dcterms:modified>
</cp:coreProperties>
</file>