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lstStyle/>
          <a:p>
            <a:r>
              <a:rPr lang="ar-IQ" b="1" dirty="0"/>
              <a:t>المحاضرة الخامسة</a:t>
            </a:r>
            <a:endParaRPr lang="en-US" dirty="0"/>
          </a:p>
          <a:p>
            <a:r>
              <a:rPr lang="ar-IQ" dirty="0"/>
              <a:t>التدفق الدوري من الانتاج والدخل</a:t>
            </a:r>
            <a:endParaRPr lang="en-US" dirty="0"/>
          </a:p>
          <a:p>
            <a:r>
              <a:rPr lang="ar-IQ" dirty="0"/>
              <a:t>من خلال دراسة المشكلة الاقتصادية والتي تتمثل بجانبين الاول هو الحاجات البشرية المتعددة والمتزايدة طلب قطاع الافراد والعوائل وليمكن تلبية هذا الطلب يكون من الازم قيام قطاع معين بالإنتاج والذي يعتبر مصدر تلبية الاحتياجات  البشرية، هذا القطاع هو قطاع مشاريع الاعمال ولكي يقوم هذا القطاع من انجاز الانتاج فعلا يحتاج الى خدمات عناصر الانتاج </a:t>
            </a:r>
            <a:r>
              <a:rPr lang="ar-IQ" dirty="0" err="1"/>
              <a:t>وهذة</a:t>
            </a:r>
            <a:r>
              <a:rPr lang="ar-IQ" dirty="0"/>
              <a:t> الخدمات يزوده بها قطاع الافراد والعوائل وهكذا يصبح القطاع الافراد والعوائل دورين الاول وظيفة الطلب والثاني تزويد قطاع المشاريع الاعمال بخدمات عناصر الانتاج ولكي يتمكن قطع  المشاريع والاعمال من شراء خدمات عوامل الانتاج فانه يضطر الى ضخ مدفوعات نقديه الى قطاع الافراد والعوائل  تحتل دخولا يمكنهم من تلبية احتياجاتهم من السلع والخدمات .  </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a:xfrm>
            <a:off x="161927" y="439531"/>
            <a:ext cx="10515600" cy="3256120"/>
          </a:xfrm>
        </p:spPr>
        <p:txBody>
          <a:bodyPr>
            <a:normAutofit/>
          </a:bodyPr>
          <a:lstStyle/>
          <a:p>
            <a:r>
              <a:rPr lang="ar-IQ" sz="3200" dirty="0"/>
              <a:t>ومن المخطط السابق تبين ان هناك تدفقان احدهما تدفق نقدي في الدورة الخارجية والاخر تدفق سلعي في الدورة الداخلية حيث يتفق الافراد دخولهم النقدية لدى المشاريع بهدف الحصول على السلع والخدمات التي تنتجها في حين تقوم المشاريع بالدفع نقدا مقابل الخدمات التي يقدمها العمل وغيره من عناصر الانتاج لكي تسطيع انتاج تلك السلع والخدمات ثم تعود هدة النقود ثانيه الى الافراد ما دام هؤلاء هم انفسهم مالكو العمل وعناصر الانتاج الاخرى .</a:t>
            </a:r>
            <a:r>
              <a:rPr lang="en-US" sz="3200" dirty="0"/>
              <a:t/>
            </a:r>
            <a:br>
              <a:rPr lang="en-US" sz="3200" dirty="0"/>
            </a:br>
            <a:endParaRPr lang="ar-IQ" sz="3200" dirty="0"/>
          </a:p>
        </p:txBody>
      </p:sp>
      <p:sp>
        <p:nvSpPr>
          <p:cNvPr id="35" name="مربع نص 1"/>
          <p:cNvSpPr txBox="1"/>
          <p:nvPr/>
        </p:nvSpPr>
        <p:spPr>
          <a:xfrm>
            <a:off x="4515436" y="3252861"/>
            <a:ext cx="1257300" cy="65722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400">
                <a:effectLst/>
                <a:ea typeface="Calibri" panose="020F0502020204030204" pitchFamily="34" charset="0"/>
                <a:cs typeface="Arial" panose="020B0604020202020204" pitchFamily="34" charset="0"/>
              </a:rPr>
              <a:t>قطاع مشاريع الاعمال</a:t>
            </a:r>
            <a:endParaRPr lang="en-US" sz="1100">
              <a:effectLst/>
              <a:ea typeface="Calibri" panose="020F0502020204030204" pitchFamily="34" charset="0"/>
              <a:cs typeface="Arial" panose="020B0604020202020204" pitchFamily="34" charset="0"/>
            </a:endParaRPr>
          </a:p>
        </p:txBody>
      </p:sp>
      <p:sp>
        <p:nvSpPr>
          <p:cNvPr id="36" name="مربع نص 2"/>
          <p:cNvSpPr txBox="1"/>
          <p:nvPr/>
        </p:nvSpPr>
        <p:spPr>
          <a:xfrm>
            <a:off x="6334711" y="4176786"/>
            <a:ext cx="1257300" cy="65722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400">
                <a:effectLst/>
                <a:latin typeface="Calibri" panose="020F0502020204030204" pitchFamily="34" charset="0"/>
                <a:ea typeface="Calibri" panose="020F0502020204030204" pitchFamily="34" charset="0"/>
                <a:cs typeface="Arial" panose="020B0604020202020204" pitchFamily="34" charset="0"/>
              </a:rPr>
              <a:t>سوق السلع و الخدمات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37" name="مربع نص 3"/>
          <p:cNvSpPr txBox="1"/>
          <p:nvPr/>
        </p:nvSpPr>
        <p:spPr>
          <a:xfrm>
            <a:off x="2648536" y="4176786"/>
            <a:ext cx="1257300" cy="65722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400">
                <a:effectLst/>
                <a:latin typeface="Calibri" panose="020F0502020204030204" pitchFamily="34" charset="0"/>
                <a:ea typeface="Calibri" panose="020F0502020204030204" pitchFamily="34" charset="0"/>
                <a:cs typeface="Arial" panose="020B0604020202020204" pitchFamily="34" charset="0"/>
              </a:rPr>
              <a:t>سوق عناصر الانتاج</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38" name="مربع نص 4"/>
          <p:cNvSpPr txBox="1"/>
          <p:nvPr/>
        </p:nvSpPr>
        <p:spPr>
          <a:xfrm>
            <a:off x="4515436" y="5376936"/>
            <a:ext cx="1257300" cy="65722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400">
                <a:effectLst/>
                <a:latin typeface="Calibri" panose="020F0502020204030204" pitchFamily="34" charset="0"/>
                <a:ea typeface="Calibri" panose="020F0502020204030204" pitchFamily="34" charset="0"/>
                <a:cs typeface="Arial" panose="020B0604020202020204" pitchFamily="34" charset="0"/>
              </a:rPr>
              <a:t>قطاع الافراد و العوائل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39" name="رابط مستقيم 8"/>
          <p:cNvCxnSpPr/>
          <p:nvPr/>
        </p:nvCxnSpPr>
        <p:spPr>
          <a:xfrm flipH="1">
            <a:off x="3905836" y="3910086"/>
            <a:ext cx="609600" cy="266700"/>
          </a:xfrm>
          <a:prstGeom prst="line">
            <a:avLst/>
          </a:prstGeom>
          <a:ln w="28575"/>
        </p:spPr>
        <p:style>
          <a:lnRef idx="1">
            <a:schemeClr val="dk1"/>
          </a:lnRef>
          <a:fillRef idx="0">
            <a:schemeClr val="dk1"/>
          </a:fillRef>
          <a:effectRef idx="0">
            <a:schemeClr val="dk1"/>
          </a:effectRef>
          <a:fontRef idx="minor">
            <a:schemeClr val="tx1"/>
          </a:fontRef>
        </p:style>
      </p:cxnSp>
      <p:cxnSp>
        <p:nvCxnSpPr>
          <p:cNvPr id="40" name="رابط مستقيم 9"/>
          <p:cNvCxnSpPr/>
          <p:nvPr/>
        </p:nvCxnSpPr>
        <p:spPr>
          <a:xfrm>
            <a:off x="5772736" y="3910086"/>
            <a:ext cx="561975" cy="266700"/>
          </a:xfrm>
          <a:prstGeom prst="line">
            <a:avLst/>
          </a:prstGeom>
          <a:ln w="28575"/>
        </p:spPr>
        <p:style>
          <a:lnRef idx="1">
            <a:schemeClr val="dk1"/>
          </a:lnRef>
          <a:fillRef idx="0">
            <a:schemeClr val="dk1"/>
          </a:fillRef>
          <a:effectRef idx="0">
            <a:schemeClr val="dk1"/>
          </a:effectRef>
          <a:fontRef idx="minor">
            <a:schemeClr val="tx1"/>
          </a:fontRef>
        </p:style>
      </p:cxnSp>
      <p:cxnSp>
        <p:nvCxnSpPr>
          <p:cNvPr id="41" name="رابط مستقيم 10"/>
          <p:cNvCxnSpPr/>
          <p:nvPr/>
        </p:nvCxnSpPr>
        <p:spPr>
          <a:xfrm flipH="1">
            <a:off x="5772736" y="4834011"/>
            <a:ext cx="561975" cy="542925"/>
          </a:xfrm>
          <a:prstGeom prst="line">
            <a:avLst/>
          </a:prstGeom>
          <a:ln w="28575"/>
        </p:spPr>
        <p:style>
          <a:lnRef idx="1">
            <a:schemeClr val="dk1"/>
          </a:lnRef>
          <a:fillRef idx="0">
            <a:schemeClr val="dk1"/>
          </a:fillRef>
          <a:effectRef idx="0">
            <a:schemeClr val="dk1"/>
          </a:effectRef>
          <a:fontRef idx="minor">
            <a:schemeClr val="tx1"/>
          </a:fontRef>
        </p:style>
      </p:cxnSp>
      <p:cxnSp>
        <p:nvCxnSpPr>
          <p:cNvPr id="42" name="رابط مستقيم 12"/>
          <p:cNvCxnSpPr/>
          <p:nvPr/>
        </p:nvCxnSpPr>
        <p:spPr>
          <a:xfrm>
            <a:off x="3905836" y="4834011"/>
            <a:ext cx="609600" cy="542925"/>
          </a:xfrm>
          <a:prstGeom prst="line">
            <a:avLst/>
          </a:prstGeom>
          <a:ln w="28575"/>
        </p:spPr>
        <p:style>
          <a:lnRef idx="1">
            <a:schemeClr val="dk1"/>
          </a:lnRef>
          <a:fillRef idx="0">
            <a:schemeClr val="dk1"/>
          </a:fillRef>
          <a:effectRef idx="0">
            <a:schemeClr val="dk1"/>
          </a:effectRef>
          <a:fontRef idx="minor">
            <a:schemeClr val="tx1"/>
          </a:fontRef>
        </p:style>
      </p:cxnSp>
      <p:sp>
        <p:nvSpPr>
          <p:cNvPr id="43" name="سهم إلى اليسار 14"/>
          <p:cNvSpPr/>
          <p:nvPr/>
        </p:nvSpPr>
        <p:spPr>
          <a:xfrm>
            <a:off x="3343861" y="3548136"/>
            <a:ext cx="1171575" cy="142875"/>
          </a:xfrm>
          <a:prstGeom prst="lef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4" name="سهم للأسفل 15"/>
          <p:cNvSpPr/>
          <p:nvPr/>
        </p:nvSpPr>
        <p:spPr>
          <a:xfrm>
            <a:off x="3324811" y="3671961"/>
            <a:ext cx="95250" cy="485775"/>
          </a:xfrm>
          <a:prstGeom prst="down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5" name="سهم إلى اليسار 16"/>
          <p:cNvSpPr/>
          <p:nvPr/>
        </p:nvSpPr>
        <p:spPr>
          <a:xfrm rot="16200000">
            <a:off x="2848561" y="5234061"/>
            <a:ext cx="942975" cy="142875"/>
          </a:xfrm>
          <a:prstGeom prst="leftArrow">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6" name="سهم إلى اليسار 18"/>
          <p:cNvSpPr/>
          <p:nvPr/>
        </p:nvSpPr>
        <p:spPr>
          <a:xfrm rot="10800000">
            <a:off x="3343861" y="5710311"/>
            <a:ext cx="1171575" cy="142875"/>
          </a:xfrm>
          <a:prstGeom prst="leftArrow">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7" name="سهم إلى اليسار 19"/>
          <p:cNvSpPr/>
          <p:nvPr/>
        </p:nvSpPr>
        <p:spPr>
          <a:xfrm rot="10800000">
            <a:off x="5772736" y="5634111"/>
            <a:ext cx="1171575" cy="142875"/>
          </a:xfrm>
          <a:prstGeom prst="lef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8" name="سهم إلى اليسار 20"/>
          <p:cNvSpPr/>
          <p:nvPr/>
        </p:nvSpPr>
        <p:spPr>
          <a:xfrm>
            <a:off x="5772736" y="3443361"/>
            <a:ext cx="1171575" cy="142875"/>
          </a:xfrm>
          <a:prstGeom prst="leftArrow">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49" name="سهم إلى اليسار 21"/>
          <p:cNvSpPr/>
          <p:nvPr/>
        </p:nvSpPr>
        <p:spPr>
          <a:xfrm rot="5400000">
            <a:off x="6656021" y="3812931"/>
            <a:ext cx="628015" cy="99695"/>
          </a:xfrm>
          <a:prstGeom prst="leftArrow">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50" name="سهم إلى اليسار 22"/>
          <p:cNvSpPr/>
          <p:nvPr/>
        </p:nvSpPr>
        <p:spPr>
          <a:xfrm rot="5400000">
            <a:off x="6501716" y="5200406"/>
            <a:ext cx="876300" cy="144780"/>
          </a:xfrm>
          <a:prstGeom prst="lef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51" name="مربع نص 23"/>
          <p:cNvSpPr txBox="1"/>
          <p:nvPr/>
        </p:nvSpPr>
        <p:spPr>
          <a:xfrm>
            <a:off x="5761306" y="3252861"/>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ايرادات قطاع الاعمال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2" name="مربع نص 24"/>
          <p:cNvSpPr txBox="1"/>
          <p:nvPr/>
        </p:nvSpPr>
        <p:spPr>
          <a:xfrm>
            <a:off x="3056206" y="3376686"/>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مدفوعات نقدية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3" name="مربع نص 25"/>
          <p:cNvSpPr txBox="1"/>
          <p:nvPr/>
        </p:nvSpPr>
        <p:spPr>
          <a:xfrm>
            <a:off x="5761306" y="5776986"/>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انفاقات المستهلكين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4" name="مربع نص 26"/>
          <p:cNvSpPr txBox="1"/>
          <p:nvPr/>
        </p:nvSpPr>
        <p:spPr>
          <a:xfrm>
            <a:off x="3056206" y="5843661"/>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دخول</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5" name="مربع نص 27"/>
          <p:cNvSpPr txBox="1"/>
          <p:nvPr/>
        </p:nvSpPr>
        <p:spPr>
          <a:xfrm rot="19994391">
            <a:off x="3837891" y="3999621"/>
            <a:ext cx="95504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خدمات الانتاج</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6" name="مربع نص 28"/>
          <p:cNvSpPr txBox="1"/>
          <p:nvPr/>
        </p:nvSpPr>
        <p:spPr>
          <a:xfrm rot="1725877">
            <a:off x="5427931" y="4032641"/>
            <a:ext cx="101854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السلع الاستهلاكية</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7" name="مربع نص 29"/>
          <p:cNvSpPr txBox="1"/>
          <p:nvPr/>
        </p:nvSpPr>
        <p:spPr>
          <a:xfrm rot="19027270">
            <a:off x="5474286" y="4863221"/>
            <a:ext cx="101917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السلع الاستهلاكية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8" name="مربع نص 30"/>
          <p:cNvSpPr txBox="1"/>
          <p:nvPr/>
        </p:nvSpPr>
        <p:spPr>
          <a:xfrm rot="2487559">
            <a:off x="3825191" y="4889256"/>
            <a:ext cx="96266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خط الانتاج</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59" name="Rectangle 63"/>
          <p:cNvSpPr>
            <a:spLocks noChangeArrowheads="1"/>
          </p:cNvSpPr>
          <p:nvPr/>
        </p:nvSpPr>
        <p:spPr bwMode="auto">
          <a:xfrm>
            <a:off x="1181686" y="-305268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 السلع والخدمات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0" name="Rectangle 76"/>
          <p:cNvSpPr>
            <a:spLocks noChangeArrowheads="1"/>
          </p:cNvSpPr>
          <p:nvPr/>
        </p:nvSpPr>
        <p:spPr bwMode="auto">
          <a:xfrm>
            <a:off x="1181686" y="-259548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ومن المخطط السابق تبين ان هناك تدفقان احدهما تدفق نقدي في الدورة الخارجية والاخر تدفق سلعي في الدورة الداخلية حيث يتفق الافراد دخولهم النقدية لدى المشاريع بهدف الحصول على السلع والخدمات التي تنتجها في حين تقوم المشاريع بالدفع نقدا مقابل الخدمات التي يقدمها العمل وغيره من عناصر الانتاج لكي تسطيع انتاج تلك السلع والخدمات ثم تعود هدة النقود ثانيه الى الافراد ما دام هؤلاء هم انفسهم مالكو العمل وعناصر الانتاج الاخرى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5772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222</Words>
  <Application>Microsoft Office PowerPoint</Application>
  <PresentationFormat>Widescreen</PresentationFormat>
  <Paragraphs>20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ومن المخطط السابق تبين ان هناك تدفقان احدهما تدفق نقدي في الدورة الخارجية والاخر تدفق سلعي في الدورة الداخلية حيث يتفق الافراد دخولهم النقدية لدى المشاريع بهدف الحصول على السلع والخدمات التي تنتجها في حين تقوم المشاريع بالدفع نقدا مقابل الخدمات التي يقدمها العمل وغيره من عناصر الانتاج لكي تسطيع انتاج تلك السلع والخدمات ثم تعود هدة النقود ثانيه الى الافراد ما دام هؤلاء هم انفسهم مالكو العمل وعناصر الانتاج الاخرى .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5</cp:revision>
  <dcterms:created xsi:type="dcterms:W3CDTF">2019-03-12T05:30:13Z</dcterms:created>
  <dcterms:modified xsi:type="dcterms:W3CDTF">2019-03-12T05:36:46Z</dcterms:modified>
</cp:coreProperties>
</file>