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Lst>
  <p:sldSz cx="12192000" cy="6858000"/>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5000" autoAdjust="0"/>
    <p:restoredTop sz="94660"/>
  </p:normalViewPr>
  <p:slideViewPr>
    <p:cSldViewPr snapToGrid="0">
      <p:cViewPr varScale="1">
        <p:scale>
          <a:sx n="68" d="100"/>
          <a:sy n="68" d="100"/>
        </p:scale>
        <p:origin x="738"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ar-IQ"/>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ar-IQ"/>
          </a:p>
        </p:txBody>
      </p:sp>
      <p:sp>
        <p:nvSpPr>
          <p:cNvPr id="4" name="Date Placeholder 3"/>
          <p:cNvSpPr>
            <a:spLocks noGrp="1"/>
          </p:cNvSpPr>
          <p:nvPr>
            <p:ph type="dt" sz="half" idx="10"/>
          </p:nvPr>
        </p:nvSpPr>
        <p:spPr/>
        <p:txBody>
          <a:bodyPr/>
          <a:lstStyle/>
          <a:p>
            <a:fld id="{175BBA8D-B847-49DD-A927-B9A30ABF7806}" type="datetimeFigureOut">
              <a:rPr lang="ar-IQ" smtClean="0"/>
              <a:t>06/07/1440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27338333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175BBA8D-B847-49DD-A927-B9A30ABF7806}" type="datetimeFigureOut">
              <a:rPr lang="ar-IQ" smtClean="0"/>
              <a:t>06/07/1440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36419760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ar-IQ"/>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175BBA8D-B847-49DD-A927-B9A30ABF7806}" type="datetimeFigureOut">
              <a:rPr lang="ar-IQ" smtClean="0"/>
              <a:t>06/07/1440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32637601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175BBA8D-B847-49DD-A927-B9A30ABF7806}" type="datetimeFigureOut">
              <a:rPr lang="ar-IQ" smtClean="0"/>
              <a:t>06/07/1440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27440138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ar-IQ"/>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75BBA8D-B847-49DD-A927-B9A30ABF7806}" type="datetimeFigureOut">
              <a:rPr lang="ar-IQ" smtClean="0"/>
              <a:t>06/07/1440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31953206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Date Placeholder 4"/>
          <p:cNvSpPr>
            <a:spLocks noGrp="1"/>
          </p:cNvSpPr>
          <p:nvPr>
            <p:ph type="dt" sz="half" idx="10"/>
          </p:nvPr>
        </p:nvSpPr>
        <p:spPr/>
        <p:txBody>
          <a:bodyPr/>
          <a:lstStyle/>
          <a:p>
            <a:fld id="{175BBA8D-B847-49DD-A927-B9A30ABF7806}" type="datetimeFigureOut">
              <a:rPr lang="ar-IQ" smtClean="0"/>
              <a:t>06/07/1440</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19809533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ar-IQ"/>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7" name="Date Placeholder 6"/>
          <p:cNvSpPr>
            <a:spLocks noGrp="1"/>
          </p:cNvSpPr>
          <p:nvPr>
            <p:ph type="dt" sz="half" idx="10"/>
          </p:nvPr>
        </p:nvSpPr>
        <p:spPr/>
        <p:txBody>
          <a:bodyPr/>
          <a:lstStyle/>
          <a:p>
            <a:fld id="{175BBA8D-B847-49DD-A927-B9A30ABF7806}" type="datetimeFigureOut">
              <a:rPr lang="ar-IQ" smtClean="0"/>
              <a:t>06/07/1440</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14762982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Date Placeholder 2"/>
          <p:cNvSpPr>
            <a:spLocks noGrp="1"/>
          </p:cNvSpPr>
          <p:nvPr>
            <p:ph type="dt" sz="half" idx="10"/>
          </p:nvPr>
        </p:nvSpPr>
        <p:spPr/>
        <p:txBody>
          <a:bodyPr/>
          <a:lstStyle/>
          <a:p>
            <a:fld id="{175BBA8D-B847-49DD-A927-B9A30ABF7806}" type="datetimeFigureOut">
              <a:rPr lang="ar-IQ" smtClean="0"/>
              <a:t>06/07/1440</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1063093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5BBA8D-B847-49DD-A927-B9A30ABF7806}" type="datetimeFigureOut">
              <a:rPr lang="ar-IQ" smtClean="0"/>
              <a:t>06/07/1440</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3635801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ar-IQ"/>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5BBA8D-B847-49DD-A927-B9A30ABF7806}" type="datetimeFigureOut">
              <a:rPr lang="ar-IQ" smtClean="0"/>
              <a:t>06/07/1440</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19027496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ar-IQ"/>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5BBA8D-B847-49DD-A927-B9A30ABF7806}" type="datetimeFigureOut">
              <a:rPr lang="ar-IQ" smtClean="0"/>
              <a:t>06/07/1440</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29876185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en-US" smtClean="0"/>
              <a:t>Click to edit Master title style</a:t>
            </a:r>
            <a:endParaRPr lang="ar-IQ"/>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75BBA8D-B847-49DD-A927-B9A30ABF7806}" type="datetimeFigureOut">
              <a:rPr lang="ar-IQ" smtClean="0"/>
              <a:t>06/07/1440</a:t>
            </a:fld>
            <a:endParaRPr lang="ar-IQ"/>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p>
        </p:txBody>
      </p:sp>
      <p:sp>
        <p:nvSpPr>
          <p:cNvPr id="6" name="Slide Number Placeholder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C4EB084E-B6EA-4EC9-84BE-8415D26C62D6}" type="slidenum">
              <a:rPr lang="ar-IQ" smtClean="0"/>
              <a:t>‹#›</a:t>
            </a:fld>
            <a:endParaRPr lang="ar-IQ"/>
          </a:p>
        </p:txBody>
      </p:sp>
    </p:spTree>
    <p:extLst>
      <p:ext uri="{BB962C8B-B14F-4D97-AF65-F5344CB8AC3E}">
        <p14:creationId xmlns:p14="http://schemas.microsoft.com/office/powerpoint/2010/main" val="14204598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779929"/>
            <a:ext cx="9144000" cy="4988859"/>
          </a:xfrm>
        </p:spPr>
        <p:txBody>
          <a:bodyPr>
            <a:normAutofit fontScale="92500" lnSpcReduction="20000"/>
          </a:bodyPr>
          <a:lstStyle/>
          <a:p>
            <a:r>
              <a:rPr lang="ar-IQ" b="1" dirty="0"/>
              <a:t>المحاضرة السادسة</a:t>
            </a:r>
            <a:endParaRPr lang="en-US" dirty="0"/>
          </a:p>
          <a:p>
            <a:r>
              <a:rPr lang="ar-IQ" b="1" dirty="0"/>
              <a:t>الطلب وأنواعه</a:t>
            </a:r>
            <a:endParaRPr lang="en-US" dirty="0"/>
          </a:p>
          <a:p>
            <a:r>
              <a:rPr lang="ar-IQ" dirty="0"/>
              <a:t>الطلب هو عبارة عن جدول بالكميات الكلية التي يكون المشترون  مستعدون لشرائها بأسعار معينه وتتكون  من عنصرين :الاول هو عنصر ذاتي وهو المتمثل بالرغبة، والثاني عنصر موضوعي المتمثل بالقدرة على الشراء اي لكي يكون هناك طلب يجب ان تكون هناك رغبه  مصحوبه بقدره شرائية .</a:t>
            </a:r>
            <a:endParaRPr lang="en-US" dirty="0"/>
          </a:p>
          <a:p>
            <a:r>
              <a:rPr lang="ar-IQ" b="1" u="sng" dirty="0"/>
              <a:t>قانون الطلب </a:t>
            </a:r>
            <a:r>
              <a:rPr lang="ar-IQ" b="1" dirty="0"/>
              <a:t>:</a:t>
            </a:r>
            <a:r>
              <a:rPr lang="ar-IQ" b="1" u="sng" dirty="0"/>
              <a:t> </a:t>
            </a:r>
            <a:r>
              <a:rPr lang="ar-IQ" dirty="0"/>
              <a:t>مع بقاء الاشياء الاخرى ثابته، كلما انخفض سعر سلعة ما كلما زادت الكمية المطلوبة والتي يرغب </a:t>
            </a:r>
            <a:r>
              <a:rPr lang="ar-IQ" dirty="0" err="1"/>
              <a:t>الافرد</a:t>
            </a:r>
            <a:r>
              <a:rPr lang="ar-IQ" dirty="0"/>
              <a:t> في </a:t>
            </a:r>
            <a:r>
              <a:rPr lang="ar-IQ" dirty="0" err="1"/>
              <a:t>شراىها</a:t>
            </a:r>
            <a:r>
              <a:rPr lang="ar-IQ" dirty="0"/>
              <a:t> من تلك السلعة والعكس بالعكس .</a:t>
            </a:r>
            <a:endParaRPr lang="en-US" dirty="0"/>
          </a:p>
          <a:p>
            <a:r>
              <a:rPr lang="ar-IQ" b="1" u="sng" dirty="0"/>
              <a:t>فرضيات قانون الطلب</a:t>
            </a:r>
            <a:r>
              <a:rPr lang="ar-IQ" dirty="0"/>
              <a:t> </a:t>
            </a:r>
            <a:r>
              <a:rPr lang="ar-IQ" b="1" dirty="0"/>
              <a:t>:</a:t>
            </a:r>
            <a:r>
              <a:rPr lang="ar-IQ" dirty="0"/>
              <a:t> يفترض قانون الطلب ما يلي في سلوك المستهلك .</a:t>
            </a:r>
            <a:endParaRPr lang="en-US" dirty="0"/>
          </a:p>
          <a:p>
            <a:r>
              <a:rPr lang="ar-IQ" dirty="0"/>
              <a:t>1-ان يكون للمستهلك هدف يريد تحقيقه .</a:t>
            </a:r>
            <a:endParaRPr lang="en-US" dirty="0"/>
          </a:p>
          <a:p>
            <a:r>
              <a:rPr lang="ar-IQ" dirty="0"/>
              <a:t>2-ان يعرف ان السعه او الخدمة تحقق له هدفة.</a:t>
            </a:r>
            <a:endParaRPr lang="en-US" dirty="0"/>
          </a:p>
          <a:p>
            <a:r>
              <a:rPr lang="ar-IQ" dirty="0"/>
              <a:t>3-انه يعلم بالسعر.</a:t>
            </a:r>
            <a:endParaRPr lang="en-US" dirty="0"/>
          </a:p>
          <a:p>
            <a:r>
              <a:rPr lang="ar-IQ" dirty="0"/>
              <a:t>4-انه يستطيع ان يعظم اشباعه الكلي من السلعة .</a:t>
            </a:r>
            <a:endParaRPr lang="en-US" dirty="0"/>
          </a:p>
          <a:p>
            <a:r>
              <a:rPr lang="ar-IQ" dirty="0"/>
              <a:t>5-يعلم هل ان السلعة تحقق رغبته اي مواصفات  السلعة المطلوبة.</a:t>
            </a:r>
            <a:endParaRPr lang="en-US" dirty="0"/>
          </a:p>
        </p:txBody>
      </p:sp>
    </p:spTree>
    <p:extLst>
      <p:ext uri="{BB962C8B-B14F-4D97-AF65-F5344CB8AC3E}">
        <p14:creationId xmlns:p14="http://schemas.microsoft.com/office/powerpoint/2010/main" val="32727562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99856" y="491393"/>
            <a:ext cx="10515600" cy="2632318"/>
          </a:xfrm>
        </p:spPr>
        <p:txBody>
          <a:bodyPr>
            <a:noAutofit/>
          </a:bodyPr>
          <a:lstStyle/>
          <a:p>
            <a:r>
              <a:rPr lang="ar-IQ" sz="2800" dirty="0" smtClean="0"/>
              <a:t>ويلاحظ ان منحنى الطلب ينحدر من اعلى اليسار الى اسفل اليمين اي ان انحداره سالب ولتفسير العلاقة العكسية بين الكميه المطلوبة من سلعه معينه وسعر تلك </a:t>
            </a:r>
            <a:r>
              <a:rPr lang="ar-IQ" sz="2800" dirty="0" err="1" smtClean="0"/>
              <a:t>السلعه</a:t>
            </a:r>
            <a:r>
              <a:rPr lang="ar-IQ" sz="2800" dirty="0" smtClean="0"/>
              <a:t> يوجد سببان هما :</a:t>
            </a:r>
            <a:r>
              <a:rPr lang="en-US" sz="2800" dirty="0" smtClean="0"/>
              <a:t/>
            </a:r>
            <a:br>
              <a:rPr lang="en-US" sz="2800" dirty="0" smtClean="0"/>
            </a:br>
            <a:r>
              <a:rPr lang="ar-IQ" sz="2800" dirty="0" smtClean="0"/>
              <a:t>الاول: في حالة ارتفاع سعر سلعه " مع افتراض </a:t>
            </a:r>
            <a:r>
              <a:rPr lang="ar-IQ" sz="2800" dirty="0" err="1" smtClean="0"/>
              <a:t>ثابات</a:t>
            </a:r>
            <a:r>
              <a:rPr lang="ar-IQ" sz="2800" dirty="0" smtClean="0"/>
              <a:t> الدخل النقدي " يجد المستهلك نفسه في وضع </a:t>
            </a:r>
            <a:r>
              <a:rPr lang="ar-IQ" sz="2800" dirty="0" err="1" smtClean="0"/>
              <a:t>لايسمح</a:t>
            </a:r>
            <a:r>
              <a:rPr lang="ar-IQ" sz="2800" dirty="0" smtClean="0"/>
              <a:t> له الا بشراء كميه اقل من هدة </a:t>
            </a:r>
            <a:r>
              <a:rPr lang="ar-IQ" sz="2800" dirty="0" err="1" smtClean="0"/>
              <a:t>السله</a:t>
            </a:r>
            <a:r>
              <a:rPr lang="ar-IQ" sz="2800" dirty="0" smtClean="0"/>
              <a:t>  لان دخله الحقيق قد انخفض وبالعكس في حالة انخفاض سعر السلعة مع افترض ثبات الدخل النقدي فان المستهلك يجد ان دخله يسمح له بشراء المزيد منها لان انخفاض السعر يعني ارتفاع الدخل الحقيقي وهذا يعرف باثر الدخل .</a:t>
            </a:r>
            <a:r>
              <a:rPr lang="en-US" sz="2800" dirty="0" smtClean="0"/>
              <a:t/>
            </a:r>
            <a:br>
              <a:rPr lang="en-US" sz="2800" dirty="0" smtClean="0"/>
            </a:br>
            <a:endParaRPr lang="ar-IQ" sz="2800" dirty="0"/>
          </a:p>
        </p:txBody>
      </p:sp>
      <p:cxnSp>
        <p:nvCxnSpPr>
          <p:cNvPr id="28" name="رابط كسهم مستقيم 1"/>
          <p:cNvCxnSpPr/>
          <p:nvPr/>
        </p:nvCxnSpPr>
        <p:spPr>
          <a:xfrm flipV="1">
            <a:off x="4263488" y="3478041"/>
            <a:ext cx="0" cy="2045970"/>
          </a:xfrm>
          <a:prstGeom prst="straightConnector1">
            <a:avLst/>
          </a:prstGeom>
          <a:ln w="19050">
            <a:tailEnd type="arrow"/>
          </a:ln>
        </p:spPr>
        <p:style>
          <a:lnRef idx="1">
            <a:schemeClr val="dk1"/>
          </a:lnRef>
          <a:fillRef idx="0">
            <a:schemeClr val="dk1"/>
          </a:fillRef>
          <a:effectRef idx="0">
            <a:schemeClr val="dk1"/>
          </a:effectRef>
          <a:fontRef idx="minor">
            <a:schemeClr val="tx1"/>
          </a:fontRef>
        </p:style>
      </p:cxnSp>
      <p:cxnSp>
        <p:nvCxnSpPr>
          <p:cNvPr id="29" name="رابط كسهم مستقيم 3"/>
          <p:cNvCxnSpPr/>
          <p:nvPr/>
        </p:nvCxnSpPr>
        <p:spPr>
          <a:xfrm>
            <a:off x="4263488" y="5524011"/>
            <a:ext cx="2786380" cy="0"/>
          </a:xfrm>
          <a:prstGeom prst="straightConnector1">
            <a:avLst/>
          </a:prstGeom>
          <a:ln w="19050">
            <a:tailEnd type="arrow"/>
          </a:ln>
        </p:spPr>
        <p:style>
          <a:lnRef idx="1">
            <a:schemeClr val="dk1"/>
          </a:lnRef>
          <a:fillRef idx="0">
            <a:schemeClr val="dk1"/>
          </a:fillRef>
          <a:effectRef idx="0">
            <a:schemeClr val="dk1"/>
          </a:effectRef>
          <a:fontRef idx="minor">
            <a:schemeClr val="tx1"/>
          </a:fontRef>
        </p:style>
      </p:cxnSp>
      <p:sp>
        <p:nvSpPr>
          <p:cNvPr id="30" name="قوس 4"/>
          <p:cNvSpPr/>
          <p:nvPr/>
        </p:nvSpPr>
        <p:spPr>
          <a:xfrm rot="10800000">
            <a:off x="4600673" y="2661431"/>
            <a:ext cx="3994785" cy="2633980"/>
          </a:xfrm>
          <a:prstGeom prst="arc">
            <a:avLst/>
          </a:prstGeom>
        </p:spPr>
        <p:style>
          <a:lnRef idx="1">
            <a:schemeClr val="accent1"/>
          </a:lnRef>
          <a:fillRef idx="0">
            <a:schemeClr val="accent1"/>
          </a:fillRef>
          <a:effectRef idx="0">
            <a:schemeClr val="accent1"/>
          </a:effectRef>
          <a:fontRef idx="minor">
            <a:schemeClr val="tx1"/>
          </a:fontRef>
        </p:style>
        <p:txBody>
          <a:bodyPr rot="0" spcFirstLastPara="0" vert="horz" wrap="square" lIns="91440" tIns="45720" rIns="91440" bIns="45720" numCol="1" spcCol="0" rtlCol="1" fromWordArt="0" anchor="ctr" anchorCtr="0" forceAA="0" compatLnSpc="1">
            <a:prstTxWarp prst="textNoShape">
              <a:avLst/>
            </a:prstTxWarp>
            <a:noAutofit/>
          </a:bodyPr>
          <a:lstStyle/>
          <a:p>
            <a:endParaRPr lang="ar-SA"/>
          </a:p>
        </p:txBody>
      </p:sp>
      <p:sp>
        <p:nvSpPr>
          <p:cNvPr id="31" name="مربع نص 23"/>
          <p:cNvSpPr txBox="1"/>
          <p:nvPr/>
        </p:nvSpPr>
        <p:spPr>
          <a:xfrm rot="20552261">
            <a:off x="5196303" y="4417206"/>
            <a:ext cx="1457325" cy="295275"/>
          </a:xfrm>
          <a:prstGeom prst="rect">
            <a:avLst/>
          </a:prstGeom>
          <a:noFill/>
          <a:ln w="6350">
            <a:noFill/>
          </a:ln>
          <a:effectLst/>
        </p:spPr>
        <p:txBody>
          <a:bodyPr rot="0" spcFirstLastPara="0" vert="horz" wrap="square" lIns="91440" tIns="45720" rIns="91440" bIns="45720" numCol="1" spcCol="0" rtlCol="1" fromWordArt="0" anchor="t" anchorCtr="0" forceAA="0" compatLnSpc="1">
            <a:prstTxWarp prst="textNoShape">
              <a:avLst/>
            </a:prstTxWarp>
            <a:noAutofit/>
          </a:bodyPr>
          <a:lstStyle/>
          <a:p>
            <a:pPr algn="ctr" rtl="1">
              <a:lnSpc>
                <a:spcPct val="115000"/>
              </a:lnSpc>
              <a:spcAft>
                <a:spcPts val="1000"/>
              </a:spcAft>
            </a:pPr>
            <a:r>
              <a:rPr lang="ar-IQ" sz="1000">
                <a:effectLst/>
                <a:latin typeface="Calibri" panose="020F0502020204030204" pitchFamily="34" charset="0"/>
                <a:ea typeface="Calibri" panose="020F0502020204030204" pitchFamily="34" charset="0"/>
                <a:cs typeface="Arial" panose="020B0604020202020204" pitchFamily="34" charset="0"/>
              </a:rPr>
              <a:t>منحني الطلب </a:t>
            </a:r>
            <a:endParaRPr lang="en-US" sz="1100">
              <a:effectLst/>
              <a:latin typeface="Calibri" panose="020F0502020204030204" pitchFamily="34" charset="0"/>
              <a:ea typeface="Calibri" panose="020F0502020204030204" pitchFamily="34" charset="0"/>
              <a:cs typeface="Arial" panose="020B0604020202020204" pitchFamily="34" charset="0"/>
            </a:endParaRPr>
          </a:p>
        </p:txBody>
      </p:sp>
      <p:cxnSp>
        <p:nvCxnSpPr>
          <p:cNvPr id="32" name="رابط كسهم مستقيم 5"/>
          <p:cNvCxnSpPr/>
          <p:nvPr/>
        </p:nvCxnSpPr>
        <p:spPr>
          <a:xfrm flipH="1">
            <a:off x="5406488" y="4512456"/>
            <a:ext cx="870585" cy="304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3" name="مربع نص 23"/>
          <p:cNvSpPr txBox="1"/>
          <p:nvPr/>
        </p:nvSpPr>
        <p:spPr>
          <a:xfrm>
            <a:off x="6762213" y="5406536"/>
            <a:ext cx="1457325" cy="295275"/>
          </a:xfrm>
          <a:prstGeom prst="rect">
            <a:avLst/>
          </a:prstGeom>
          <a:noFill/>
          <a:ln w="6350">
            <a:noFill/>
          </a:ln>
          <a:effectLst/>
        </p:spPr>
        <p:txBody>
          <a:bodyPr rot="0" spcFirstLastPara="0" vert="horz" wrap="square" lIns="91440" tIns="45720" rIns="91440" bIns="45720" numCol="1" spcCol="0" rtlCol="1" fromWordArt="0" anchor="t" anchorCtr="0" forceAA="0" compatLnSpc="1">
            <a:prstTxWarp prst="textNoShape">
              <a:avLst/>
            </a:prstTxWarp>
            <a:noAutofit/>
          </a:bodyPr>
          <a:lstStyle/>
          <a:p>
            <a:pPr algn="ctr" rtl="1">
              <a:lnSpc>
                <a:spcPct val="115000"/>
              </a:lnSpc>
              <a:spcAft>
                <a:spcPts val="1000"/>
              </a:spcAft>
            </a:pPr>
            <a:r>
              <a:rPr lang="ar-IQ" sz="1000">
                <a:effectLst/>
                <a:latin typeface="Calibri" panose="020F0502020204030204" pitchFamily="34" charset="0"/>
                <a:ea typeface="Calibri" panose="020F0502020204030204" pitchFamily="34" charset="0"/>
                <a:cs typeface="Arial" panose="020B0604020202020204" pitchFamily="34" charset="0"/>
              </a:rPr>
              <a:t>الكمية المطلوبة </a:t>
            </a:r>
            <a:endParaRPr lang="en-US" sz="1100">
              <a:effectLst/>
              <a:latin typeface="Calibri" panose="020F0502020204030204" pitchFamily="34" charset="0"/>
              <a:ea typeface="Calibri" panose="020F0502020204030204" pitchFamily="34" charset="0"/>
              <a:cs typeface="Arial" panose="020B0604020202020204" pitchFamily="34" charset="0"/>
            </a:endParaRPr>
          </a:p>
        </p:txBody>
      </p:sp>
      <p:sp>
        <p:nvSpPr>
          <p:cNvPr id="34" name="مربع نص 23"/>
          <p:cNvSpPr txBox="1"/>
          <p:nvPr/>
        </p:nvSpPr>
        <p:spPr>
          <a:xfrm>
            <a:off x="3902173" y="5043316"/>
            <a:ext cx="652780" cy="295275"/>
          </a:xfrm>
          <a:prstGeom prst="rect">
            <a:avLst/>
          </a:prstGeom>
          <a:noFill/>
          <a:ln w="6350">
            <a:noFill/>
          </a:ln>
          <a:effectLst/>
        </p:spPr>
        <p:txBody>
          <a:bodyPr rot="0" spcFirstLastPara="0" vert="horz" wrap="square" lIns="91440" tIns="45720" rIns="91440" bIns="45720" numCol="1" spcCol="0" rtlCol="1" fromWordArt="0" anchor="t" anchorCtr="0" forceAA="0" compatLnSpc="1">
            <a:prstTxWarp prst="textNoShape">
              <a:avLst/>
            </a:prstTxWarp>
            <a:noAutofit/>
          </a:bodyPr>
          <a:lstStyle/>
          <a:p>
            <a:pPr marL="342900" lvl="0" indent="-342900" algn="ctr" rtl="1">
              <a:lnSpc>
                <a:spcPct val="115000"/>
              </a:lnSpc>
              <a:spcAft>
                <a:spcPts val="1000"/>
              </a:spcAft>
              <a:buFont typeface="Arial" panose="020B0604020202020204" pitchFamily="34" charset="0"/>
              <a:buChar char="-"/>
            </a:pPr>
            <a:r>
              <a:rPr lang="ar-IQ" sz="1000">
                <a:effectLst/>
                <a:latin typeface="Calibri" panose="020F0502020204030204" pitchFamily="34" charset="0"/>
                <a:ea typeface="Calibri" panose="020F0502020204030204" pitchFamily="34" charset="0"/>
                <a:cs typeface="Arial" panose="020B0604020202020204" pitchFamily="34" charset="0"/>
              </a:rPr>
              <a:t>1</a:t>
            </a:r>
            <a:endParaRPr lang="en-US" sz="1100">
              <a:effectLst/>
              <a:latin typeface="Calibri" panose="020F0502020204030204" pitchFamily="34" charset="0"/>
              <a:ea typeface="Calibri" panose="020F0502020204030204" pitchFamily="34" charset="0"/>
              <a:cs typeface="Arial" panose="020B0604020202020204" pitchFamily="34" charset="0"/>
            </a:endParaRPr>
          </a:p>
        </p:txBody>
      </p:sp>
      <p:sp>
        <p:nvSpPr>
          <p:cNvPr id="35" name="مربع نص 23"/>
          <p:cNvSpPr txBox="1"/>
          <p:nvPr/>
        </p:nvSpPr>
        <p:spPr>
          <a:xfrm>
            <a:off x="3902173" y="4749946"/>
            <a:ext cx="652780" cy="295275"/>
          </a:xfrm>
          <a:prstGeom prst="rect">
            <a:avLst/>
          </a:prstGeom>
          <a:noFill/>
          <a:ln w="6350">
            <a:noFill/>
          </a:ln>
          <a:effectLst/>
        </p:spPr>
        <p:txBody>
          <a:bodyPr rot="0" spcFirstLastPara="0" vert="horz" wrap="square" lIns="91440" tIns="45720" rIns="91440" bIns="45720" numCol="1" spcCol="0" rtlCol="1" fromWordArt="0" anchor="t" anchorCtr="0" forceAA="0" compatLnSpc="1">
            <a:prstTxWarp prst="textNoShape">
              <a:avLst/>
            </a:prstTxWarp>
            <a:noAutofit/>
          </a:bodyPr>
          <a:lstStyle/>
          <a:p>
            <a:pPr marL="342900" lvl="0" indent="-342900" algn="ctr" rtl="1">
              <a:lnSpc>
                <a:spcPct val="115000"/>
              </a:lnSpc>
              <a:spcAft>
                <a:spcPts val="1000"/>
              </a:spcAft>
              <a:buFont typeface="Calibri" panose="020F0502020204030204" pitchFamily="34" charset="0"/>
              <a:buChar char="-"/>
            </a:pPr>
            <a:r>
              <a:rPr lang="en-US" sz="1000">
                <a:effectLst/>
                <a:latin typeface="Calibri" panose="020F0502020204030204" pitchFamily="34" charset="0"/>
                <a:ea typeface="Calibri" panose="020F0502020204030204" pitchFamily="34" charset="0"/>
                <a:cs typeface="Calibri" panose="020F0502020204030204" pitchFamily="34" charset="0"/>
              </a:rPr>
              <a:t>2</a:t>
            </a:r>
            <a:endParaRPr lang="en-US" sz="1100">
              <a:effectLst/>
              <a:latin typeface="Calibri" panose="020F0502020204030204" pitchFamily="34" charset="0"/>
              <a:ea typeface="Calibri" panose="020F0502020204030204" pitchFamily="34" charset="0"/>
              <a:cs typeface="Calibri" panose="020F0502020204030204" pitchFamily="34" charset="0"/>
            </a:endParaRPr>
          </a:p>
        </p:txBody>
      </p:sp>
      <p:sp>
        <p:nvSpPr>
          <p:cNvPr id="36" name="مربع نص 23"/>
          <p:cNvSpPr txBox="1"/>
          <p:nvPr/>
        </p:nvSpPr>
        <p:spPr>
          <a:xfrm>
            <a:off x="3912968" y="4455941"/>
            <a:ext cx="652780" cy="295275"/>
          </a:xfrm>
          <a:prstGeom prst="rect">
            <a:avLst/>
          </a:prstGeom>
          <a:noFill/>
          <a:ln w="6350">
            <a:noFill/>
          </a:ln>
          <a:effectLst/>
        </p:spPr>
        <p:txBody>
          <a:bodyPr rot="0" spcFirstLastPara="0" vert="horz" wrap="square" lIns="91440" tIns="45720" rIns="91440" bIns="45720" numCol="1" spcCol="0" rtlCol="1" fromWordArt="0" anchor="t" anchorCtr="0" forceAA="0" compatLnSpc="1">
            <a:prstTxWarp prst="textNoShape">
              <a:avLst/>
            </a:prstTxWarp>
            <a:noAutofit/>
          </a:bodyPr>
          <a:lstStyle/>
          <a:p>
            <a:pPr marL="342900" lvl="0" indent="-342900" algn="ctr" rtl="1">
              <a:lnSpc>
                <a:spcPct val="115000"/>
              </a:lnSpc>
              <a:spcAft>
                <a:spcPts val="1000"/>
              </a:spcAft>
              <a:buFont typeface="Calibri" panose="020F0502020204030204" pitchFamily="34" charset="0"/>
              <a:buChar char="-"/>
            </a:pPr>
            <a:r>
              <a:rPr lang="en-US" sz="1000">
                <a:effectLst/>
                <a:latin typeface="Calibri" panose="020F0502020204030204" pitchFamily="34" charset="0"/>
                <a:ea typeface="Calibri" panose="020F0502020204030204" pitchFamily="34" charset="0"/>
                <a:cs typeface="Calibri" panose="020F0502020204030204" pitchFamily="34" charset="0"/>
              </a:rPr>
              <a:t>3</a:t>
            </a:r>
            <a:endParaRPr lang="en-US" sz="1100">
              <a:effectLst/>
              <a:latin typeface="Calibri" panose="020F0502020204030204" pitchFamily="34" charset="0"/>
              <a:ea typeface="Calibri" panose="020F0502020204030204" pitchFamily="34" charset="0"/>
              <a:cs typeface="Calibri" panose="020F0502020204030204" pitchFamily="34" charset="0"/>
            </a:endParaRPr>
          </a:p>
        </p:txBody>
      </p:sp>
      <p:sp>
        <p:nvSpPr>
          <p:cNvPr id="37" name="مربع نص 23"/>
          <p:cNvSpPr txBox="1"/>
          <p:nvPr/>
        </p:nvSpPr>
        <p:spPr>
          <a:xfrm>
            <a:off x="3902808" y="4097801"/>
            <a:ext cx="652780" cy="295275"/>
          </a:xfrm>
          <a:prstGeom prst="rect">
            <a:avLst/>
          </a:prstGeom>
          <a:noFill/>
          <a:ln w="6350">
            <a:noFill/>
          </a:ln>
          <a:effectLst/>
        </p:spPr>
        <p:txBody>
          <a:bodyPr rot="0" spcFirstLastPara="0" vert="horz" wrap="square" lIns="91440" tIns="45720" rIns="91440" bIns="45720" numCol="1" spcCol="0" rtlCol="1" fromWordArt="0" anchor="t" anchorCtr="0" forceAA="0" compatLnSpc="1">
            <a:prstTxWarp prst="textNoShape">
              <a:avLst/>
            </a:prstTxWarp>
            <a:noAutofit/>
          </a:bodyPr>
          <a:lstStyle/>
          <a:p>
            <a:pPr marL="342900" lvl="0" indent="-342900" algn="ctr" rtl="1">
              <a:lnSpc>
                <a:spcPct val="115000"/>
              </a:lnSpc>
              <a:spcAft>
                <a:spcPts val="1000"/>
              </a:spcAft>
              <a:buFont typeface="Arial" panose="020B0604020202020204" pitchFamily="34" charset="0"/>
              <a:buChar char="-"/>
            </a:pPr>
            <a:r>
              <a:rPr lang="ar-IQ" sz="1000">
                <a:effectLst/>
                <a:latin typeface="Calibri" panose="020F0502020204030204" pitchFamily="34" charset="0"/>
                <a:ea typeface="Calibri" panose="020F0502020204030204" pitchFamily="34" charset="0"/>
                <a:cs typeface="Arial" panose="020B0604020202020204" pitchFamily="34" charset="0"/>
              </a:rPr>
              <a:t>4</a:t>
            </a:r>
            <a:endParaRPr lang="en-US" sz="1100">
              <a:effectLst/>
              <a:latin typeface="Calibri" panose="020F0502020204030204" pitchFamily="34" charset="0"/>
              <a:ea typeface="Calibri" panose="020F0502020204030204" pitchFamily="34" charset="0"/>
              <a:cs typeface="Arial" panose="020B0604020202020204" pitchFamily="34" charset="0"/>
            </a:endParaRPr>
          </a:p>
        </p:txBody>
      </p:sp>
      <p:sp>
        <p:nvSpPr>
          <p:cNvPr id="38" name="مربع نص 23"/>
          <p:cNvSpPr txBox="1"/>
          <p:nvPr/>
        </p:nvSpPr>
        <p:spPr>
          <a:xfrm>
            <a:off x="3914238" y="3825386"/>
            <a:ext cx="652780" cy="295275"/>
          </a:xfrm>
          <a:prstGeom prst="rect">
            <a:avLst/>
          </a:prstGeom>
          <a:noFill/>
          <a:ln w="6350">
            <a:noFill/>
          </a:ln>
          <a:effectLst/>
        </p:spPr>
        <p:txBody>
          <a:bodyPr rot="0" spcFirstLastPara="0" vert="horz" wrap="square" lIns="91440" tIns="45720" rIns="91440" bIns="45720" numCol="1" spcCol="0" rtlCol="1" fromWordArt="0" anchor="t" anchorCtr="0" forceAA="0" compatLnSpc="1">
            <a:prstTxWarp prst="textNoShape">
              <a:avLst/>
            </a:prstTxWarp>
            <a:noAutofit/>
          </a:bodyPr>
          <a:lstStyle/>
          <a:p>
            <a:pPr marL="342900" lvl="0" indent="-342900" algn="ctr" rtl="1">
              <a:lnSpc>
                <a:spcPct val="115000"/>
              </a:lnSpc>
              <a:spcAft>
                <a:spcPts val="1000"/>
              </a:spcAft>
              <a:buFont typeface="Calibri" panose="020F0502020204030204" pitchFamily="34" charset="0"/>
              <a:buChar char="-"/>
            </a:pPr>
            <a:r>
              <a:rPr lang="en-US" sz="1000">
                <a:effectLst/>
                <a:latin typeface="Calibri" panose="020F0502020204030204" pitchFamily="34" charset="0"/>
                <a:ea typeface="Calibri" panose="020F0502020204030204" pitchFamily="34" charset="0"/>
                <a:cs typeface="Calibri" panose="020F0502020204030204" pitchFamily="34" charset="0"/>
              </a:rPr>
              <a:t>5</a:t>
            </a:r>
            <a:endParaRPr lang="en-US" sz="1100">
              <a:effectLst/>
              <a:latin typeface="Calibri" panose="020F0502020204030204" pitchFamily="34" charset="0"/>
              <a:ea typeface="Calibri" panose="020F0502020204030204" pitchFamily="34" charset="0"/>
              <a:cs typeface="Calibri" panose="020F0502020204030204" pitchFamily="34" charset="0"/>
            </a:endParaRPr>
          </a:p>
        </p:txBody>
      </p:sp>
      <p:sp>
        <p:nvSpPr>
          <p:cNvPr id="39" name="مربع نص 23"/>
          <p:cNvSpPr txBox="1"/>
          <p:nvPr/>
        </p:nvSpPr>
        <p:spPr>
          <a:xfrm>
            <a:off x="3718658" y="3390411"/>
            <a:ext cx="652780" cy="295275"/>
          </a:xfrm>
          <a:prstGeom prst="rect">
            <a:avLst/>
          </a:prstGeom>
          <a:noFill/>
          <a:ln w="6350">
            <a:noFill/>
          </a:ln>
          <a:effectLst/>
        </p:spPr>
        <p:txBody>
          <a:bodyPr rot="0" spcFirstLastPara="0" vert="horz" wrap="square" lIns="91440" tIns="45720" rIns="91440" bIns="45720" numCol="1" spcCol="0" rtlCol="1" fromWordArt="0" anchor="t" anchorCtr="0" forceAA="0" compatLnSpc="1">
            <a:prstTxWarp prst="textNoShape">
              <a:avLst/>
            </a:prstTxWarp>
            <a:noAutofit/>
          </a:bodyPr>
          <a:lstStyle/>
          <a:p>
            <a:pPr algn="ctr" rtl="1">
              <a:lnSpc>
                <a:spcPct val="115000"/>
              </a:lnSpc>
              <a:spcAft>
                <a:spcPts val="1000"/>
              </a:spcAft>
            </a:pPr>
            <a:r>
              <a:rPr lang="ar-IQ" sz="1000">
                <a:effectLst/>
                <a:latin typeface="Calibri" panose="020F0502020204030204" pitchFamily="34" charset="0"/>
                <a:ea typeface="Calibri" panose="020F0502020204030204" pitchFamily="34" charset="0"/>
                <a:cs typeface="Arial" panose="020B0604020202020204" pitchFamily="34" charset="0"/>
              </a:rPr>
              <a:t>السعر</a:t>
            </a:r>
            <a:endParaRPr lang="en-US" sz="1100">
              <a:effectLst/>
              <a:latin typeface="Calibri" panose="020F0502020204030204" pitchFamily="34" charset="0"/>
              <a:ea typeface="Calibri" panose="020F0502020204030204" pitchFamily="34" charset="0"/>
              <a:cs typeface="Arial" panose="020B0604020202020204" pitchFamily="34" charset="0"/>
            </a:endParaRPr>
          </a:p>
        </p:txBody>
      </p:sp>
      <p:sp>
        <p:nvSpPr>
          <p:cNvPr id="40" name="مربع نص 23"/>
          <p:cNvSpPr txBox="1"/>
          <p:nvPr/>
        </p:nvSpPr>
        <p:spPr>
          <a:xfrm>
            <a:off x="4436208" y="5731021"/>
            <a:ext cx="533400" cy="327025"/>
          </a:xfrm>
          <a:prstGeom prst="rect">
            <a:avLst/>
          </a:prstGeom>
          <a:noFill/>
          <a:ln w="6350">
            <a:noFill/>
          </a:ln>
          <a:effectLst/>
        </p:spPr>
        <p:txBody>
          <a:bodyPr rot="0" spcFirstLastPara="0" vert="horz" wrap="square" lIns="91440" tIns="45720" rIns="91440" bIns="45720" numCol="1" spcCol="0" rtlCol="1" fromWordArt="0" anchor="t" anchorCtr="0" forceAA="0" compatLnSpc="1">
            <a:prstTxWarp prst="textNoShape">
              <a:avLst/>
            </a:prstTxWarp>
            <a:noAutofit/>
          </a:bodyPr>
          <a:lstStyle/>
          <a:p>
            <a:pPr algn="ctr" rtl="1">
              <a:lnSpc>
                <a:spcPct val="115000"/>
              </a:lnSpc>
              <a:spcAft>
                <a:spcPts val="1000"/>
              </a:spcAft>
            </a:pPr>
            <a:r>
              <a:rPr lang="ar-IQ" sz="1000">
                <a:effectLst/>
                <a:latin typeface="Calibri" panose="020F0502020204030204" pitchFamily="34" charset="0"/>
                <a:ea typeface="Calibri" panose="020F0502020204030204" pitchFamily="34" charset="0"/>
                <a:cs typeface="Arial" panose="020B0604020202020204" pitchFamily="34" charset="0"/>
              </a:rPr>
              <a:t>500</a:t>
            </a:r>
            <a:endParaRPr lang="en-US" sz="1100">
              <a:effectLst/>
              <a:latin typeface="Calibri" panose="020F0502020204030204" pitchFamily="34" charset="0"/>
              <a:ea typeface="Calibri" panose="020F0502020204030204" pitchFamily="34" charset="0"/>
              <a:cs typeface="Arial" panose="020B0604020202020204" pitchFamily="34" charset="0"/>
            </a:endParaRPr>
          </a:p>
          <a:p>
            <a:pPr algn="ctr" rtl="1">
              <a:lnSpc>
                <a:spcPct val="115000"/>
              </a:lnSpc>
              <a:spcAft>
                <a:spcPts val="1000"/>
              </a:spcAft>
            </a:pPr>
            <a:r>
              <a:rPr lang="ar-IQ" sz="1000">
                <a:effectLst/>
                <a:latin typeface="Calibri" panose="020F0502020204030204" pitchFamily="34" charset="0"/>
                <a:ea typeface="Calibri" panose="020F0502020204030204" pitchFamily="34" charset="0"/>
                <a:cs typeface="Arial" panose="020B0604020202020204" pitchFamily="34"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p:txBody>
      </p:sp>
      <p:cxnSp>
        <p:nvCxnSpPr>
          <p:cNvPr id="41" name="رابط مستقيم 13"/>
          <p:cNvCxnSpPr/>
          <p:nvPr/>
        </p:nvCxnSpPr>
        <p:spPr>
          <a:xfrm>
            <a:off x="4709893" y="5535441"/>
            <a:ext cx="0" cy="152400"/>
          </a:xfrm>
          <a:prstGeom prst="line">
            <a:avLst/>
          </a:prstGeom>
          <a:ln w="12700"/>
        </p:spPr>
        <p:style>
          <a:lnRef idx="1">
            <a:schemeClr val="dk1"/>
          </a:lnRef>
          <a:fillRef idx="0">
            <a:schemeClr val="dk1"/>
          </a:fillRef>
          <a:effectRef idx="0">
            <a:schemeClr val="dk1"/>
          </a:effectRef>
          <a:fontRef idx="minor">
            <a:schemeClr val="tx1"/>
          </a:fontRef>
        </p:style>
      </p:cxnSp>
      <p:cxnSp>
        <p:nvCxnSpPr>
          <p:cNvPr id="42" name="رابط مستقيم 14"/>
          <p:cNvCxnSpPr/>
          <p:nvPr/>
        </p:nvCxnSpPr>
        <p:spPr>
          <a:xfrm>
            <a:off x="5188683" y="5547506"/>
            <a:ext cx="0" cy="152400"/>
          </a:xfrm>
          <a:prstGeom prst="line">
            <a:avLst/>
          </a:prstGeom>
          <a:ln w="12700"/>
        </p:spPr>
        <p:style>
          <a:lnRef idx="1">
            <a:schemeClr val="dk1"/>
          </a:lnRef>
          <a:fillRef idx="0">
            <a:schemeClr val="dk1"/>
          </a:fillRef>
          <a:effectRef idx="0">
            <a:schemeClr val="dk1"/>
          </a:effectRef>
          <a:fontRef idx="minor">
            <a:schemeClr val="tx1"/>
          </a:fontRef>
        </p:style>
      </p:cxnSp>
      <p:cxnSp>
        <p:nvCxnSpPr>
          <p:cNvPr id="43" name="رابط مستقيم 15"/>
          <p:cNvCxnSpPr/>
          <p:nvPr/>
        </p:nvCxnSpPr>
        <p:spPr>
          <a:xfrm>
            <a:off x="5678268" y="5530996"/>
            <a:ext cx="0" cy="152400"/>
          </a:xfrm>
          <a:prstGeom prst="line">
            <a:avLst/>
          </a:prstGeom>
          <a:ln w="12700"/>
        </p:spPr>
        <p:style>
          <a:lnRef idx="1">
            <a:schemeClr val="dk1"/>
          </a:lnRef>
          <a:fillRef idx="0">
            <a:schemeClr val="dk1"/>
          </a:fillRef>
          <a:effectRef idx="0">
            <a:schemeClr val="dk1"/>
          </a:effectRef>
          <a:fontRef idx="minor">
            <a:schemeClr val="tx1"/>
          </a:fontRef>
        </p:style>
      </p:cxnSp>
      <p:cxnSp>
        <p:nvCxnSpPr>
          <p:cNvPr id="44" name="رابط مستقيم 16"/>
          <p:cNvCxnSpPr/>
          <p:nvPr/>
        </p:nvCxnSpPr>
        <p:spPr>
          <a:xfrm>
            <a:off x="6168488" y="5534171"/>
            <a:ext cx="0" cy="152400"/>
          </a:xfrm>
          <a:prstGeom prst="line">
            <a:avLst/>
          </a:prstGeom>
          <a:ln w="12700"/>
        </p:spPr>
        <p:style>
          <a:lnRef idx="1">
            <a:schemeClr val="dk1"/>
          </a:lnRef>
          <a:fillRef idx="0">
            <a:schemeClr val="dk1"/>
          </a:fillRef>
          <a:effectRef idx="0">
            <a:schemeClr val="dk1"/>
          </a:effectRef>
          <a:fontRef idx="minor">
            <a:schemeClr val="tx1"/>
          </a:fontRef>
        </p:style>
      </p:cxnSp>
      <p:sp>
        <p:nvSpPr>
          <p:cNvPr id="45" name="مربع نص 23"/>
          <p:cNvSpPr txBox="1"/>
          <p:nvPr/>
        </p:nvSpPr>
        <p:spPr>
          <a:xfrm>
            <a:off x="4860388" y="5710066"/>
            <a:ext cx="533400" cy="327025"/>
          </a:xfrm>
          <a:prstGeom prst="rect">
            <a:avLst/>
          </a:prstGeom>
          <a:noFill/>
          <a:ln w="6350">
            <a:noFill/>
          </a:ln>
          <a:effectLst/>
        </p:spPr>
        <p:txBody>
          <a:bodyPr rot="0" spcFirstLastPara="0" vert="horz" wrap="square" lIns="91440" tIns="45720" rIns="91440" bIns="45720" numCol="1" spcCol="0" rtlCol="1" fromWordArt="0" anchor="t" anchorCtr="0" forceAA="0" compatLnSpc="1">
            <a:prstTxWarp prst="textNoShape">
              <a:avLst/>
            </a:prstTxWarp>
            <a:noAutofit/>
          </a:bodyPr>
          <a:lstStyle/>
          <a:p>
            <a:pPr algn="ctr" rtl="1">
              <a:lnSpc>
                <a:spcPct val="115000"/>
              </a:lnSpc>
              <a:spcAft>
                <a:spcPts val="1000"/>
              </a:spcAft>
            </a:pPr>
            <a:r>
              <a:rPr lang="ar-IQ" sz="1000">
                <a:effectLst/>
                <a:latin typeface="Calibri" panose="020F0502020204030204" pitchFamily="34" charset="0"/>
                <a:ea typeface="Calibri" panose="020F0502020204030204" pitchFamily="34" charset="0"/>
                <a:cs typeface="Arial" panose="020B0604020202020204" pitchFamily="34" charset="0"/>
              </a:rPr>
              <a:t>1000</a:t>
            </a:r>
            <a:endParaRPr lang="en-US" sz="1100">
              <a:effectLst/>
              <a:latin typeface="Calibri" panose="020F0502020204030204" pitchFamily="34" charset="0"/>
              <a:ea typeface="Calibri" panose="020F0502020204030204" pitchFamily="34" charset="0"/>
              <a:cs typeface="Arial" panose="020B0604020202020204" pitchFamily="34" charset="0"/>
            </a:endParaRPr>
          </a:p>
          <a:p>
            <a:pPr algn="ctr" rtl="1">
              <a:lnSpc>
                <a:spcPct val="115000"/>
              </a:lnSpc>
              <a:spcAft>
                <a:spcPts val="1000"/>
              </a:spcAft>
            </a:pPr>
            <a:r>
              <a:rPr lang="ar-IQ" sz="1000">
                <a:effectLst/>
                <a:latin typeface="Calibri" panose="020F0502020204030204" pitchFamily="34" charset="0"/>
                <a:ea typeface="Calibri" panose="020F0502020204030204" pitchFamily="34" charset="0"/>
                <a:cs typeface="Arial" panose="020B0604020202020204" pitchFamily="34"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p:txBody>
      </p:sp>
      <p:sp>
        <p:nvSpPr>
          <p:cNvPr id="46" name="مربع نص 23"/>
          <p:cNvSpPr txBox="1"/>
          <p:nvPr/>
        </p:nvSpPr>
        <p:spPr>
          <a:xfrm>
            <a:off x="5382993" y="5687206"/>
            <a:ext cx="533400" cy="327025"/>
          </a:xfrm>
          <a:prstGeom prst="rect">
            <a:avLst/>
          </a:prstGeom>
          <a:noFill/>
          <a:ln w="6350">
            <a:noFill/>
          </a:ln>
          <a:effectLst/>
        </p:spPr>
        <p:txBody>
          <a:bodyPr rot="0" spcFirstLastPara="0" vert="horz" wrap="square" lIns="91440" tIns="45720" rIns="91440" bIns="45720" numCol="1" spcCol="0" rtlCol="1" fromWordArt="0" anchor="t" anchorCtr="0" forceAA="0" compatLnSpc="1">
            <a:prstTxWarp prst="textNoShape">
              <a:avLst/>
            </a:prstTxWarp>
            <a:noAutofit/>
          </a:bodyPr>
          <a:lstStyle/>
          <a:p>
            <a:pPr algn="ctr" rtl="1">
              <a:lnSpc>
                <a:spcPct val="115000"/>
              </a:lnSpc>
              <a:spcAft>
                <a:spcPts val="1000"/>
              </a:spcAft>
            </a:pPr>
            <a:r>
              <a:rPr lang="ar-IQ" sz="1000">
                <a:effectLst/>
                <a:latin typeface="Calibri" panose="020F0502020204030204" pitchFamily="34" charset="0"/>
                <a:ea typeface="Calibri" panose="020F0502020204030204" pitchFamily="34" charset="0"/>
                <a:cs typeface="Arial" panose="020B0604020202020204" pitchFamily="34" charset="0"/>
              </a:rPr>
              <a:t>1500</a:t>
            </a:r>
            <a:endParaRPr lang="en-US" sz="1100">
              <a:effectLst/>
              <a:latin typeface="Calibri" panose="020F0502020204030204" pitchFamily="34" charset="0"/>
              <a:ea typeface="Calibri" panose="020F0502020204030204" pitchFamily="34" charset="0"/>
              <a:cs typeface="Arial" panose="020B0604020202020204" pitchFamily="34" charset="0"/>
            </a:endParaRPr>
          </a:p>
          <a:p>
            <a:pPr algn="ctr" rtl="1">
              <a:lnSpc>
                <a:spcPct val="115000"/>
              </a:lnSpc>
              <a:spcAft>
                <a:spcPts val="1000"/>
              </a:spcAft>
            </a:pPr>
            <a:r>
              <a:rPr lang="ar-IQ" sz="1000">
                <a:effectLst/>
                <a:latin typeface="Calibri" panose="020F0502020204030204" pitchFamily="34" charset="0"/>
                <a:ea typeface="Calibri" panose="020F0502020204030204" pitchFamily="34" charset="0"/>
                <a:cs typeface="Arial" panose="020B0604020202020204" pitchFamily="34"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p:txBody>
      </p:sp>
      <p:sp>
        <p:nvSpPr>
          <p:cNvPr id="47" name="مربع نص 23"/>
          <p:cNvSpPr txBox="1"/>
          <p:nvPr/>
        </p:nvSpPr>
        <p:spPr>
          <a:xfrm>
            <a:off x="5916393" y="5687206"/>
            <a:ext cx="533400" cy="327025"/>
          </a:xfrm>
          <a:prstGeom prst="rect">
            <a:avLst/>
          </a:prstGeom>
          <a:noFill/>
          <a:ln w="6350">
            <a:noFill/>
          </a:ln>
          <a:effectLst/>
        </p:spPr>
        <p:txBody>
          <a:bodyPr rot="0" spcFirstLastPara="0" vert="horz" wrap="square" lIns="91440" tIns="45720" rIns="91440" bIns="45720" numCol="1" spcCol="0" rtlCol="1" fromWordArt="0" anchor="t" anchorCtr="0" forceAA="0" compatLnSpc="1">
            <a:prstTxWarp prst="textNoShape">
              <a:avLst/>
            </a:prstTxWarp>
            <a:noAutofit/>
          </a:bodyPr>
          <a:lstStyle/>
          <a:p>
            <a:pPr algn="ctr" rtl="1">
              <a:lnSpc>
                <a:spcPct val="115000"/>
              </a:lnSpc>
              <a:spcAft>
                <a:spcPts val="1000"/>
              </a:spcAft>
            </a:pPr>
            <a:r>
              <a:rPr lang="ar-IQ" sz="1000">
                <a:effectLst/>
                <a:latin typeface="Calibri" panose="020F0502020204030204" pitchFamily="34" charset="0"/>
                <a:ea typeface="Calibri" panose="020F0502020204030204" pitchFamily="34" charset="0"/>
                <a:cs typeface="Arial" panose="020B0604020202020204" pitchFamily="34" charset="0"/>
              </a:rPr>
              <a:t>2000</a:t>
            </a:r>
            <a:endParaRPr lang="en-US" sz="1100">
              <a:effectLst/>
              <a:latin typeface="Calibri" panose="020F0502020204030204" pitchFamily="34" charset="0"/>
              <a:ea typeface="Calibri" panose="020F0502020204030204" pitchFamily="34" charset="0"/>
              <a:cs typeface="Arial" panose="020B0604020202020204" pitchFamily="34" charset="0"/>
            </a:endParaRPr>
          </a:p>
          <a:p>
            <a:pPr algn="ctr" rtl="1">
              <a:lnSpc>
                <a:spcPct val="115000"/>
              </a:lnSpc>
              <a:spcAft>
                <a:spcPts val="1000"/>
              </a:spcAft>
            </a:pPr>
            <a:r>
              <a:rPr lang="ar-IQ" sz="1000">
                <a:effectLst/>
                <a:latin typeface="Calibri" panose="020F0502020204030204" pitchFamily="34" charset="0"/>
                <a:ea typeface="Calibri" panose="020F0502020204030204" pitchFamily="34" charset="0"/>
                <a:cs typeface="Arial" panose="020B0604020202020204" pitchFamily="34"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p:txBody>
      </p:sp>
      <p:sp>
        <p:nvSpPr>
          <p:cNvPr id="48" name="Rectangle 56"/>
          <p:cNvSpPr>
            <a:spLocks noChangeArrowheads="1"/>
          </p:cNvSpPr>
          <p:nvPr/>
        </p:nvSpPr>
        <p:spPr bwMode="auto">
          <a:xfrm>
            <a:off x="2391508" y="-3727939"/>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IQ"/>
          </a:p>
        </p:txBody>
      </p:sp>
      <p:sp>
        <p:nvSpPr>
          <p:cNvPr id="49" name="Rectangle 58"/>
          <p:cNvSpPr>
            <a:spLocks noChangeArrowheads="1"/>
          </p:cNvSpPr>
          <p:nvPr/>
        </p:nvSpPr>
        <p:spPr bwMode="auto">
          <a:xfrm>
            <a:off x="2391508" y="-3270739"/>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ar-IQ" sz="1600" b="1" i="0" u="sng"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1" eaLnBrk="0" fontAlgn="base" latinLnBrk="0" hangingPunct="0">
              <a:lnSpc>
                <a:spcPct val="100000"/>
              </a:lnSpc>
              <a:spcBef>
                <a:spcPct val="0"/>
              </a:spcBef>
              <a:spcAft>
                <a:spcPct val="0"/>
              </a:spcAft>
              <a:buClrTx/>
              <a:buSzTx/>
              <a:buFontTx/>
              <a:buNone/>
              <a:tabLst/>
            </a:pPr>
            <a:r>
              <a:rPr kumimoji="0" lang="ar-IQ" sz="1600" b="1" i="0" u="sng"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منحنى الطلب </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 </a:t>
            </a: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هو بناء افتراضي</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يبين كم هو عدد الوحدات</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من </a:t>
            </a: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السلعة معينه</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التي يرغب المستهلك بشرائها</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خلال فتره زمنيه معينه بكل الاسعار الممكنة بافتراض</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بقاء اسعار السلع الاخرى والدخل النقدي للمستهلك دون تغير</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endParaRPr kumimoji="0" lang="en-US" sz="11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50" name="Rectangle 70"/>
          <p:cNvSpPr>
            <a:spLocks noChangeArrowheads="1"/>
          </p:cNvSpPr>
          <p:nvPr/>
        </p:nvSpPr>
        <p:spPr bwMode="auto">
          <a:xfrm>
            <a:off x="2391508" y="-2813539"/>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Low" defTabSz="914400" rtl="0" eaLnBrk="0" fontAlgn="base" latinLnBrk="0" hangingPunct="0">
              <a:lnSpc>
                <a:spcPct val="100000"/>
              </a:lnSpc>
              <a:spcBef>
                <a:spcPct val="0"/>
              </a:spcBef>
              <a:spcAft>
                <a:spcPct val="0"/>
              </a:spcAft>
              <a:buClrTx/>
              <a:buSzTx/>
              <a:buFontTx/>
              <a:buNone/>
              <a:tabLst/>
            </a:pPr>
            <a:endParaRPr kumimoji="0" lang="en-US" sz="1100" b="0" i="0" u="none" strike="noStrike" cap="none" normalizeH="0" baseline="0" smtClean="0">
              <a:ln>
                <a:noFill/>
              </a:ln>
              <a:solidFill>
                <a:schemeClr val="tx1"/>
              </a:solidFill>
              <a:effectLst/>
            </a:endParaRPr>
          </a:p>
          <a:p>
            <a:pPr marL="0" marR="0" lvl="0" indent="0" algn="justLow"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anose="020B0604020202020204" pitchFamily="34" charset="0"/>
              </a:rPr>
              <a:t/>
            </a:r>
            <a:br>
              <a:rPr kumimoji="0" lang="en-US" sz="1800" b="0" i="0" u="none" strike="noStrike" cap="none" normalizeH="0" baseline="0" smtClean="0">
                <a:ln>
                  <a:noFill/>
                </a:ln>
                <a:solidFill>
                  <a:schemeClr val="tx1"/>
                </a:solidFill>
                <a:effectLst/>
                <a:latin typeface="Arial" panose="020B0604020202020204" pitchFamily="34" charset="0"/>
              </a:rPr>
            </a:br>
            <a:endParaRPr kumimoji="0" lang="en-US" sz="1800" b="0" i="0" u="none" strike="noStrike" cap="none" normalizeH="0" baseline="0" smtClean="0">
              <a:ln>
                <a:noFill/>
              </a:ln>
              <a:solidFill>
                <a:schemeClr val="tx1"/>
              </a:solidFill>
              <a:effectLst/>
              <a:latin typeface="Arial" panose="020B0604020202020204"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ويلاحظ ان منحنى الطلب ينحدر من اعلى اليسار الى اسفل اليمين اي ان انحداره سالب ولتفسير العلاقة العكسية بين الكميه المطلوبة من سلعه معينه وسعر تلك السلعه يوجد سببان هما :</a:t>
            </a:r>
            <a:endParaRPr kumimoji="0" lang="en-US" sz="1100" b="0" i="0" u="none" strike="noStrike" cap="none" normalizeH="0" baseline="0" smtClean="0">
              <a:ln>
                <a:noFill/>
              </a:ln>
              <a:solidFill>
                <a:schemeClr val="tx1"/>
              </a:solidFill>
              <a:effectLst/>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الاول: في حالة ارتفاع سعر سلعه " مع افتراض ثابات الدخل النقدي " يجد المستهلك نفسه في وضع لايسمح له الا بشراء كميه اقل من هدة السله  لان دخله الحقيق قد انخفض وبالعكس في حالة انخفاض سعر السلعة مع افترض ثبات الدخل النقدي فان المستهلك يجد ان دخله يسمح له بشراء المزيد منها لان انخفاض السعر يعني ارتفاع الدخل الحقيقي وهذا يعرف باثر الدخل .</a:t>
            </a:r>
            <a:endParaRPr kumimoji="0" lang="ar-IQ"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918568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TotalTime>
  <Words>215</Words>
  <Application>Microsoft Office PowerPoint</Application>
  <PresentationFormat>Widescreen</PresentationFormat>
  <Paragraphs>33</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Times New Roman</vt:lpstr>
      <vt:lpstr>Office Theme</vt:lpstr>
      <vt:lpstr>PowerPoint Presentation</vt:lpstr>
      <vt:lpstr>ويلاحظ ان منحنى الطلب ينحدر من اعلى اليسار الى اسفل اليمين اي ان انحداره سالب ولتفسير العلاقة العكسية بين الكميه المطلوبة من سلعه معينه وسعر تلك السلعه يوجد سببان هما : الاول: في حالة ارتفاع سعر سلعه " مع افتراض ثابات الدخل النقدي " يجد المستهلك نفسه في وضع لايسمح له الا بشراء كميه اقل من هدة السله  لان دخله الحقيق قد انخفض وبالعكس في حالة انخفاض سعر السلعة مع افترض ثبات الدخل النقدي فان المستهلك يجد ان دخله يسمح له بشراء المزيد منها لان انخفاض السعر يعني ارتفاع الدخل الحقيقي وهذا يعرف باثر الدخل . </vt:lpstr>
    </vt:vector>
  </TitlesOfParts>
  <Company>Microsoft (C)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DR.Ahmed Saker 2O14</dc:creator>
  <cp:lastModifiedBy>DR.Ahmed Saker 2O14</cp:lastModifiedBy>
  <cp:revision>6</cp:revision>
  <dcterms:created xsi:type="dcterms:W3CDTF">2019-03-12T05:30:13Z</dcterms:created>
  <dcterms:modified xsi:type="dcterms:W3CDTF">2019-03-12T05:39:28Z</dcterms:modified>
</cp:coreProperties>
</file>