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sldIdLst>
    <p:sldId id="256" r:id="rId2"/>
    <p:sldId id="257" r:id="rId3"/>
  </p:sldIdLst>
  <p:sldSz cx="12192000" cy="6858000"/>
  <p:notesSz cx="6858000" cy="9144000"/>
  <p:defaultTextStyle>
    <a:defPPr>
      <a:defRPr lang="ar-IQ"/>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85000" autoAdjust="0"/>
    <p:restoredTop sz="94660"/>
  </p:normalViewPr>
  <p:slideViewPr>
    <p:cSldViewPr snapToGrid="0">
      <p:cViewPr varScale="1">
        <p:scale>
          <a:sx n="68" d="100"/>
          <a:sy n="68" d="100"/>
        </p:scale>
        <p:origin x="738" y="10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ar-IQ"/>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ar-IQ"/>
          </a:p>
        </p:txBody>
      </p:sp>
      <p:sp>
        <p:nvSpPr>
          <p:cNvPr id="4" name="Date Placeholder 3"/>
          <p:cNvSpPr>
            <a:spLocks noGrp="1"/>
          </p:cNvSpPr>
          <p:nvPr>
            <p:ph type="dt" sz="half" idx="10"/>
          </p:nvPr>
        </p:nvSpPr>
        <p:spPr/>
        <p:txBody>
          <a:bodyPr/>
          <a:lstStyle/>
          <a:p>
            <a:fld id="{175BBA8D-B847-49DD-A927-B9A30ABF7806}" type="datetimeFigureOut">
              <a:rPr lang="ar-IQ" smtClean="0"/>
              <a:t>06/07/1440</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C4EB084E-B6EA-4EC9-84BE-8415D26C62D6}" type="slidenum">
              <a:rPr lang="ar-IQ" smtClean="0"/>
              <a:t>‹#›</a:t>
            </a:fld>
            <a:endParaRPr lang="ar-IQ"/>
          </a:p>
        </p:txBody>
      </p:sp>
    </p:spTree>
    <p:extLst>
      <p:ext uri="{BB962C8B-B14F-4D97-AF65-F5344CB8AC3E}">
        <p14:creationId xmlns:p14="http://schemas.microsoft.com/office/powerpoint/2010/main" val="273383338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IQ"/>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4" name="Date Placeholder 3"/>
          <p:cNvSpPr>
            <a:spLocks noGrp="1"/>
          </p:cNvSpPr>
          <p:nvPr>
            <p:ph type="dt" sz="half" idx="10"/>
          </p:nvPr>
        </p:nvSpPr>
        <p:spPr/>
        <p:txBody>
          <a:bodyPr/>
          <a:lstStyle/>
          <a:p>
            <a:fld id="{175BBA8D-B847-49DD-A927-B9A30ABF7806}" type="datetimeFigureOut">
              <a:rPr lang="ar-IQ" smtClean="0"/>
              <a:t>06/07/1440</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C4EB084E-B6EA-4EC9-84BE-8415D26C62D6}" type="slidenum">
              <a:rPr lang="ar-IQ" smtClean="0"/>
              <a:t>‹#›</a:t>
            </a:fld>
            <a:endParaRPr lang="ar-IQ"/>
          </a:p>
        </p:txBody>
      </p:sp>
    </p:spTree>
    <p:extLst>
      <p:ext uri="{BB962C8B-B14F-4D97-AF65-F5344CB8AC3E}">
        <p14:creationId xmlns:p14="http://schemas.microsoft.com/office/powerpoint/2010/main" val="36419760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ar-IQ"/>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4" name="Date Placeholder 3"/>
          <p:cNvSpPr>
            <a:spLocks noGrp="1"/>
          </p:cNvSpPr>
          <p:nvPr>
            <p:ph type="dt" sz="half" idx="10"/>
          </p:nvPr>
        </p:nvSpPr>
        <p:spPr/>
        <p:txBody>
          <a:bodyPr/>
          <a:lstStyle/>
          <a:p>
            <a:fld id="{175BBA8D-B847-49DD-A927-B9A30ABF7806}" type="datetimeFigureOut">
              <a:rPr lang="ar-IQ" smtClean="0"/>
              <a:t>06/07/1440</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C4EB084E-B6EA-4EC9-84BE-8415D26C62D6}" type="slidenum">
              <a:rPr lang="ar-IQ" smtClean="0"/>
              <a:t>‹#›</a:t>
            </a:fld>
            <a:endParaRPr lang="ar-IQ"/>
          </a:p>
        </p:txBody>
      </p:sp>
    </p:spTree>
    <p:extLst>
      <p:ext uri="{BB962C8B-B14F-4D97-AF65-F5344CB8AC3E}">
        <p14:creationId xmlns:p14="http://schemas.microsoft.com/office/powerpoint/2010/main" val="32637601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IQ"/>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4" name="Date Placeholder 3"/>
          <p:cNvSpPr>
            <a:spLocks noGrp="1"/>
          </p:cNvSpPr>
          <p:nvPr>
            <p:ph type="dt" sz="half" idx="10"/>
          </p:nvPr>
        </p:nvSpPr>
        <p:spPr/>
        <p:txBody>
          <a:bodyPr/>
          <a:lstStyle/>
          <a:p>
            <a:fld id="{175BBA8D-B847-49DD-A927-B9A30ABF7806}" type="datetimeFigureOut">
              <a:rPr lang="ar-IQ" smtClean="0"/>
              <a:t>06/07/1440</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C4EB084E-B6EA-4EC9-84BE-8415D26C62D6}" type="slidenum">
              <a:rPr lang="ar-IQ" smtClean="0"/>
              <a:t>‹#›</a:t>
            </a:fld>
            <a:endParaRPr lang="ar-IQ"/>
          </a:p>
        </p:txBody>
      </p:sp>
    </p:spTree>
    <p:extLst>
      <p:ext uri="{BB962C8B-B14F-4D97-AF65-F5344CB8AC3E}">
        <p14:creationId xmlns:p14="http://schemas.microsoft.com/office/powerpoint/2010/main" val="27440138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ar-IQ"/>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75BBA8D-B847-49DD-A927-B9A30ABF7806}" type="datetimeFigureOut">
              <a:rPr lang="ar-IQ" smtClean="0"/>
              <a:t>06/07/1440</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C4EB084E-B6EA-4EC9-84BE-8415D26C62D6}" type="slidenum">
              <a:rPr lang="ar-IQ" smtClean="0"/>
              <a:t>‹#›</a:t>
            </a:fld>
            <a:endParaRPr lang="ar-IQ"/>
          </a:p>
        </p:txBody>
      </p:sp>
    </p:spTree>
    <p:extLst>
      <p:ext uri="{BB962C8B-B14F-4D97-AF65-F5344CB8AC3E}">
        <p14:creationId xmlns:p14="http://schemas.microsoft.com/office/powerpoint/2010/main" val="31953206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IQ"/>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5" name="Date Placeholder 4"/>
          <p:cNvSpPr>
            <a:spLocks noGrp="1"/>
          </p:cNvSpPr>
          <p:nvPr>
            <p:ph type="dt" sz="half" idx="10"/>
          </p:nvPr>
        </p:nvSpPr>
        <p:spPr/>
        <p:txBody>
          <a:bodyPr/>
          <a:lstStyle/>
          <a:p>
            <a:fld id="{175BBA8D-B847-49DD-A927-B9A30ABF7806}" type="datetimeFigureOut">
              <a:rPr lang="ar-IQ" smtClean="0"/>
              <a:t>06/07/1440</a:t>
            </a:fld>
            <a:endParaRPr lang="ar-IQ"/>
          </a:p>
        </p:txBody>
      </p:sp>
      <p:sp>
        <p:nvSpPr>
          <p:cNvPr id="6" name="Footer Placeholder 5"/>
          <p:cNvSpPr>
            <a:spLocks noGrp="1"/>
          </p:cNvSpPr>
          <p:nvPr>
            <p:ph type="ftr" sz="quarter" idx="11"/>
          </p:nvPr>
        </p:nvSpPr>
        <p:spPr/>
        <p:txBody>
          <a:bodyPr/>
          <a:lstStyle/>
          <a:p>
            <a:endParaRPr lang="ar-IQ"/>
          </a:p>
        </p:txBody>
      </p:sp>
      <p:sp>
        <p:nvSpPr>
          <p:cNvPr id="7" name="Slide Number Placeholder 6"/>
          <p:cNvSpPr>
            <a:spLocks noGrp="1"/>
          </p:cNvSpPr>
          <p:nvPr>
            <p:ph type="sldNum" sz="quarter" idx="12"/>
          </p:nvPr>
        </p:nvSpPr>
        <p:spPr/>
        <p:txBody>
          <a:bodyPr/>
          <a:lstStyle/>
          <a:p>
            <a:fld id="{C4EB084E-B6EA-4EC9-84BE-8415D26C62D6}" type="slidenum">
              <a:rPr lang="ar-IQ" smtClean="0"/>
              <a:t>‹#›</a:t>
            </a:fld>
            <a:endParaRPr lang="ar-IQ"/>
          </a:p>
        </p:txBody>
      </p:sp>
    </p:spTree>
    <p:extLst>
      <p:ext uri="{BB962C8B-B14F-4D97-AF65-F5344CB8AC3E}">
        <p14:creationId xmlns:p14="http://schemas.microsoft.com/office/powerpoint/2010/main" val="19809533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ar-IQ"/>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7" name="Date Placeholder 6"/>
          <p:cNvSpPr>
            <a:spLocks noGrp="1"/>
          </p:cNvSpPr>
          <p:nvPr>
            <p:ph type="dt" sz="half" idx="10"/>
          </p:nvPr>
        </p:nvSpPr>
        <p:spPr/>
        <p:txBody>
          <a:bodyPr/>
          <a:lstStyle/>
          <a:p>
            <a:fld id="{175BBA8D-B847-49DD-A927-B9A30ABF7806}" type="datetimeFigureOut">
              <a:rPr lang="ar-IQ" smtClean="0"/>
              <a:t>06/07/1440</a:t>
            </a:fld>
            <a:endParaRPr lang="ar-IQ"/>
          </a:p>
        </p:txBody>
      </p:sp>
      <p:sp>
        <p:nvSpPr>
          <p:cNvPr id="8" name="Footer Placeholder 7"/>
          <p:cNvSpPr>
            <a:spLocks noGrp="1"/>
          </p:cNvSpPr>
          <p:nvPr>
            <p:ph type="ftr" sz="quarter" idx="11"/>
          </p:nvPr>
        </p:nvSpPr>
        <p:spPr/>
        <p:txBody>
          <a:bodyPr/>
          <a:lstStyle/>
          <a:p>
            <a:endParaRPr lang="ar-IQ"/>
          </a:p>
        </p:txBody>
      </p:sp>
      <p:sp>
        <p:nvSpPr>
          <p:cNvPr id="9" name="Slide Number Placeholder 8"/>
          <p:cNvSpPr>
            <a:spLocks noGrp="1"/>
          </p:cNvSpPr>
          <p:nvPr>
            <p:ph type="sldNum" sz="quarter" idx="12"/>
          </p:nvPr>
        </p:nvSpPr>
        <p:spPr/>
        <p:txBody>
          <a:bodyPr/>
          <a:lstStyle/>
          <a:p>
            <a:fld id="{C4EB084E-B6EA-4EC9-84BE-8415D26C62D6}" type="slidenum">
              <a:rPr lang="ar-IQ" smtClean="0"/>
              <a:t>‹#›</a:t>
            </a:fld>
            <a:endParaRPr lang="ar-IQ"/>
          </a:p>
        </p:txBody>
      </p:sp>
    </p:spTree>
    <p:extLst>
      <p:ext uri="{BB962C8B-B14F-4D97-AF65-F5344CB8AC3E}">
        <p14:creationId xmlns:p14="http://schemas.microsoft.com/office/powerpoint/2010/main" val="14762982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IQ"/>
          </a:p>
        </p:txBody>
      </p:sp>
      <p:sp>
        <p:nvSpPr>
          <p:cNvPr id="3" name="Date Placeholder 2"/>
          <p:cNvSpPr>
            <a:spLocks noGrp="1"/>
          </p:cNvSpPr>
          <p:nvPr>
            <p:ph type="dt" sz="half" idx="10"/>
          </p:nvPr>
        </p:nvSpPr>
        <p:spPr/>
        <p:txBody>
          <a:bodyPr/>
          <a:lstStyle/>
          <a:p>
            <a:fld id="{175BBA8D-B847-49DD-A927-B9A30ABF7806}" type="datetimeFigureOut">
              <a:rPr lang="ar-IQ" smtClean="0"/>
              <a:t>06/07/1440</a:t>
            </a:fld>
            <a:endParaRPr lang="ar-IQ"/>
          </a:p>
        </p:txBody>
      </p:sp>
      <p:sp>
        <p:nvSpPr>
          <p:cNvPr id="4" name="Footer Placeholder 3"/>
          <p:cNvSpPr>
            <a:spLocks noGrp="1"/>
          </p:cNvSpPr>
          <p:nvPr>
            <p:ph type="ftr" sz="quarter" idx="11"/>
          </p:nvPr>
        </p:nvSpPr>
        <p:spPr/>
        <p:txBody>
          <a:bodyPr/>
          <a:lstStyle/>
          <a:p>
            <a:endParaRPr lang="ar-IQ"/>
          </a:p>
        </p:txBody>
      </p:sp>
      <p:sp>
        <p:nvSpPr>
          <p:cNvPr id="5" name="Slide Number Placeholder 4"/>
          <p:cNvSpPr>
            <a:spLocks noGrp="1"/>
          </p:cNvSpPr>
          <p:nvPr>
            <p:ph type="sldNum" sz="quarter" idx="12"/>
          </p:nvPr>
        </p:nvSpPr>
        <p:spPr/>
        <p:txBody>
          <a:bodyPr/>
          <a:lstStyle/>
          <a:p>
            <a:fld id="{C4EB084E-B6EA-4EC9-84BE-8415D26C62D6}" type="slidenum">
              <a:rPr lang="ar-IQ" smtClean="0"/>
              <a:t>‹#›</a:t>
            </a:fld>
            <a:endParaRPr lang="ar-IQ"/>
          </a:p>
        </p:txBody>
      </p:sp>
    </p:spTree>
    <p:extLst>
      <p:ext uri="{BB962C8B-B14F-4D97-AF65-F5344CB8AC3E}">
        <p14:creationId xmlns:p14="http://schemas.microsoft.com/office/powerpoint/2010/main" val="10630933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75BBA8D-B847-49DD-A927-B9A30ABF7806}" type="datetimeFigureOut">
              <a:rPr lang="ar-IQ" smtClean="0"/>
              <a:t>06/07/1440</a:t>
            </a:fld>
            <a:endParaRPr lang="ar-IQ"/>
          </a:p>
        </p:txBody>
      </p:sp>
      <p:sp>
        <p:nvSpPr>
          <p:cNvPr id="3" name="Footer Placeholder 2"/>
          <p:cNvSpPr>
            <a:spLocks noGrp="1"/>
          </p:cNvSpPr>
          <p:nvPr>
            <p:ph type="ftr" sz="quarter" idx="11"/>
          </p:nvPr>
        </p:nvSpPr>
        <p:spPr/>
        <p:txBody>
          <a:bodyPr/>
          <a:lstStyle/>
          <a:p>
            <a:endParaRPr lang="ar-IQ"/>
          </a:p>
        </p:txBody>
      </p:sp>
      <p:sp>
        <p:nvSpPr>
          <p:cNvPr id="4" name="Slide Number Placeholder 3"/>
          <p:cNvSpPr>
            <a:spLocks noGrp="1"/>
          </p:cNvSpPr>
          <p:nvPr>
            <p:ph type="sldNum" sz="quarter" idx="12"/>
          </p:nvPr>
        </p:nvSpPr>
        <p:spPr/>
        <p:txBody>
          <a:bodyPr/>
          <a:lstStyle/>
          <a:p>
            <a:fld id="{C4EB084E-B6EA-4EC9-84BE-8415D26C62D6}" type="slidenum">
              <a:rPr lang="ar-IQ" smtClean="0"/>
              <a:t>‹#›</a:t>
            </a:fld>
            <a:endParaRPr lang="ar-IQ"/>
          </a:p>
        </p:txBody>
      </p:sp>
    </p:spTree>
    <p:extLst>
      <p:ext uri="{BB962C8B-B14F-4D97-AF65-F5344CB8AC3E}">
        <p14:creationId xmlns:p14="http://schemas.microsoft.com/office/powerpoint/2010/main" val="3635801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ar-IQ"/>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75BBA8D-B847-49DD-A927-B9A30ABF7806}" type="datetimeFigureOut">
              <a:rPr lang="ar-IQ" smtClean="0"/>
              <a:t>06/07/1440</a:t>
            </a:fld>
            <a:endParaRPr lang="ar-IQ"/>
          </a:p>
        </p:txBody>
      </p:sp>
      <p:sp>
        <p:nvSpPr>
          <p:cNvPr id="6" name="Footer Placeholder 5"/>
          <p:cNvSpPr>
            <a:spLocks noGrp="1"/>
          </p:cNvSpPr>
          <p:nvPr>
            <p:ph type="ftr" sz="quarter" idx="11"/>
          </p:nvPr>
        </p:nvSpPr>
        <p:spPr/>
        <p:txBody>
          <a:bodyPr/>
          <a:lstStyle/>
          <a:p>
            <a:endParaRPr lang="ar-IQ"/>
          </a:p>
        </p:txBody>
      </p:sp>
      <p:sp>
        <p:nvSpPr>
          <p:cNvPr id="7" name="Slide Number Placeholder 6"/>
          <p:cNvSpPr>
            <a:spLocks noGrp="1"/>
          </p:cNvSpPr>
          <p:nvPr>
            <p:ph type="sldNum" sz="quarter" idx="12"/>
          </p:nvPr>
        </p:nvSpPr>
        <p:spPr/>
        <p:txBody>
          <a:bodyPr/>
          <a:lstStyle/>
          <a:p>
            <a:fld id="{C4EB084E-B6EA-4EC9-84BE-8415D26C62D6}" type="slidenum">
              <a:rPr lang="ar-IQ" smtClean="0"/>
              <a:t>‹#›</a:t>
            </a:fld>
            <a:endParaRPr lang="ar-IQ"/>
          </a:p>
        </p:txBody>
      </p:sp>
    </p:spTree>
    <p:extLst>
      <p:ext uri="{BB962C8B-B14F-4D97-AF65-F5344CB8AC3E}">
        <p14:creationId xmlns:p14="http://schemas.microsoft.com/office/powerpoint/2010/main" val="19027496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ar-IQ"/>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IQ"/>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75BBA8D-B847-49DD-A927-B9A30ABF7806}" type="datetimeFigureOut">
              <a:rPr lang="ar-IQ" smtClean="0"/>
              <a:t>06/07/1440</a:t>
            </a:fld>
            <a:endParaRPr lang="ar-IQ"/>
          </a:p>
        </p:txBody>
      </p:sp>
      <p:sp>
        <p:nvSpPr>
          <p:cNvPr id="6" name="Footer Placeholder 5"/>
          <p:cNvSpPr>
            <a:spLocks noGrp="1"/>
          </p:cNvSpPr>
          <p:nvPr>
            <p:ph type="ftr" sz="quarter" idx="11"/>
          </p:nvPr>
        </p:nvSpPr>
        <p:spPr/>
        <p:txBody>
          <a:bodyPr/>
          <a:lstStyle/>
          <a:p>
            <a:endParaRPr lang="ar-IQ"/>
          </a:p>
        </p:txBody>
      </p:sp>
      <p:sp>
        <p:nvSpPr>
          <p:cNvPr id="7" name="Slide Number Placeholder 6"/>
          <p:cNvSpPr>
            <a:spLocks noGrp="1"/>
          </p:cNvSpPr>
          <p:nvPr>
            <p:ph type="sldNum" sz="quarter" idx="12"/>
          </p:nvPr>
        </p:nvSpPr>
        <p:spPr/>
        <p:txBody>
          <a:bodyPr/>
          <a:lstStyle/>
          <a:p>
            <a:fld id="{C4EB084E-B6EA-4EC9-84BE-8415D26C62D6}" type="slidenum">
              <a:rPr lang="ar-IQ" smtClean="0"/>
              <a:t>‹#›</a:t>
            </a:fld>
            <a:endParaRPr lang="ar-IQ"/>
          </a:p>
        </p:txBody>
      </p:sp>
    </p:spTree>
    <p:extLst>
      <p:ext uri="{BB962C8B-B14F-4D97-AF65-F5344CB8AC3E}">
        <p14:creationId xmlns:p14="http://schemas.microsoft.com/office/powerpoint/2010/main" val="298761855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1" anchor="ctr">
            <a:normAutofit/>
          </a:bodyPr>
          <a:lstStyle/>
          <a:p>
            <a:r>
              <a:rPr lang="en-US" smtClean="0"/>
              <a:t>Click to edit Master title style</a:t>
            </a:r>
            <a:endParaRPr lang="ar-IQ"/>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1">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4" name="Date Placeholder 3"/>
          <p:cNvSpPr>
            <a:spLocks noGrp="1"/>
          </p:cNvSpPr>
          <p:nvPr>
            <p:ph type="dt" sz="half" idx="2"/>
          </p:nvPr>
        </p:nvSpPr>
        <p:spPr>
          <a:xfrm>
            <a:off x="8610600" y="6356350"/>
            <a:ext cx="27432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175BBA8D-B847-49DD-A927-B9A30ABF7806}" type="datetimeFigureOut">
              <a:rPr lang="ar-IQ" smtClean="0"/>
              <a:t>06/07/1440</a:t>
            </a:fld>
            <a:endParaRPr lang="ar-IQ"/>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ar-IQ"/>
          </a:p>
        </p:txBody>
      </p:sp>
      <p:sp>
        <p:nvSpPr>
          <p:cNvPr id="6" name="Slide Number Placeholder 5"/>
          <p:cNvSpPr>
            <a:spLocks noGrp="1"/>
          </p:cNvSpPr>
          <p:nvPr>
            <p:ph type="sldNum" sz="quarter" idx="4"/>
          </p:nvPr>
        </p:nvSpPr>
        <p:spPr>
          <a:xfrm>
            <a:off x="838200" y="6356350"/>
            <a:ext cx="27432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C4EB084E-B6EA-4EC9-84BE-8415D26C62D6}" type="slidenum">
              <a:rPr lang="ar-IQ" smtClean="0"/>
              <a:t>‹#›</a:t>
            </a:fld>
            <a:endParaRPr lang="ar-IQ"/>
          </a:p>
        </p:txBody>
      </p:sp>
    </p:spTree>
    <p:extLst>
      <p:ext uri="{BB962C8B-B14F-4D97-AF65-F5344CB8AC3E}">
        <p14:creationId xmlns:p14="http://schemas.microsoft.com/office/powerpoint/2010/main" val="142045985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r" defTabSz="914400" rtl="1"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r" defTabSz="914400" rtl="1"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r" defTabSz="914400" rtl="1"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r" defTabSz="914400" rtl="1"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ar-IQ"/>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524000" y="779929"/>
            <a:ext cx="9144000" cy="4988859"/>
          </a:xfrm>
        </p:spPr>
        <p:txBody>
          <a:bodyPr>
            <a:normAutofit/>
          </a:bodyPr>
          <a:lstStyle/>
          <a:p>
            <a:endParaRPr lang="en-US" dirty="0"/>
          </a:p>
        </p:txBody>
      </p:sp>
      <p:cxnSp>
        <p:nvCxnSpPr>
          <p:cNvPr id="16" name="رابط كسهم مستقيم 1"/>
          <p:cNvCxnSpPr/>
          <p:nvPr/>
        </p:nvCxnSpPr>
        <p:spPr>
          <a:xfrm flipH="1" flipV="1">
            <a:off x="1697990" y="4398645"/>
            <a:ext cx="0" cy="1880235"/>
          </a:xfrm>
          <a:prstGeom prst="straightConnector1">
            <a:avLst/>
          </a:prstGeom>
          <a:ln w="19050">
            <a:tailEnd type="arrow"/>
          </a:ln>
        </p:spPr>
        <p:style>
          <a:lnRef idx="1">
            <a:schemeClr val="dk1"/>
          </a:lnRef>
          <a:fillRef idx="0">
            <a:schemeClr val="dk1"/>
          </a:fillRef>
          <a:effectRef idx="0">
            <a:schemeClr val="dk1"/>
          </a:effectRef>
          <a:fontRef idx="minor">
            <a:schemeClr val="tx1"/>
          </a:fontRef>
        </p:style>
      </p:cxnSp>
      <p:cxnSp>
        <p:nvCxnSpPr>
          <p:cNvPr id="17" name="رابط كسهم مستقيم 2"/>
          <p:cNvCxnSpPr/>
          <p:nvPr/>
        </p:nvCxnSpPr>
        <p:spPr>
          <a:xfrm>
            <a:off x="1699260" y="6271260"/>
            <a:ext cx="2328545" cy="0"/>
          </a:xfrm>
          <a:prstGeom prst="straightConnector1">
            <a:avLst/>
          </a:prstGeom>
          <a:noFill/>
          <a:ln w="19050" cap="flat" cmpd="sng" algn="ctr">
            <a:solidFill>
              <a:sysClr val="windowText" lastClr="000000">
                <a:shade val="95000"/>
                <a:satMod val="105000"/>
              </a:sysClr>
            </a:solidFill>
            <a:prstDash val="solid"/>
            <a:tailEnd type="arrow"/>
          </a:ln>
          <a:effectLst/>
        </p:spPr>
      </p:cxnSp>
      <p:sp>
        <p:nvSpPr>
          <p:cNvPr id="18" name="قوس 3"/>
          <p:cNvSpPr/>
          <p:nvPr/>
        </p:nvSpPr>
        <p:spPr>
          <a:xfrm rot="10330492">
            <a:off x="1887855" y="3018790"/>
            <a:ext cx="2466975" cy="2941320"/>
          </a:xfrm>
          <a:prstGeom prst="arc">
            <a:avLst/>
          </a:prstGeom>
          <a:ln w="12700"/>
        </p:spPr>
        <p:style>
          <a:lnRef idx="1">
            <a:schemeClr val="dk1"/>
          </a:lnRef>
          <a:fillRef idx="0">
            <a:schemeClr val="dk1"/>
          </a:fillRef>
          <a:effectRef idx="0">
            <a:schemeClr val="dk1"/>
          </a:effectRef>
          <a:fontRef idx="minor">
            <a:schemeClr val="tx1"/>
          </a:fontRef>
        </p:style>
        <p:txBody>
          <a:bodyPr rot="0" spcFirstLastPara="0" vert="horz" wrap="square" lIns="91440" tIns="45720" rIns="91440" bIns="45720" numCol="1" spcCol="0" rtlCol="1" fromWordArt="0" anchor="ctr" anchorCtr="0" forceAA="0" compatLnSpc="1">
            <a:prstTxWarp prst="textNoShape">
              <a:avLst/>
            </a:prstTxWarp>
            <a:noAutofit/>
          </a:bodyPr>
          <a:lstStyle/>
          <a:p>
            <a:endParaRPr lang="ar-SA"/>
          </a:p>
        </p:txBody>
      </p:sp>
      <p:sp>
        <p:nvSpPr>
          <p:cNvPr id="19" name="قوس 4"/>
          <p:cNvSpPr/>
          <p:nvPr/>
        </p:nvSpPr>
        <p:spPr>
          <a:xfrm rot="10330492">
            <a:off x="2040255" y="2791460"/>
            <a:ext cx="2466975" cy="2941320"/>
          </a:xfrm>
          <a:prstGeom prst="arc">
            <a:avLst/>
          </a:prstGeom>
          <a:ln w="12700"/>
        </p:spPr>
        <p:style>
          <a:lnRef idx="1">
            <a:schemeClr val="dk1"/>
          </a:lnRef>
          <a:fillRef idx="0">
            <a:schemeClr val="dk1"/>
          </a:fillRef>
          <a:effectRef idx="0">
            <a:schemeClr val="dk1"/>
          </a:effectRef>
          <a:fontRef idx="minor">
            <a:schemeClr val="tx1"/>
          </a:fontRef>
        </p:style>
        <p:txBody>
          <a:bodyPr rot="0" spcFirstLastPara="0" vert="horz" wrap="square" lIns="91440" tIns="45720" rIns="91440" bIns="45720" numCol="1" spcCol="0" rtlCol="1" fromWordArt="0" anchor="ctr" anchorCtr="0" forceAA="0" compatLnSpc="1">
            <a:prstTxWarp prst="textNoShape">
              <a:avLst/>
            </a:prstTxWarp>
            <a:noAutofit/>
          </a:bodyPr>
          <a:lstStyle/>
          <a:p>
            <a:endParaRPr lang="ar-SA"/>
          </a:p>
        </p:txBody>
      </p:sp>
      <p:cxnSp>
        <p:nvCxnSpPr>
          <p:cNvPr id="20" name="رابط كسهم مستقيم 5"/>
          <p:cNvCxnSpPr/>
          <p:nvPr/>
        </p:nvCxnSpPr>
        <p:spPr>
          <a:xfrm flipH="1">
            <a:off x="2112645" y="5097780"/>
            <a:ext cx="137795" cy="163830"/>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21" name="رابط كسهم مستقيم 6"/>
          <p:cNvCxnSpPr/>
          <p:nvPr/>
        </p:nvCxnSpPr>
        <p:spPr>
          <a:xfrm flipH="1">
            <a:off x="2299335" y="5336540"/>
            <a:ext cx="137795" cy="163830"/>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22" name="رابط كسهم مستقيم 7"/>
          <p:cNvCxnSpPr/>
          <p:nvPr/>
        </p:nvCxnSpPr>
        <p:spPr>
          <a:xfrm flipH="1">
            <a:off x="2529205" y="5557520"/>
            <a:ext cx="137795" cy="163830"/>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23" name="رابط كسهم مستقيم 8"/>
          <p:cNvCxnSpPr/>
          <p:nvPr/>
        </p:nvCxnSpPr>
        <p:spPr>
          <a:xfrm flipH="1">
            <a:off x="2897505" y="5718810"/>
            <a:ext cx="137795" cy="163830"/>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
        <p:nvSpPr>
          <p:cNvPr id="24" name="مربع نص 9"/>
          <p:cNvSpPr txBox="1"/>
          <p:nvPr/>
        </p:nvSpPr>
        <p:spPr>
          <a:xfrm>
            <a:off x="1208405" y="4105910"/>
            <a:ext cx="491490" cy="474345"/>
          </a:xfrm>
          <a:prstGeom prst="rect">
            <a:avLst/>
          </a:prstGeom>
          <a:noFill/>
          <a:ln w="6350">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1" fromWordArt="0" anchor="t" anchorCtr="0" forceAA="0" compatLnSpc="1">
            <a:prstTxWarp prst="textNoShape">
              <a:avLst/>
            </a:prstTxWarp>
            <a:noAutofit/>
          </a:bodyPr>
          <a:lstStyle/>
          <a:p>
            <a:pPr algn="r" rtl="1">
              <a:lnSpc>
                <a:spcPct val="115000"/>
              </a:lnSpc>
              <a:spcAft>
                <a:spcPts val="1000"/>
              </a:spcAft>
            </a:pPr>
            <a:r>
              <a:rPr lang="en-US" sz="1500">
                <a:effectLst/>
                <a:ea typeface="Calibri" panose="020F0502020204030204" pitchFamily="34" charset="0"/>
                <a:cs typeface="Arial" panose="020B0604020202020204" pitchFamily="34" charset="0"/>
              </a:rPr>
              <a:t>p</a:t>
            </a:r>
            <a:endParaRPr lang="en-US" sz="1100">
              <a:effectLst/>
              <a:ea typeface="Calibri" panose="020F0502020204030204" pitchFamily="34" charset="0"/>
              <a:cs typeface="Arial" panose="020B0604020202020204" pitchFamily="34" charset="0"/>
            </a:endParaRPr>
          </a:p>
        </p:txBody>
      </p:sp>
      <p:sp>
        <p:nvSpPr>
          <p:cNvPr id="25" name="مربع نص 10"/>
          <p:cNvSpPr txBox="1"/>
          <p:nvPr/>
        </p:nvSpPr>
        <p:spPr>
          <a:xfrm>
            <a:off x="3844925" y="6111240"/>
            <a:ext cx="491490" cy="474345"/>
          </a:xfrm>
          <a:prstGeom prst="rect">
            <a:avLst/>
          </a:prstGeom>
          <a:noFill/>
          <a:ln w="6350">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1" fromWordArt="0" anchor="t" anchorCtr="0" forceAA="0" compatLnSpc="1">
            <a:prstTxWarp prst="textNoShape">
              <a:avLst/>
            </a:prstTxWarp>
            <a:noAutofit/>
          </a:bodyPr>
          <a:lstStyle/>
          <a:p>
            <a:pPr algn="r" rtl="1">
              <a:lnSpc>
                <a:spcPct val="115000"/>
              </a:lnSpc>
              <a:spcAft>
                <a:spcPts val="1000"/>
              </a:spcAft>
            </a:pPr>
            <a:r>
              <a:rPr lang="en-US" sz="1500">
                <a:effectLst/>
                <a:ea typeface="Calibri" panose="020F0502020204030204" pitchFamily="34" charset="0"/>
                <a:cs typeface="Arial" panose="020B0604020202020204" pitchFamily="34" charset="0"/>
              </a:rPr>
              <a:t>Q</a:t>
            </a:r>
            <a:endParaRPr lang="en-US" sz="1100">
              <a:effectLst/>
              <a:ea typeface="Calibri" panose="020F0502020204030204" pitchFamily="34" charset="0"/>
              <a:cs typeface="Arial" panose="020B0604020202020204" pitchFamily="34" charset="0"/>
            </a:endParaRPr>
          </a:p>
        </p:txBody>
      </p:sp>
      <p:sp>
        <p:nvSpPr>
          <p:cNvPr id="26" name="Rectangle 25"/>
          <p:cNvSpPr>
            <a:spLocks noChangeArrowheads="1"/>
          </p:cNvSpPr>
          <p:nvPr/>
        </p:nvSpPr>
        <p:spPr bwMode="auto">
          <a:xfrm>
            <a:off x="1481007" y="1265348"/>
            <a:ext cx="9126892" cy="86177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1" eaLnBrk="0" fontAlgn="base" latinLnBrk="0" hangingPunct="0">
              <a:lnSpc>
                <a:spcPct val="100000"/>
              </a:lnSpc>
              <a:spcBef>
                <a:spcPct val="0"/>
              </a:spcBef>
              <a:spcAft>
                <a:spcPct val="0"/>
              </a:spcAft>
              <a:buClrTx/>
              <a:buSzTx/>
              <a:buFontTx/>
              <a:buNone/>
              <a:tabLst/>
            </a:pPr>
            <a:r>
              <a:rPr kumimoji="0" lang="ar-IQ" sz="1600" b="0" i="0" u="none" strike="noStrike" cap="none" normalizeH="0" baseline="0" dirty="0" smtClean="0">
                <a:ln>
                  <a:noFill/>
                </a:ln>
                <a:solidFill>
                  <a:schemeClr val="tx1"/>
                </a:solidFill>
                <a:effectLst/>
                <a:latin typeface="Simplified Arabic" panose="02020603050405020304" pitchFamily="18" charset="-78"/>
                <a:ea typeface="Calibri" panose="020F0502020204030204" pitchFamily="34" charset="0"/>
                <a:cs typeface="Simplified Arabic" panose="02020603050405020304" pitchFamily="18" charset="-78"/>
              </a:rPr>
              <a:t>ثالثاُ: </a:t>
            </a:r>
            <a:r>
              <a:rPr kumimoji="0" lang="ar-IQ" sz="1600" b="0" i="0" u="sng" strike="noStrike" cap="none" normalizeH="0" baseline="0" dirty="0" smtClean="0">
                <a:ln>
                  <a:noFill/>
                </a:ln>
                <a:solidFill>
                  <a:schemeClr val="tx1"/>
                </a:solidFill>
                <a:effectLst/>
                <a:latin typeface="Simplified Arabic" panose="02020603050405020304" pitchFamily="18" charset="-78"/>
                <a:ea typeface="Calibri" panose="020F0502020204030204" pitchFamily="34" charset="0"/>
                <a:cs typeface="Simplified Arabic" panose="02020603050405020304" pitchFamily="18" charset="-78"/>
              </a:rPr>
              <a:t>تغيرات ذوق المستهلك </a:t>
            </a:r>
            <a:r>
              <a:rPr kumimoji="0" lang="ar-IQ" sz="1600" b="0" i="0" u="none" strike="noStrike" cap="none" normalizeH="0" baseline="0" dirty="0" smtClean="0">
                <a:ln>
                  <a:noFill/>
                </a:ln>
                <a:solidFill>
                  <a:schemeClr val="tx1"/>
                </a:solidFill>
                <a:effectLst/>
                <a:latin typeface="Simplified Arabic" panose="02020603050405020304" pitchFamily="18" charset="-78"/>
                <a:ea typeface="Calibri" panose="020F0502020204030204" pitchFamily="34" charset="0"/>
                <a:cs typeface="Simplified Arabic" panose="02020603050405020304" pitchFamily="18" charset="-78"/>
              </a:rPr>
              <a:t> :تتأثر الكميات المطلوبة من سلعه معينه بتغير رغبة المستهلك في الحصول عليها فقد يغير المستهلك طلبه ليس بسبب تغير سعر السلعة او دخله انما بسبب تغير ذوقه نتيجة لضهور سلعة جديدة مثلاً .</a:t>
            </a:r>
            <a:endParaRPr kumimoji="0" lang="en-US" sz="110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endParaRPr>
          </a:p>
        </p:txBody>
      </p:sp>
      <p:sp>
        <p:nvSpPr>
          <p:cNvPr id="27" name="Rectangle 28"/>
          <p:cNvSpPr>
            <a:spLocks noChangeArrowheads="1"/>
          </p:cNvSpPr>
          <p:nvPr/>
        </p:nvSpPr>
        <p:spPr bwMode="auto">
          <a:xfrm>
            <a:off x="1524000" y="1854706"/>
            <a:ext cx="8782441" cy="107721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justLow" defTabSz="914400" rtl="0" eaLnBrk="0" fontAlgn="base" latinLnBrk="0" hangingPunct="0">
              <a:lnSpc>
                <a:spcPct val="100000"/>
              </a:lnSpc>
              <a:spcBef>
                <a:spcPct val="0"/>
              </a:spcBef>
              <a:spcAft>
                <a:spcPct val="0"/>
              </a:spcAft>
              <a:buClrTx/>
              <a:buSzTx/>
              <a:buFontTx/>
              <a:buNone/>
              <a:tabLst/>
            </a:pPr>
            <a:endParaRPr kumimoji="0" lang="ar-IQ" sz="1600" b="1" i="0" u="sng" strike="noStrike" cap="none" normalizeH="0" baseline="0" dirty="0" smtClean="0">
              <a:ln>
                <a:noFill/>
              </a:ln>
              <a:solidFill>
                <a:schemeClr val="tx1"/>
              </a:solidFill>
              <a:effectLst/>
              <a:latin typeface="Simplified Arabic" panose="02020603050405020304" pitchFamily="18" charset="-78"/>
              <a:ea typeface="Calibri" panose="020F0502020204030204" pitchFamily="34" charset="0"/>
              <a:cs typeface="Simplified Arabic" panose="02020603050405020304" pitchFamily="18" charset="-78"/>
            </a:endParaRPr>
          </a:p>
          <a:p>
            <a:pPr marL="0" marR="0" lvl="0" indent="0" algn="justLow" defTabSz="914400" rtl="1" eaLnBrk="0" fontAlgn="base" latinLnBrk="0" hangingPunct="0">
              <a:lnSpc>
                <a:spcPct val="100000"/>
              </a:lnSpc>
              <a:spcBef>
                <a:spcPct val="0"/>
              </a:spcBef>
              <a:spcAft>
                <a:spcPct val="0"/>
              </a:spcAft>
              <a:buClrTx/>
              <a:buSzTx/>
              <a:buFontTx/>
              <a:buNone/>
              <a:tabLst/>
            </a:pPr>
            <a:r>
              <a:rPr kumimoji="0" lang="ar-IQ" sz="1600" b="1" i="0" u="sng" strike="noStrike" cap="none" normalizeH="0" baseline="0" dirty="0" smtClean="0">
                <a:ln>
                  <a:noFill/>
                </a:ln>
                <a:solidFill>
                  <a:schemeClr val="tx1"/>
                </a:solidFill>
                <a:effectLst/>
                <a:latin typeface="Simplified Arabic" panose="02020603050405020304" pitchFamily="18" charset="-78"/>
                <a:ea typeface="Calibri" panose="020F0502020204030204" pitchFamily="34" charset="0"/>
                <a:cs typeface="Simplified Arabic" panose="02020603050405020304" pitchFamily="18" charset="-78"/>
              </a:rPr>
              <a:t>التغير في الطلب</a:t>
            </a:r>
            <a:r>
              <a:rPr kumimoji="0" lang="ar-IQ" sz="1600" b="1" i="0" u="none" strike="noStrike" cap="none" normalizeH="0" baseline="0" dirty="0" smtClean="0">
                <a:ln>
                  <a:noFill/>
                </a:ln>
                <a:solidFill>
                  <a:schemeClr val="tx1"/>
                </a:solidFill>
                <a:effectLst/>
                <a:latin typeface="Simplified Arabic" panose="02020603050405020304" pitchFamily="18" charset="-78"/>
                <a:ea typeface="Calibri" panose="020F0502020204030204" pitchFamily="34" charset="0"/>
                <a:cs typeface="Simplified Arabic" panose="02020603050405020304" pitchFamily="18" charset="-78"/>
              </a:rPr>
              <a:t> : </a:t>
            </a:r>
            <a:r>
              <a:rPr kumimoji="0" lang="ar-IQ" sz="1600" b="0" i="0" u="none" strike="noStrike" cap="none" normalizeH="0" baseline="0" dirty="0" smtClean="0">
                <a:ln>
                  <a:noFill/>
                </a:ln>
                <a:solidFill>
                  <a:schemeClr val="tx1"/>
                </a:solidFill>
                <a:effectLst/>
                <a:latin typeface="Simplified Arabic" panose="02020603050405020304" pitchFamily="18" charset="-78"/>
                <a:ea typeface="Calibri" panose="020F0502020204030204" pitchFamily="34" charset="0"/>
                <a:cs typeface="Simplified Arabic" panose="02020603050405020304" pitchFamily="18" charset="-78"/>
              </a:rPr>
              <a:t>يشير الى انتقال منحنى الطلب الى اخر وليس تغيراً على نفس المنحنى وفي  حال دخول تغير</a:t>
            </a:r>
            <a:r>
              <a:rPr kumimoji="0" lang="ar-IQ" sz="1600" b="1" i="0" u="none" strike="noStrike" cap="none" normalizeH="0" baseline="0" dirty="0" smtClean="0">
                <a:ln>
                  <a:noFill/>
                </a:ln>
                <a:solidFill>
                  <a:schemeClr val="tx1"/>
                </a:solidFill>
                <a:effectLst/>
                <a:latin typeface="Simplified Arabic" panose="02020603050405020304" pitchFamily="18" charset="-78"/>
                <a:ea typeface="Calibri" panose="020F0502020204030204" pitchFamily="34" charset="0"/>
                <a:cs typeface="Simplified Arabic" panose="02020603050405020304" pitchFamily="18" charset="-78"/>
              </a:rPr>
              <a:t> </a:t>
            </a:r>
            <a:r>
              <a:rPr kumimoji="0" lang="ar-IQ" sz="1600" b="0" i="0" u="none" strike="noStrike" cap="none" normalizeH="0" baseline="0" dirty="0" smtClean="0">
                <a:ln>
                  <a:noFill/>
                </a:ln>
                <a:solidFill>
                  <a:schemeClr val="tx1"/>
                </a:solidFill>
                <a:effectLst/>
                <a:latin typeface="Simplified Arabic" panose="02020603050405020304" pitchFamily="18" charset="-78"/>
                <a:ea typeface="Calibri" panose="020F0502020204030204" pitchFamily="34" charset="0"/>
                <a:cs typeface="Simplified Arabic" panose="02020603050405020304" pitchFamily="18" charset="-78"/>
              </a:rPr>
              <a:t>دخل الفرد </a:t>
            </a:r>
            <a:r>
              <a:rPr kumimoji="0" lang="ar-IQ" sz="1600" b="0" i="0" u="none" strike="noStrike" cap="none" normalizeH="0" baseline="0" dirty="0" err="1" smtClean="0">
                <a:ln>
                  <a:noFill/>
                </a:ln>
                <a:solidFill>
                  <a:schemeClr val="tx1"/>
                </a:solidFill>
                <a:effectLst/>
                <a:latin typeface="Simplified Arabic" panose="02020603050405020304" pitchFamily="18" charset="-78"/>
                <a:ea typeface="Calibri" panose="020F0502020204030204" pitchFamily="34" charset="0"/>
                <a:cs typeface="Simplified Arabic" panose="02020603050405020304" pitchFamily="18" charset="-78"/>
              </a:rPr>
              <a:t>اوغيره</a:t>
            </a:r>
            <a:r>
              <a:rPr kumimoji="0" lang="ar-IQ" sz="1600" b="0" i="0" u="none" strike="noStrike" cap="none" normalizeH="0" baseline="0" dirty="0" smtClean="0">
                <a:ln>
                  <a:noFill/>
                </a:ln>
                <a:solidFill>
                  <a:schemeClr val="tx1"/>
                </a:solidFill>
                <a:effectLst/>
                <a:latin typeface="Simplified Arabic" panose="02020603050405020304" pitchFamily="18" charset="-78"/>
                <a:ea typeface="Calibri" panose="020F0502020204030204" pitchFamily="34" charset="0"/>
                <a:cs typeface="Simplified Arabic" panose="02020603050405020304" pitchFamily="18" charset="-78"/>
              </a:rPr>
              <a:t>  من العوامل المؤثرة في الطلب حيث  انخفاض الدخل سيؤدي الى انخفاض في الطلب على السلعة وتحرك منحنى الطلب عليها الى اليسار مشيراً الى استعداد اقل لدى الافراد لشراء نفس المقدار من السلعة ولكن بسعر اقل من السابق .</a:t>
            </a:r>
            <a:r>
              <a:rPr kumimoji="0" lang="ar-IQ" sz="1600" b="1" i="0" u="sng" strike="noStrike" cap="none" normalizeH="0" baseline="0" dirty="0" smtClean="0">
                <a:ln>
                  <a:noFill/>
                </a:ln>
                <a:solidFill>
                  <a:schemeClr val="tx1"/>
                </a:solidFill>
                <a:effectLst/>
                <a:latin typeface="Simplified Arabic" panose="02020603050405020304" pitchFamily="18" charset="-78"/>
                <a:ea typeface="Calibri" panose="020F0502020204030204" pitchFamily="34" charset="0"/>
                <a:cs typeface="Simplified Arabic" panose="02020603050405020304" pitchFamily="18" charset="-78"/>
              </a:rPr>
              <a:t> </a:t>
            </a:r>
            <a:endParaRPr kumimoji="0" lang="ar-IQ" sz="18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27275628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799856" y="491393"/>
            <a:ext cx="10515600" cy="5867204"/>
          </a:xfrm>
        </p:spPr>
        <p:txBody>
          <a:bodyPr>
            <a:noAutofit/>
          </a:bodyPr>
          <a:lstStyle/>
          <a:p>
            <a:r>
              <a:rPr lang="ar-IQ" sz="2800" b="1" u="sng" dirty="0"/>
              <a:t>مرونة الطلب وانواعها </a:t>
            </a:r>
            <a:r>
              <a:rPr lang="en-US" sz="2800" dirty="0"/>
              <a:t/>
            </a:r>
            <a:br>
              <a:rPr lang="en-US" sz="2800" dirty="0"/>
            </a:br>
            <a:r>
              <a:rPr lang="ar-IQ" sz="2800" dirty="0"/>
              <a:t>مرونة بشكل عام هي درجة استجابة المتغير التابع للمتغير المستقل اما مرونة الطلب فهي تشير الى درجة استجابة الكميه المطلوبة من سلعه معينة للتغير في المتغيرات المستقلة </a:t>
            </a:r>
            <a:r>
              <a:rPr lang="ar-IQ" sz="2800" dirty="0" err="1"/>
              <a:t>الموثرة</a:t>
            </a:r>
            <a:r>
              <a:rPr lang="ar-IQ" sz="2800" dirty="0"/>
              <a:t> في </a:t>
            </a:r>
            <a:r>
              <a:rPr lang="ar-IQ" sz="2800" dirty="0" err="1"/>
              <a:t>هذة</a:t>
            </a:r>
            <a:r>
              <a:rPr lang="ar-IQ" sz="2800" dirty="0"/>
              <a:t> الكمية وهي السعر او الدخل او اسعار السلع الاخرى .</a:t>
            </a:r>
            <a:endParaRPr lang="en-US" sz="2800" dirty="0"/>
          </a:p>
        </p:txBody>
      </p:sp>
      <p:sp>
        <p:nvSpPr>
          <p:cNvPr id="48" name="Rectangle 56"/>
          <p:cNvSpPr>
            <a:spLocks noChangeArrowheads="1"/>
          </p:cNvSpPr>
          <p:nvPr/>
        </p:nvSpPr>
        <p:spPr bwMode="auto">
          <a:xfrm>
            <a:off x="2391508" y="-3727939"/>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ar-IQ"/>
          </a:p>
        </p:txBody>
      </p:sp>
      <p:sp>
        <p:nvSpPr>
          <p:cNvPr id="49" name="Rectangle 58"/>
          <p:cNvSpPr>
            <a:spLocks noChangeArrowheads="1"/>
          </p:cNvSpPr>
          <p:nvPr/>
        </p:nvSpPr>
        <p:spPr bwMode="auto">
          <a:xfrm>
            <a:off x="2391508" y="-3270739"/>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ar-IQ" sz="1600" b="1" i="0" u="sng" strike="noStrike" cap="none" normalizeH="0" baseline="0" smtClean="0">
              <a:ln>
                <a:noFill/>
              </a:ln>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marL="0" marR="0" lvl="0" indent="0" algn="l" defTabSz="914400" rtl="1" eaLnBrk="0" fontAlgn="base" latinLnBrk="0" hangingPunct="0">
              <a:lnSpc>
                <a:spcPct val="100000"/>
              </a:lnSpc>
              <a:spcBef>
                <a:spcPct val="0"/>
              </a:spcBef>
              <a:spcAft>
                <a:spcPct val="0"/>
              </a:spcAft>
              <a:buClrTx/>
              <a:buSzTx/>
              <a:buFontTx/>
              <a:buNone/>
              <a:tabLst/>
            </a:pPr>
            <a:r>
              <a:rPr kumimoji="0" lang="ar-IQ" sz="1600" b="1" i="0" u="sng" strike="noStrike" cap="none" normalizeH="0" baseline="0" smtClean="0">
                <a:ln>
                  <a:noFill/>
                </a:ln>
                <a:solidFill>
                  <a:schemeClr val="tx1"/>
                </a:solidFill>
                <a:effectLst/>
                <a:latin typeface="Calibri" panose="020F0502020204030204" pitchFamily="34" charset="0"/>
                <a:ea typeface="Calibri" panose="020F0502020204030204" pitchFamily="34" charset="0"/>
                <a:cs typeface="Arial" panose="020B0604020202020204" pitchFamily="34" charset="0"/>
              </a:rPr>
              <a:t>منحنى الطلب </a:t>
            </a:r>
            <a:r>
              <a:rPr kumimoji="0" lang="ar-IQ" sz="1600" b="1" i="0" u="none" strike="noStrike" cap="none" normalizeH="0" baseline="0" smtClean="0">
                <a:ln>
                  <a:noFill/>
                </a:ln>
                <a:solidFill>
                  <a:schemeClr val="tx1"/>
                </a:solidFill>
                <a:effectLst/>
                <a:latin typeface="Calibri" panose="020F0502020204030204" pitchFamily="34" charset="0"/>
                <a:ea typeface="Calibri" panose="020F0502020204030204" pitchFamily="34" charset="0"/>
                <a:cs typeface="Arial" panose="020B0604020202020204" pitchFamily="34" charset="0"/>
              </a:rPr>
              <a:t> : </a:t>
            </a:r>
            <a:r>
              <a:rPr kumimoji="0" lang="ar-IQ" sz="1600" b="0" i="0" u="none" strike="noStrike" cap="none" normalizeH="0" baseline="0" smtClean="0">
                <a:ln>
                  <a:noFill/>
                </a:ln>
                <a:solidFill>
                  <a:schemeClr val="tx1"/>
                </a:solidFill>
                <a:effectLst/>
                <a:latin typeface="Calibri" panose="020F0502020204030204" pitchFamily="34" charset="0"/>
                <a:ea typeface="Calibri" panose="020F0502020204030204" pitchFamily="34" charset="0"/>
                <a:cs typeface="Arial" panose="020B0604020202020204" pitchFamily="34" charset="0"/>
              </a:rPr>
              <a:t>هو بناء افتراضي</a:t>
            </a:r>
            <a:r>
              <a:rPr kumimoji="0" lang="ar-IQ" sz="1600" b="1" i="0" u="none" strike="noStrike" cap="none" normalizeH="0" baseline="0" smtClean="0">
                <a:ln>
                  <a:noFill/>
                </a:ln>
                <a:solidFill>
                  <a:schemeClr val="tx1"/>
                </a:solidFill>
                <a:effectLst/>
                <a:latin typeface="Calibri" panose="020F0502020204030204" pitchFamily="34" charset="0"/>
                <a:ea typeface="Calibri" panose="020F0502020204030204" pitchFamily="34" charset="0"/>
                <a:cs typeface="Arial" panose="020B0604020202020204" pitchFamily="34" charset="0"/>
              </a:rPr>
              <a:t> </a:t>
            </a:r>
            <a:r>
              <a:rPr kumimoji="0" lang="ar-IQ" sz="1600" b="0" i="0" u="none" strike="noStrike" cap="none" normalizeH="0" baseline="0" smtClean="0">
                <a:ln>
                  <a:noFill/>
                </a:ln>
                <a:solidFill>
                  <a:schemeClr val="tx1"/>
                </a:solidFill>
                <a:effectLst/>
                <a:latin typeface="Calibri" panose="020F0502020204030204" pitchFamily="34" charset="0"/>
                <a:ea typeface="Calibri" panose="020F0502020204030204" pitchFamily="34" charset="0"/>
                <a:cs typeface="Arial" panose="020B0604020202020204" pitchFamily="34" charset="0"/>
              </a:rPr>
              <a:t>يبين كم هو عدد الوحدات</a:t>
            </a:r>
            <a:r>
              <a:rPr kumimoji="0" lang="ar-IQ" sz="1600" b="1" i="0" u="none" strike="noStrike" cap="none" normalizeH="0" baseline="0" smtClean="0">
                <a:ln>
                  <a:noFill/>
                </a:ln>
                <a:solidFill>
                  <a:schemeClr val="tx1"/>
                </a:solidFill>
                <a:effectLst/>
                <a:latin typeface="Calibri" panose="020F0502020204030204" pitchFamily="34" charset="0"/>
                <a:ea typeface="Calibri" panose="020F0502020204030204" pitchFamily="34" charset="0"/>
                <a:cs typeface="Arial" panose="020B0604020202020204" pitchFamily="34" charset="0"/>
              </a:rPr>
              <a:t> من </a:t>
            </a:r>
            <a:r>
              <a:rPr kumimoji="0" lang="ar-IQ" sz="1600" b="0" i="0" u="none" strike="noStrike" cap="none" normalizeH="0" baseline="0" smtClean="0">
                <a:ln>
                  <a:noFill/>
                </a:ln>
                <a:solidFill>
                  <a:schemeClr val="tx1"/>
                </a:solidFill>
                <a:effectLst/>
                <a:latin typeface="Calibri" panose="020F0502020204030204" pitchFamily="34" charset="0"/>
                <a:ea typeface="Calibri" panose="020F0502020204030204" pitchFamily="34" charset="0"/>
                <a:cs typeface="Arial" panose="020B0604020202020204" pitchFamily="34" charset="0"/>
              </a:rPr>
              <a:t>السلعة معينه</a:t>
            </a:r>
            <a:r>
              <a:rPr kumimoji="0" lang="ar-IQ" sz="1600" b="1" i="0" u="none" strike="noStrike" cap="none" normalizeH="0" baseline="0" smtClean="0">
                <a:ln>
                  <a:noFill/>
                </a:ln>
                <a:solidFill>
                  <a:schemeClr val="tx1"/>
                </a:solidFill>
                <a:effectLst/>
                <a:latin typeface="Calibri" panose="020F0502020204030204" pitchFamily="34" charset="0"/>
                <a:ea typeface="Calibri" panose="020F0502020204030204" pitchFamily="34" charset="0"/>
                <a:cs typeface="Arial" panose="020B0604020202020204" pitchFamily="34" charset="0"/>
              </a:rPr>
              <a:t> </a:t>
            </a:r>
            <a:r>
              <a:rPr kumimoji="0" lang="ar-IQ" sz="1600" b="0" i="0" u="none" strike="noStrike" cap="none" normalizeH="0" baseline="0" smtClean="0">
                <a:ln>
                  <a:noFill/>
                </a:ln>
                <a:solidFill>
                  <a:schemeClr val="tx1"/>
                </a:solidFill>
                <a:effectLst/>
                <a:latin typeface="Calibri" panose="020F0502020204030204" pitchFamily="34" charset="0"/>
                <a:ea typeface="Calibri" panose="020F0502020204030204" pitchFamily="34" charset="0"/>
                <a:cs typeface="Arial" panose="020B0604020202020204" pitchFamily="34" charset="0"/>
              </a:rPr>
              <a:t>التي يرغب المستهلك بشرائها</a:t>
            </a:r>
            <a:r>
              <a:rPr kumimoji="0" lang="ar-IQ" sz="1600" b="1" i="0" u="none" strike="noStrike" cap="none" normalizeH="0" baseline="0" smtClean="0">
                <a:ln>
                  <a:noFill/>
                </a:ln>
                <a:solidFill>
                  <a:schemeClr val="tx1"/>
                </a:solidFill>
                <a:effectLst/>
                <a:latin typeface="Calibri" panose="020F0502020204030204" pitchFamily="34" charset="0"/>
                <a:ea typeface="Calibri" panose="020F0502020204030204" pitchFamily="34" charset="0"/>
                <a:cs typeface="Arial" panose="020B0604020202020204" pitchFamily="34" charset="0"/>
              </a:rPr>
              <a:t> </a:t>
            </a:r>
            <a:r>
              <a:rPr kumimoji="0" lang="ar-IQ" sz="1600" b="0" i="0" u="none" strike="noStrike" cap="none" normalizeH="0" baseline="0" smtClean="0">
                <a:ln>
                  <a:noFill/>
                </a:ln>
                <a:solidFill>
                  <a:schemeClr val="tx1"/>
                </a:solidFill>
                <a:effectLst/>
                <a:latin typeface="Calibri" panose="020F0502020204030204" pitchFamily="34" charset="0"/>
                <a:ea typeface="Calibri" panose="020F0502020204030204" pitchFamily="34" charset="0"/>
                <a:cs typeface="Arial" panose="020B0604020202020204" pitchFamily="34" charset="0"/>
              </a:rPr>
              <a:t>خلال فتره زمنيه معينه بكل الاسعار الممكنة بافتراض</a:t>
            </a:r>
            <a:r>
              <a:rPr kumimoji="0" lang="ar-IQ" sz="1600" b="1" i="0" u="none" strike="noStrike" cap="none" normalizeH="0" baseline="0" smtClean="0">
                <a:ln>
                  <a:noFill/>
                </a:ln>
                <a:solidFill>
                  <a:schemeClr val="tx1"/>
                </a:solidFill>
                <a:effectLst/>
                <a:latin typeface="Calibri" panose="020F0502020204030204" pitchFamily="34" charset="0"/>
                <a:ea typeface="Calibri" panose="020F0502020204030204" pitchFamily="34" charset="0"/>
                <a:cs typeface="Arial" panose="020B0604020202020204" pitchFamily="34" charset="0"/>
              </a:rPr>
              <a:t> </a:t>
            </a:r>
            <a:r>
              <a:rPr kumimoji="0" lang="ar-IQ" sz="1600" b="0" i="0" u="none" strike="noStrike" cap="none" normalizeH="0" baseline="0" smtClean="0">
                <a:ln>
                  <a:noFill/>
                </a:ln>
                <a:solidFill>
                  <a:schemeClr val="tx1"/>
                </a:solidFill>
                <a:effectLst/>
                <a:latin typeface="Calibri" panose="020F0502020204030204" pitchFamily="34" charset="0"/>
                <a:ea typeface="Calibri" panose="020F0502020204030204" pitchFamily="34" charset="0"/>
                <a:cs typeface="Arial" panose="020B0604020202020204" pitchFamily="34" charset="0"/>
              </a:rPr>
              <a:t>بقاء اسعار السلع الاخرى والدخل النقدي للمستهلك دون تغير</a:t>
            </a:r>
            <a:r>
              <a:rPr kumimoji="0" lang="ar-IQ" sz="1600" b="1" i="0" u="none" strike="noStrike" cap="none" normalizeH="0" baseline="0" smtClean="0">
                <a:ln>
                  <a:noFill/>
                </a:ln>
                <a:solidFill>
                  <a:schemeClr val="tx1"/>
                </a:solidFill>
                <a:effectLst/>
                <a:latin typeface="Calibri" panose="020F0502020204030204" pitchFamily="34" charset="0"/>
                <a:ea typeface="Calibri" panose="020F0502020204030204" pitchFamily="34" charset="0"/>
                <a:cs typeface="Arial" panose="020B0604020202020204" pitchFamily="34" charset="0"/>
              </a:rPr>
              <a:t> .</a:t>
            </a:r>
            <a:endParaRPr kumimoji="0" lang="en-US" sz="1100" b="0" i="0" u="none" strike="noStrike" cap="none" normalizeH="0" baseline="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anose="020B0604020202020204" pitchFamily="34" charset="0"/>
              <a:cs typeface="Arial" panose="020B0604020202020204" pitchFamily="34" charset="0"/>
            </a:endParaRPr>
          </a:p>
        </p:txBody>
      </p:sp>
      <p:sp>
        <p:nvSpPr>
          <p:cNvPr id="50" name="Rectangle 70"/>
          <p:cNvSpPr>
            <a:spLocks noChangeArrowheads="1"/>
          </p:cNvSpPr>
          <p:nvPr/>
        </p:nvSpPr>
        <p:spPr bwMode="auto">
          <a:xfrm>
            <a:off x="2391508" y="-2813539"/>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justLow" defTabSz="914400" rtl="0" eaLnBrk="0" fontAlgn="base" latinLnBrk="0" hangingPunct="0">
              <a:lnSpc>
                <a:spcPct val="100000"/>
              </a:lnSpc>
              <a:spcBef>
                <a:spcPct val="0"/>
              </a:spcBef>
              <a:spcAft>
                <a:spcPct val="0"/>
              </a:spcAft>
              <a:buClrTx/>
              <a:buSzTx/>
              <a:buFontTx/>
              <a:buNone/>
              <a:tabLst/>
            </a:pPr>
            <a:endParaRPr kumimoji="0" lang="en-US" sz="1100" b="0" i="0" u="none" strike="noStrike" cap="none" normalizeH="0" baseline="0" smtClean="0">
              <a:ln>
                <a:noFill/>
              </a:ln>
              <a:solidFill>
                <a:schemeClr val="tx1"/>
              </a:solidFill>
              <a:effectLst/>
            </a:endParaRPr>
          </a:p>
          <a:p>
            <a:pPr marL="0" marR="0" lvl="0" indent="0" algn="justLow" defTabSz="914400" rtl="0" eaLnBrk="0" fontAlgn="base" latinLnBrk="0" hangingPunct="0">
              <a:lnSpc>
                <a:spcPct val="100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Arial" panose="020B0604020202020204" pitchFamily="34" charset="0"/>
              </a:rPr>
              <a:t/>
            </a:r>
            <a:br>
              <a:rPr kumimoji="0" lang="en-US" sz="1800" b="0" i="0" u="none" strike="noStrike" cap="none" normalizeH="0" baseline="0" smtClean="0">
                <a:ln>
                  <a:noFill/>
                </a:ln>
                <a:solidFill>
                  <a:schemeClr val="tx1"/>
                </a:solidFill>
                <a:effectLst/>
                <a:latin typeface="Arial" panose="020B0604020202020204" pitchFamily="34" charset="0"/>
              </a:rPr>
            </a:br>
            <a:endParaRPr kumimoji="0" lang="en-US" sz="1800" b="0" i="0" u="none" strike="noStrike" cap="none" normalizeH="0" baseline="0" smtClean="0">
              <a:ln>
                <a:noFill/>
              </a:ln>
              <a:solidFill>
                <a:schemeClr val="tx1"/>
              </a:solidFill>
              <a:effectLst/>
              <a:latin typeface="Arial" panose="020B0604020202020204" pitchFamily="34" charset="0"/>
            </a:endParaRPr>
          </a:p>
          <a:p>
            <a:pPr marL="0" marR="0" lvl="0" indent="0" algn="justLow" defTabSz="914400" rtl="1" eaLnBrk="0" fontAlgn="base" latinLnBrk="0" hangingPunct="0">
              <a:lnSpc>
                <a:spcPct val="100000"/>
              </a:lnSpc>
              <a:spcBef>
                <a:spcPct val="0"/>
              </a:spcBef>
              <a:spcAft>
                <a:spcPct val="0"/>
              </a:spcAft>
              <a:buClrTx/>
              <a:buSzTx/>
              <a:buFontTx/>
              <a:buNone/>
              <a:tabLst/>
            </a:pPr>
            <a:r>
              <a:rPr kumimoji="0" lang="ar-IQ" sz="1600" b="0" i="0" u="none" strike="noStrike" cap="none" normalizeH="0" baseline="0" smtClean="0">
                <a:ln>
                  <a:noFill/>
                </a:ln>
                <a:solidFill>
                  <a:schemeClr val="tx1"/>
                </a:solidFill>
                <a:effectLst/>
                <a:latin typeface="Calibri" panose="020F0502020204030204" pitchFamily="34" charset="0"/>
                <a:ea typeface="Calibri" panose="020F0502020204030204" pitchFamily="34" charset="0"/>
                <a:cs typeface="Arial" panose="020B0604020202020204" pitchFamily="34" charset="0"/>
              </a:rPr>
              <a:t>ويلاحظ ان منحنى الطلب ينحدر من اعلى اليسار الى اسفل اليمين اي ان انحداره سالب ولتفسير العلاقة العكسية بين الكميه المطلوبة من سلعه معينه وسعر تلك السلعه يوجد سببان هما :</a:t>
            </a:r>
            <a:endParaRPr kumimoji="0" lang="en-US" sz="1100" b="0" i="0" u="none" strike="noStrike" cap="none" normalizeH="0" baseline="0" smtClean="0">
              <a:ln>
                <a:noFill/>
              </a:ln>
              <a:solidFill>
                <a:schemeClr val="tx1"/>
              </a:solidFill>
              <a:effectLst/>
            </a:endParaRPr>
          </a:p>
          <a:p>
            <a:pPr marL="0" marR="0" lvl="0" indent="0" algn="justLow" defTabSz="914400" rtl="1" eaLnBrk="0" fontAlgn="base" latinLnBrk="0" hangingPunct="0">
              <a:lnSpc>
                <a:spcPct val="100000"/>
              </a:lnSpc>
              <a:spcBef>
                <a:spcPct val="0"/>
              </a:spcBef>
              <a:spcAft>
                <a:spcPct val="0"/>
              </a:spcAft>
              <a:buClrTx/>
              <a:buSzTx/>
              <a:buFontTx/>
              <a:buNone/>
              <a:tabLst/>
            </a:pPr>
            <a:r>
              <a:rPr kumimoji="0" lang="ar-IQ" sz="1600" b="0" i="0" u="none" strike="noStrike" cap="none" normalizeH="0" baseline="0" smtClean="0">
                <a:ln>
                  <a:noFill/>
                </a:ln>
                <a:solidFill>
                  <a:schemeClr val="tx1"/>
                </a:solidFill>
                <a:effectLst/>
                <a:latin typeface="Calibri" panose="020F0502020204030204" pitchFamily="34" charset="0"/>
                <a:ea typeface="Calibri" panose="020F0502020204030204" pitchFamily="34" charset="0"/>
                <a:cs typeface="Arial" panose="020B0604020202020204" pitchFamily="34" charset="0"/>
              </a:rPr>
              <a:t>الاول: في حالة ارتفاع سعر سلعه " مع افتراض ثابات الدخل النقدي " يجد المستهلك نفسه في وضع لايسمح له الا بشراء كميه اقل من هدة السله  لان دخله الحقيق قد انخفض وبالعكس في حالة انخفاض سعر السلعة مع افترض ثبات الدخل النقدي فان المستهلك يجد ان دخله يسمح له بشراء المزيد منها لان انخفاض السعر يعني ارتفاع الدخل الحقيقي وهذا يعرف باثر الدخل .</a:t>
            </a:r>
            <a:endParaRPr kumimoji="0" lang="ar-IQ" sz="1800" b="0" i="0" u="none" strike="noStrike" cap="none" normalizeH="0" baseline="0" smtClean="0">
              <a:ln>
                <a:noFill/>
              </a:ln>
              <a:solidFill>
                <a:schemeClr val="tx1"/>
              </a:solidFill>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99185683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12</TotalTime>
  <Words>141</Words>
  <Application>Microsoft Office PowerPoint</Application>
  <PresentationFormat>Widescreen</PresentationFormat>
  <Paragraphs>12</Paragraphs>
  <Slides>2</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vt:i4>
      </vt:variant>
    </vt:vector>
  </HeadingPairs>
  <TitlesOfParts>
    <vt:vector size="8" baseType="lpstr">
      <vt:lpstr>Arial</vt:lpstr>
      <vt:lpstr>Calibri</vt:lpstr>
      <vt:lpstr>Calibri Light</vt:lpstr>
      <vt:lpstr>Simplified Arabic</vt:lpstr>
      <vt:lpstr>Times New Roman</vt:lpstr>
      <vt:lpstr>Office Theme</vt:lpstr>
      <vt:lpstr>PowerPoint Presentation</vt:lpstr>
      <vt:lpstr>مرونة الطلب وانواعها  مرونة بشكل عام هي درجة استجابة المتغير التابع للمتغير المستقل اما مرونة الطلب فهي تشير الى درجة استجابة الكميه المطلوبة من سلعه معينة للتغير في المتغيرات المستقلة الموثرة في هذة الكمية وهي السعر او الدخل او اسعار السلع الاخرى .</vt:lpstr>
    </vt:vector>
  </TitlesOfParts>
  <Company>Microsoft (C)</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DR.Ahmed Saker 2O14</dc:creator>
  <cp:lastModifiedBy>DR.Ahmed Saker 2O14</cp:lastModifiedBy>
  <cp:revision>9</cp:revision>
  <dcterms:created xsi:type="dcterms:W3CDTF">2019-03-12T05:30:13Z</dcterms:created>
  <dcterms:modified xsi:type="dcterms:W3CDTF">2019-03-12T05:43:04Z</dcterms:modified>
</cp:coreProperties>
</file>