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Lst>
  <p:sldSz cx="12192000" cy="6858000"/>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5000" autoAdjust="0"/>
    <p:restoredTop sz="94660"/>
  </p:normalViewPr>
  <p:slideViewPr>
    <p:cSldViewPr snapToGrid="0">
      <p:cViewPr varScale="1">
        <p:scale>
          <a:sx n="68" d="100"/>
          <a:sy n="68" d="100"/>
        </p:scale>
        <p:origin x="738"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ar-IQ"/>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ar-IQ"/>
          </a:p>
        </p:txBody>
      </p:sp>
      <p:sp>
        <p:nvSpPr>
          <p:cNvPr id="4" name="Date Placeholder 3"/>
          <p:cNvSpPr>
            <a:spLocks noGrp="1"/>
          </p:cNvSpPr>
          <p:nvPr>
            <p:ph type="dt" sz="half" idx="10"/>
          </p:nvPr>
        </p:nvSpPr>
        <p:spPr/>
        <p:txBody>
          <a:bodyPr/>
          <a:lstStyle/>
          <a:p>
            <a:fld id="{175BBA8D-B847-49DD-A927-B9A30ABF7806}" type="datetimeFigureOut">
              <a:rPr lang="ar-IQ" smtClean="0"/>
              <a:t>06/07/1440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27338333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175BBA8D-B847-49DD-A927-B9A30ABF7806}" type="datetimeFigureOut">
              <a:rPr lang="ar-IQ" smtClean="0"/>
              <a:t>06/07/1440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36419760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ar-IQ"/>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175BBA8D-B847-49DD-A927-B9A30ABF7806}" type="datetimeFigureOut">
              <a:rPr lang="ar-IQ" smtClean="0"/>
              <a:t>06/07/1440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32637601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175BBA8D-B847-49DD-A927-B9A30ABF7806}" type="datetimeFigureOut">
              <a:rPr lang="ar-IQ" smtClean="0"/>
              <a:t>06/07/1440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27440138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ar-IQ"/>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75BBA8D-B847-49DD-A927-B9A30ABF7806}" type="datetimeFigureOut">
              <a:rPr lang="ar-IQ" smtClean="0"/>
              <a:t>06/07/1440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31953206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5" name="Date Placeholder 4"/>
          <p:cNvSpPr>
            <a:spLocks noGrp="1"/>
          </p:cNvSpPr>
          <p:nvPr>
            <p:ph type="dt" sz="half" idx="10"/>
          </p:nvPr>
        </p:nvSpPr>
        <p:spPr/>
        <p:txBody>
          <a:bodyPr/>
          <a:lstStyle/>
          <a:p>
            <a:fld id="{175BBA8D-B847-49DD-A927-B9A30ABF7806}" type="datetimeFigureOut">
              <a:rPr lang="ar-IQ" smtClean="0"/>
              <a:t>06/07/1440</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19809533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ar-IQ"/>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7" name="Date Placeholder 6"/>
          <p:cNvSpPr>
            <a:spLocks noGrp="1"/>
          </p:cNvSpPr>
          <p:nvPr>
            <p:ph type="dt" sz="half" idx="10"/>
          </p:nvPr>
        </p:nvSpPr>
        <p:spPr/>
        <p:txBody>
          <a:bodyPr/>
          <a:lstStyle/>
          <a:p>
            <a:fld id="{175BBA8D-B847-49DD-A927-B9A30ABF7806}" type="datetimeFigureOut">
              <a:rPr lang="ar-IQ" smtClean="0"/>
              <a:t>06/07/1440</a:t>
            </a:fld>
            <a:endParaRPr lang="ar-IQ"/>
          </a:p>
        </p:txBody>
      </p:sp>
      <p:sp>
        <p:nvSpPr>
          <p:cNvPr id="8" name="Footer Placeholder 7"/>
          <p:cNvSpPr>
            <a:spLocks noGrp="1"/>
          </p:cNvSpPr>
          <p:nvPr>
            <p:ph type="ftr" sz="quarter" idx="11"/>
          </p:nvPr>
        </p:nvSpPr>
        <p:spPr/>
        <p:txBody>
          <a:bodyPr/>
          <a:lstStyle/>
          <a:p>
            <a:endParaRPr lang="ar-IQ"/>
          </a:p>
        </p:txBody>
      </p:sp>
      <p:sp>
        <p:nvSpPr>
          <p:cNvPr id="9" name="Slide Number Placeholder 8"/>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14762982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Date Placeholder 2"/>
          <p:cNvSpPr>
            <a:spLocks noGrp="1"/>
          </p:cNvSpPr>
          <p:nvPr>
            <p:ph type="dt" sz="half" idx="10"/>
          </p:nvPr>
        </p:nvSpPr>
        <p:spPr/>
        <p:txBody>
          <a:bodyPr/>
          <a:lstStyle/>
          <a:p>
            <a:fld id="{175BBA8D-B847-49DD-A927-B9A30ABF7806}" type="datetimeFigureOut">
              <a:rPr lang="ar-IQ" smtClean="0"/>
              <a:t>06/07/1440</a:t>
            </a:fld>
            <a:endParaRPr lang="ar-IQ"/>
          </a:p>
        </p:txBody>
      </p:sp>
      <p:sp>
        <p:nvSpPr>
          <p:cNvPr id="4" name="Footer Placeholder 3"/>
          <p:cNvSpPr>
            <a:spLocks noGrp="1"/>
          </p:cNvSpPr>
          <p:nvPr>
            <p:ph type="ftr" sz="quarter" idx="11"/>
          </p:nvPr>
        </p:nvSpPr>
        <p:spPr/>
        <p:txBody>
          <a:bodyPr/>
          <a:lstStyle/>
          <a:p>
            <a:endParaRPr lang="ar-IQ"/>
          </a:p>
        </p:txBody>
      </p:sp>
      <p:sp>
        <p:nvSpPr>
          <p:cNvPr id="5" name="Slide Number Placeholder 4"/>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10630933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5BBA8D-B847-49DD-A927-B9A30ABF7806}" type="datetimeFigureOut">
              <a:rPr lang="ar-IQ" smtClean="0"/>
              <a:t>06/07/1440</a:t>
            </a:fld>
            <a:endParaRPr lang="ar-IQ"/>
          </a:p>
        </p:txBody>
      </p:sp>
      <p:sp>
        <p:nvSpPr>
          <p:cNvPr id="3" name="Footer Placeholder 2"/>
          <p:cNvSpPr>
            <a:spLocks noGrp="1"/>
          </p:cNvSpPr>
          <p:nvPr>
            <p:ph type="ftr" sz="quarter" idx="11"/>
          </p:nvPr>
        </p:nvSpPr>
        <p:spPr/>
        <p:txBody>
          <a:bodyPr/>
          <a:lstStyle/>
          <a:p>
            <a:endParaRPr lang="ar-IQ"/>
          </a:p>
        </p:txBody>
      </p:sp>
      <p:sp>
        <p:nvSpPr>
          <p:cNvPr id="4" name="Slide Number Placeholder 3"/>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3635801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ar-IQ"/>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75BBA8D-B847-49DD-A927-B9A30ABF7806}" type="datetimeFigureOut">
              <a:rPr lang="ar-IQ" smtClean="0"/>
              <a:t>06/07/1440</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19027496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ar-IQ"/>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75BBA8D-B847-49DD-A927-B9A30ABF7806}" type="datetimeFigureOut">
              <a:rPr lang="ar-IQ" smtClean="0"/>
              <a:t>06/07/1440</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29876185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en-US" smtClean="0"/>
              <a:t>Click to edit Master title style</a:t>
            </a:r>
            <a:endParaRPr lang="ar-IQ"/>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75BBA8D-B847-49DD-A927-B9A30ABF7806}" type="datetimeFigureOut">
              <a:rPr lang="ar-IQ" smtClean="0"/>
              <a:t>06/07/1440</a:t>
            </a:fld>
            <a:endParaRPr lang="ar-IQ"/>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IQ"/>
          </a:p>
        </p:txBody>
      </p:sp>
      <p:sp>
        <p:nvSpPr>
          <p:cNvPr id="6" name="Slide Number Placeholder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C4EB084E-B6EA-4EC9-84BE-8415D26C62D6}" type="slidenum">
              <a:rPr lang="ar-IQ" smtClean="0"/>
              <a:t>‹#›</a:t>
            </a:fld>
            <a:endParaRPr lang="ar-IQ"/>
          </a:p>
        </p:txBody>
      </p:sp>
    </p:spTree>
    <p:extLst>
      <p:ext uri="{BB962C8B-B14F-4D97-AF65-F5344CB8AC3E}">
        <p14:creationId xmlns:p14="http://schemas.microsoft.com/office/powerpoint/2010/main" val="14204598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779929"/>
            <a:ext cx="9144000" cy="4988859"/>
          </a:xfrm>
        </p:spPr>
        <p:txBody>
          <a:bodyPr>
            <a:normAutofit/>
          </a:bodyPr>
          <a:lstStyle/>
          <a:p>
            <a:r>
              <a:rPr lang="ar-IQ" sz="3200" dirty="0"/>
              <a:t>وعندما تكون مرونة الطلب </a:t>
            </a:r>
            <a:r>
              <a:rPr lang="ar-IQ" sz="3200" dirty="0" err="1"/>
              <a:t>الدخليه</a:t>
            </a:r>
            <a:r>
              <a:rPr lang="ar-IQ" sz="3200" dirty="0"/>
              <a:t> موجبة بالنسبة لجميع السلع الاعتيادية ما دامت الزيادة في الدخل تصاحبها زيادة الكمية </a:t>
            </a:r>
            <a:r>
              <a:rPr lang="ar-IQ" sz="3200" dirty="0" err="1"/>
              <a:t>المشتراة</a:t>
            </a:r>
            <a:r>
              <a:rPr lang="ar-IQ" sz="3200" dirty="0"/>
              <a:t> كما ان هدة المرونة تكون ذات قيم مختلفة تتراوح بين المرونة </a:t>
            </a:r>
            <a:r>
              <a:rPr lang="ar-IQ" sz="3200" dirty="0" err="1"/>
              <a:t>الانهائية</a:t>
            </a:r>
            <a:r>
              <a:rPr lang="ar-IQ" sz="3200" dirty="0"/>
              <a:t> الى انعدام المرونة تماماً وذألك بالنسبة للسلع الاعتيادية.</a:t>
            </a:r>
            <a:endParaRPr lang="en-US" sz="3200" dirty="0"/>
          </a:p>
          <a:p>
            <a:r>
              <a:rPr lang="ar-IQ" sz="3200" dirty="0"/>
              <a:t>اما بالنسبة للسلع الدنيا فان المرونة الدخل تكون سالبة اي ان زيادة الدخل تؤدي الى انخفاض الكمية </a:t>
            </a:r>
            <a:r>
              <a:rPr lang="ar-IQ" sz="3200" dirty="0" err="1"/>
              <a:t>المشتراة</a:t>
            </a:r>
            <a:r>
              <a:rPr lang="ar-IQ" sz="3200" dirty="0"/>
              <a:t> من تلك السلعة ويساعد مفهوم المرونة </a:t>
            </a:r>
            <a:r>
              <a:rPr lang="ar-IQ" sz="3200" dirty="0" err="1"/>
              <a:t>الداخليه</a:t>
            </a:r>
            <a:r>
              <a:rPr lang="ar-IQ" sz="3200" dirty="0"/>
              <a:t> للطلب على التميز بين السلع الضرورية والسلع غير الضرورية  حيث تكون اكثر من واحد في حالة السلع غير الضرورية (الكمالية) واقل من واحد في حالة السلع الضرورية.</a:t>
            </a:r>
            <a:endParaRPr lang="en-US" sz="3200" dirty="0"/>
          </a:p>
          <a:p>
            <a:r>
              <a:rPr lang="ar-IQ" sz="3200" dirty="0"/>
              <a:t>- ذات النوعية </a:t>
            </a:r>
            <a:r>
              <a:rPr lang="ar-IQ" sz="3200" dirty="0" err="1"/>
              <a:t>الرديئه</a:t>
            </a:r>
            <a:r>
              <a:rPr lang="ar-IQ" sz="3200" dirty="0"/>
              <a:t>.</a:t>
            </a:r>
            <a:endParaRPr lang="en-US" sz="3200" dirty="0"/>
          </a:p>
        </p:txBody>
      </p:sp>
    </p:spTree>
    <p:extLst>
      <p:ext uri="{BB962C8B-B14F-4D97-AF65-F5344CB8AC3E}">
        <p14:creationId xmlns:p14="http://schemas.microsoft.com/office/powerpoint/2010/main" val="32727562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99855" y="306754"/>
            <a:ext cx="10515600" cy="5867204"/>
          </a:xfrm>
        </p:spPr>
        <p:txBody>
          <a:bodyPr>
            <a:noAutofit/>
          </a:bodyPr>
          <a:lstStyle/>
          <a:p>
            <a:r>
              <a:rPr lang="ar-IQ" sz="2800" dirty="0"/>
              <a:t>3-</a:t>
            </a:r>
            <a:r>
              <a:rPr lang="ar-IQ" sz="2800" b="1" u="sng" dirty="0"/>
              <a:t>مرونة الطلب </a:t>
            </a:r>
            <a:r>
              <a:rPr lang="ar-IQ" sz="2800" b="1" u="sng" dirty="0" err="1"/>
              <a:t>المتقاطعه</a:t>
            </a:r>
            <a:r>
              <a:rPr lang="ar-IQ" sz="2800" dirty="0"/>
              <a:t> : ويقصد بها مدى استجابة الكميات المطلوبة من سلع معينه للتغير النسبي في اسعار السلع البديلة والمكملة لها </a:t>
            </a:r>
            <a:r>
              <a:rPr lang="ar-IQ" sz="2800" dirty="0" smtClean="0"/>
              <a:t/>
            </a:r>
            <a:br>
              <a:rPr lang="ar-IQ" sz="2800" dirty="0" smtClean="0"/>
            </a:br>
            <a:r>
              <a:rPr lang="ar-IQ" sz="2800" dirty="0"/>
              <a:t>ومرونة الطلب المتقاطعة يمكن ان تكون اكبر او اقل او مساوية للواحد ويمكن اتكون موجبه او سالبه ، فعندما تكون الاشارة سالبه فتدل على ان السلع مكملة لبعضها البعض وهذا يعني الارتفاع في سعر سيؤدي الى انخفاض في الكمية المطلوبة من السلعة اما اذا كانت الاشارة موجبه فتدل على ان السلعتان بديلتان لبعضهما البعض حيث ارتفاع سعر السلعة سيؤدي الى ارتفاع في الكميه المطلوبة للسلعة. </a:t>
            </a:r>
            <a:r>
              <a:rPr lang="en-US" sz="2800" dirty="0"/>
              <a:t/>
            </a:r>
            <a:br>
              <a:rPr lang="en-US" sz="2800" dirty="0"/>
            </a:br>
            <a:r>
              <a:rPr lang="ar-IQ" sz="2800" dirty="0"/>
              <a:t>اما حين تكون مرونة الطلب المتقاطعة صفراً وذألك حين  لا يؤدي </a:t>
            </a:r>
            <a:r>
              <a:rPr lang="ar-IQ" sz="2800" dirty="0" err="1"/>
              <a:t>التغيرفي</a:t>
            </a:r>
            <a:r>
              <a:rPr lang="ar-IQ" sz="2800" dirty="0"/>
              <a:t> سعر السلعة الى اي تغير في الطلب على السلعة وهذا يعني عدم وجود اي علاقه بين السلعتين .</a:t>
            </a:r>
            <a:r>
              <a:rPr lang="en-US" sz="2800" dirty="0"/>
              <a:t/>
            </a:r>
            <a:br>
              <a:rPr lang="en-US" sz="2800" dirty="0"/>
            </a:br>
            <a:endParaRPr lang="en-US" sz="2800" dirty="0"/>
          </a:p>
        </p:txBody>
      </p:sp>
      <p:sp>
        <p:nvSpPr>
          <p:cNvPr id="48" name="Rectangle 56"/>
          <p:cNvSpPr>
            <a:spLocks noChangeArrowheads="1"/>
          </p:cNvSpPr>
          <p:nvPr/>
        </p:nvSpPr>
        <p:spPr bwMode="auto">
          <a:xfrm>
            <a:off x="2391508" y="-3727939"/>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IQ"/>
          </a:p>
        </p:txBody>
      </p:sp>
      <p:sp>
        <p:nvSpPr>
          <p:cNvPr id="49" name="Rectangle 58"/>
          <p:cNvSpPr>
            <a:spLocks noChangeArrowheads="1"/>
          </p:cNvSpPr>
          <p:nvPr/>
        </p:nvSpPr>
        <p:spPr bwMode="auto">
          <a:xfrm>
            <a:off x="2391508" y="-3270739"/>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ar-IQ" sz="1600" b="1" i="0" u="sng"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0" marR="0" lvl="0" indent="0" algn="l" defTabSz="914400" rtl="1" eaLnBrk="0" fontAlgn="base" latinLnBrk="0" hangingPunct="0">
              <a:lnSpc>
                <a:spcPct val="100000"/>
              </a:lnSpc>
              <a:spcBef>
                <a:spcPct val="0"/>
              </a:spcBef>
              <a:spcAft>
                <a:spcPct val="0"/>
              </a:spcAft>
              <a:buClrTx/>
              <a:buSzTx/>
              <a:buFontTx/>
              <a:buNone/>
              <a:tabLst/>
            </a:pPr>
            <a:r>
              <a:rPr kumimoji="0" lang="ar-IQ" sz="1600" b="1" i="0" u="sng"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منحنى الطلب </a:t>
            </a:r>
            <a:r>
              <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 </a:t>
            </a: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هو بناء افتراضي</a:t>
            </a:r>
            <a:r>
              <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يبين كم هو عدد الوحدات</a:t>
            </a:r>
            <a:r>
              <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من </a:t>
            </a: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السلعة معينه</a:t>
            </a:r>
            <a:r>
              <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التي يرغب المستهلك بشرائها</a:t>
            </a:r>
            <a:r>
              <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خلال فتره زمنيه معينه بكل الاسعار الممكنة بافتراض</a:t>
            </a:r>
            <a:r>
              <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بقاء اسعار السلع الاخرى والدخل النقدي للمستهلك دون تغير</a:t>
            </a:r>
            <a:r>
              <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a:t>
            </a:r>
            <a:endParaRPr kumimoji="0" lang="en-US" sz="11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50" name="Rectangle 70"/>
          <p:cNvSpPr>
            <a:spLocks noChangeArrowheads="1"/>
          </p:cNvSpPr>
          <p:nvPr/>
        </p:nvSpPr>
        <p:spPr bwMode="auto">
          <a:xfrm>
            <a:off x="2391508" y="-2813539"/>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Low" defTabSz="914400" rtl="0" eaLnBrk="0" fontAlgn="base" latinLnBrk="0" hangingPunct="0">
              <a:lnSpc>
                <a:spcPct val="100000"/>
              </a:lnSpc>
              <a:spcBef>
                <a:spcPct val="0"/>
              </a:spcBef>
              <a:spcAft>
                <a:spcPct val="0"/>
              </a:spcAft>
              <a:buClrTx/>
              <a:buSzTx/>
              <a:buFontTx/>
              <a:buNone/>
              <a:tabLst/>
            </a:pPr>
            <a:endParaRPr kumimoji="0" lang="en-US" sz="1100" b="0" i="0" u="none" strike="noStrike" cap="none" normalizeH="0" baseline="0" smtClean="0">
              <a:ln>
                <a:noFill/>
              </a:ln>
              <a:solidFill>
                <a:schemeClr val="tx1"/>
              </a:solidFill>
              <a:effectLst/>
            </a:endParaRPr>
          </a:p>
          <a:p>
            <a:pPr marL="0" marR="0" lvl="0" indent="0" algn="justLow"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anose="020B0604020202020204" pitchFamily="34" charset="0"/>
              </a:rPr>
              <a:t/>
            </a:r>
            <a:br>
              <a:rPr kumimoji="0" lang="en-US" sz="1800" b="0" i="0" u="none" strike="noStrike" cap="none" normalizeH="0" baseline="0" smtClean="0">
                <a:ln>
                  <a:noFill/>
                </a:ln>
                <a:solidFill>
                  <a:schemeClr val="tx1"/>
                </a:solidFill>
                <a:effectLst/>
                <a:latin typeface="Arial" panose="020B0604020202020204" pitchFamily="34" charset="0"/>
              </a:rPr>
            </a:br>
            <a:endParaRPr kumimoji="0" lang="en-US" sz="1800" b="0" i="0" u="none" strike="noStrike" cap="none" normalizeH="0" baseline="0" smtClean="0">
              <a:ln>
                <a:noFill/>
              </a:ln>
              <a:solidFill>
                <a:schemeClr val="tx1"/>
              </a:solidFill>
              <a:effectLst/>
              <a:latin typeface="Arial" panose="020B0604020202020204"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ويلاحظ ان منحنى الطلب ينحدر من اعلى اليسار الى اسفل اليمين اي ان انحداره سالب ولتفسير العلاقة العكسية بين الكميه المطلوبة من سلعه معينه وسعر تلك السلعه يوجد سببان هما :</a:t>
            </a:r>
            <a:endParaRPr kumimoji="0" lang="en-US" sz="1100" b="0" i="0" u="none" strike="noStrike" cap="none" normalizeH="0" baseline="0" smtClean="0">
              <a:ln>
                <a:noFill/>
              </a:ln>
              <a:solidFill>
                <a:schemeClr val="tx1"/>
              </a:solidFill>
              <a:effectLst/>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الاول: في حالة ارتفاع سعر سلعه " مع افتراض ثابات الدخل النقدي " يجد المستهلك نفسه في وضع لايسمح له الا بشراء كميه اقل من هدة السله  لان دخله الحقيق قد انخفض وبالعكس في حالة انخفاض سعر السلعة مع افترض ثبات الدخل النقدي فان المستهلك يجد ان دخله يسمح له بشراء المزيد منها لان انخفاض السعر يعني ارتفاع الدخل الحقيقي وهذا يعرف باثر الدخل .</a:t>
            </a:r>
            <a:endParaRPr kumimoji="0" lang="ar-IQ"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68" name="Rectangle 92"/>
          <p:cNvSpPr>
            <a:spLocks noChangeArrowheads="1"/>
          </p:cNvSpPr>
          <p:nvPr/>
        </p:nvSpPr>
        <p:spPr bwMode="auto">
          <a:xfrm>
            <a:off x="1026941" y="-344658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IQ"/>
          </a:p>
        </p:txBody>
      </p:sp>
      <p:sp>
        <p:nvSpPr>
          <p:cNvPr id="69" name="Rectangle 94"/>
          <p:cNvSpPr>
            <a:spLocks noChangeArrowheads="1"/>
          </p:cNvSpPr>
          <p:nvPr/>
        </p:nvSpPr>
        <p:spPr bwMode="auto">
          <a:xfrm>
            <a:off x="1026941" y="-2989385"/>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1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anose="020B0604020202020204" pitchFamily="34" charset="0"/>
              </a:rPr>
              <a:t/>
            </a:r>
            <a:br>
              <a:rPr kumimoji="0" lang="en-US" sz="1800" b="0" i="0" u="none" strike="noStrike" cap="none" normalizeH="0" baseline="0" smtClean="0">
                <a:ln>
                  <a:noFill/>
                </a:ln>
                <a:solidFill>
                  <a:schemeClr val="tx1"/>
                </a:solidFill>
                <a:effectLst/>
                <a:latin typeface="Arial" panose="020B0604020202020204" pitchFamily="34" charset="0"/>
              </a:rPr>
            </a:br>
            <a:endParaRPr kumimoji="0" lang="en-US" sz="1800" b="0" i="0" u="none" strike="noStrike" cap="none" normalizeH="0" baseline="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anose="020B0604020202020204" pitchFamily="34" charset="0"/>
            </a:endParaRPr>
          </a:p>
        </p:txBody>
      </p:sp>
      <p:sp>
        <p:nvSpPr>
          <p:cNvPr id="70" name="Rectangle 96"/>
          <p:cNvSpPr>
            <a:spLocks noChangeArrowheads="1"/>
          </p:cNvSpPr>
          <p:nvPr/>
        </p:nvSpPr>
        <p:spPr bwMode="auto">
          <a:xfrm>
            <a:off x="1026941" y="-2989385"/>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algn="l" rtl="0" eaLnBrk="0" fontAlgn="base" hangingPunct="0">
              <a:spcBef>
                <a:spcPct val="0"/>
              </a:spcBef>
              <a:spcAft>
                <a:spcPct val="0"/>
              </a:spcAft>
              <a:defRPr>
                <a:solidFill>
                  <a:schemeClr val="tx1"/>
                </a:solidFill>
                <a:latin typeface="Arial" panose="020B0604020202020204" pitchFamily="34" charset="0"/>
              </a:defRPr>
            </a:lvl1pPr>
            <a:lvl2pPr algn="l" rtl="0" eaLnBrk="0" fontAlgn="base" hangingPunct="0">
              <a:spcBef>
                <a:spcPct val="0"/>
              </a:spcBef>
              <a:spcAft>
                <a:spcPct val="0"/>
              </a:spcAft>
              <a:defRPr>
                <a:solidFill>
                  <a:schemeClr val="tx1"/>
                </a:solidFill>
                <a:latin typeface="Arial" panose="020B0604020202020204" pitchFamily="34" charset="0"/>
              </a:defRPr>
            </a:lvl2pPr>
            <a:lvl3pPr algn="l" rtl="0" eaLnBrk="0" fontAlgn="base" hangingPunct="0">
              <a:spcBef>
                <a:spcPct val="0"/>
              </a:spcBef>
              <a:spcAft>
                <a:spcPct val="0"/>
              </a:spcAft>
              <a:defRPr>
                <a:solidFill>
                  <a:schemeClr val="tx1"/>
                </a:solidFill>
                <a:latin typeface="Arial" panose="020B0604020202020204" pitchFamily="34" charset="0"/>
              </a:defRPr>
            </a:lvl3pPr>
            <a:lvl4pPr algn="l" rtl="0" eaLnBrk="0" fontAlgn="base" hangingPunct="0">
              <a:spcBef>
                <a:spcPct val="0"/>
              </a:spcBef>
              <a:spcAft>
                <a:spcPct val="0"/>
              </a:spcAft>
              <a:defRPr>
                <a:solidFill>
                  <a:schemeClr val="tx1"/>
                </a:solidFill>
                <a:latin typeface="Arial" panose="020B0604020202020204" pitchFamily="34" charset="0"/>
              </a:defRPr>
            </a:lvl4pPr>
            <a:lvl5pPr algn="l" rtl="0" eaLnBrk="0" fontAlgn="base" hangingPunct="0">
              <a:spcBef>
                <a:spcPct val="0"/>
              </a:spcBef>
              <a:spcAft>
                <a:spcPct val="0"/>
              </a:spcAft>
              <a:defRPr>
                <a:solidFill>
                  <a:schemeClr val="tx1"/>
                </a:solidFill>
                <a:latin typeface="Arial" panose="020B0604020202020204" pitchFamily="34" charset="0"/>
              </a:defRPr>
            </a:lvl5pPr>
            <a:lvl6pPr algn="l" rtl="0" eaLnBrk="0" fontAlgn="base" hangingPunct="0">
              <a:spcBef>
                <a:spcPct val="0"/>
              </a:spcBef>
              <a:spcAft>
                <a:spcPct val="0"/>
              </a:spcAft>
              <a:defRPr>
                <a:solidFill>
                  <a:schemeClr val="tx1"/>
                </a:solidFill>
                <a:latin typeface="Arial" panose="020B0604020202020204" pitchFamily="34" charset="0"/>
              </a:defRPr>
            </a:lvl6pPr>
            <a:lvl7pPr algn="l" rtl="0" eaLnBrk="0" fontAlgn="base" hangingPunct="0">
              <a:spcBef>
                <a:spcPct val="0"/>
              </a:spcBef>
              <a:spcAft>
                <a:spcPct val="0"/>
              </a:spcAft>
              <a:defRPr>
                <a:solidFill>
                  <a:schemeClr val="tx1"/>
                </a:solidFill>
                <a:latin typeface="Arial" panose="020B0604020202020204" pitchFamily="34" charset="0"/>
              </a:defRPr>
            </a:lvl7pPr>
            <a:lvl8pPr algn="l" rtl="0" eaLnBrk="0" fontAlgn="base" hangingPunct="0">
              <a:spcBef>
                <a:spcPct val="0"/>
              </a:spcBef>
              <a:spcAft>
                <a:spcPct val="0"/>
              </a:spcAft>
              <a:defRPr>
                <a:solidFill>
                  <a:schemeClr val="tx1"/>
                </a:solidFill>
                <a:latin typeface="Arial" panose="020B0604020202020204" pitchFamily="34" charset="0"/>
              </a:defRPr>
            </a:lvl8pPr>
            <a:lvl9pPr algn="l" rtl="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0" marR="0" lvl="0" indent="0" algn="l" defTabSz="914400" rtl="1" eaLnBrk="0" fontAlgn="base" latinLnBrk="0" hangingPunct="0">
              <a:lnSpc>
                <a:spcPct val="100000"/>
              </a:lnSpc>
              <a:spcBef>
                <a:spcPct val="0"/>
              </a:spcBef>
              <a:spcAft>
                <a:spcPct val="0"/>
              </a:spcAft>
              <a:buClrTx/>
              <a:buSzTx/>
              <a:buFontTx/>
              <a:buNone/>
              <a:tabLst/>
            </a:pP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مرونة الطلب السعريه =</a:t>
            </a:r>
            <a:endParaRPr kumimoji="0" lang="en-US" sz="1100" b="0" i="0" u="none" strike="noStrike" cap="none" normalizeH="0" baseline="0" smtClean="0">
              <a:ln>
                <a:noFill/>
              </a:ln>
              <a:solidFill>
                <a:schemeClr val="tx1"/>
              </a:solidFill>
              <a:effectLst/>
            </a:endParaRPr>
          </a:p>
          <a:p>
            <a:pPr marL="0" marR="0" lvl="0" indent="0" algn="l" defTabSz="914400" rtl="1" eaLnBrk="0" fontAlgn="base" latinLnBrk="0" hangingPunct="0">
              <a:lnSpc>
                <a:spcPct val="100000"/>
              </a:lnSpc>
              <a:spcBef>
                <a:spcPct val="0"/>
              </a:spcBef>
              <a:spcAft>
                <a:spcPct val="0"/>
              </a:spcAft>
              <a:buClrTx/>
              <a:buSzTx/>
              <a:buFontTx/>
              <a:buChar char="•"/>
              <a:tabLst/>
            </a:pPr>
            <a:r>
              <a:rPr kumimoji="0" lang="ar-IQ" sz="1600" b="1" i="0" u="sng"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مرونة الطلب الداخليه</a:t>
            </a:r>
            <a:r>
              <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kumimoji="0" lang="ar-IQ" sz="1600" b="1" i="0" u="sng"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هي درجة استجابة الكمية المطلوبه من سلعه معينه للتغير النسبي في الداخل وتكون الصيغه كما يلي :</a:t>
            </a:r>
            <a:endParaRPr kumimoji="0" lang="en-US" sz="11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71" name="Rectangle 98"/>
          <p:cNvSpPr>
            <a:spLocks noChangeArrowheads="1"/>
          </p:cNvSpPr>
          <p:nvPr/>
        </p:nvSpPr>
        <p:spPr bwMode="auto">
          <a:xfrm>
            <a:off x="1026941" y="-298938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1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anose="020B0604020202020204" pitchFamily="34" charset="0"/>
              </a:rPr>
              <a:t/>
            </a:r>
            <a:br>
              <a:rPr kumimoji="0" lang="en-US" sz="1800" b="0" i="0" u="none" strike="noStrike" cap="none" normalizeH="0" baseline="0" smtClean="0">
                <a:ln>
                  <a:noFill/>
                </a:ln>
                <a:solidFill>
                  <a:schemeClr val="tx1"/>
                </a:solidFill>
                <a:effectLst/>
                <a:latin typeface="Arial" panose="020B0604020202020204" pitchFamily="34" charset="0"/>
              </a:rPr>
            </a:br>
            <a:endParaRPr kumimoji="0" lang="en-US" sz="1800" b="0" i="0" u="none" strike="noStrike" cap="none" normalizeH="0" baseline="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anose="020B0604020202020204" pitchFamily="34" charset="0"/>
            </a:endParaRPr>
          </a:p>
        </p:txBody>
      </p:sp>
      <p:sp>
        <p:nvSpPr>
          <p:cNvPr id="72" name="Rectangle 100"/>
          <p:cNvSpPr>
            <a:spLocks noChangeArrowheads="1"/>
          </p:cNvSpPr>
          <p:nvPr/>
        </p:nvSpPr>
        <p:spPr bwMode="auto">
          <a:xfrm>
            <a:off x="1026941" y="-2532185"/>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0" marR="0" lvl="0" indent="0" algn="l" defTabSz="914400" rtl="1" eaLnBrk="0" fontAlgn="base" latinLnBrk="0" hangingPunct="0">
              <a:lnSpc>
                <a:spcPct val="100000"/>
              </a:lnSpc>
              <a:spcBef>
                <a:spcPct val="0"/>
              </a:spcBef>
              <a:spcAft>
                <a:spcPct val="0"/>
              </a:spcAft>
              <a:buClrTx/>
              <a:buSzTx/>
              <a:buFontTx/>
              <a:buNone/>
              <a:tabLst/>
            </a:pPr>
            <a:r>
              <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مرونة الطلب الداخلية   =                          </a:t>
            </a:r>
            <a:endParaRPr kumimoji="0" lang="en-US" sz="11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918568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TotalTime>
  <Words>187</Words>
  <Application>Microsoft Office PowerPoint</Application>
  <PresentationFormat>Widescreen</PresentationFormat>
  <Paragraphs>19</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Calibri Light</vt:lpstr>
      <vt:lpstr>Times New Roman</vt:lpstr>
      <vt:lpstr>Office Theme</vt:lpstr>
      <vt:lpstr>PowerPoint Presentation</vt:lpstr>
      <vt:lpstr>3-مرونة الطلب المتقاطعه : ويقصد بها مدى استجابة الكميات المطلوبة من سلع معينه للتغير النسبي في اسعار السلع البديلة والمكملة لها  ومرونة الطلب المتقاطعة يمكن ان تكون اكبر او اقل او مساوية للواحد ويمكن اتكون موجبه او سالبه ، فعندما تكون الاشارة سالبه فتدل على ان السلع مكملة لبعضها البعض وهذا يعني الارتفاع في سعر سيؤدي الى انخفاض في الكمية المطلوبة من السلعة اما اذا كانت الاشارة موجبه فتدل على ان السلعتان بديلتان لبعضهما البعض حيث ارتفاع سعر السلعة سيؤدي الى ارتفاع في الكميه المطلوبة للسلعة.  اما حين تكون مرونة الطلب المتقاطعة صفراً وذألك حين  لا يؤدي التغيرفي سعر السلعة الى اي تغير في الطلب على السلعة وهذا يعني عدم وجود اي علاقه بين السلعتين . </vt:lpstr>
    </vt:vector>
  </TitlesOfParts>
  <Company>Microsoft (C)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DR.Ahmed Saker 2O14</dc:creator>
  <cp:lastModifiedBy>DR.Ahmed Saker 2O14</cp:lastModifiedBy>
  <cp:revision>11</cp:revision>
  <dcterms:created xsi:type="dcterms:W3CDTF">2019-03-12T05:30:13Z</dcterms:created>
  <dcterms:modified xsi:type="dcterms:W3CDTF">2019-03-12T05:46:30Z</dcterms:modified>
</cp:coreProperties>
</file>