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48" r:id="rId1"/>
  </p:sldMasterIdLst>
  <p:sldIdLst>
    <p:sldId id="256" r:id="rId2"/>
    <p:sldId id="257" r:id="rId3"/>
  </p:sldIdLst>
  <p:sldSz cx="12192000" cy="6858000"/>
  <p:notesSz cx="6858000" cy="9144000"/>
  <p:defaultText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5000" autoAdjust="0"/>
    <p:restoredTop sz="94660"/>
  </p:normalViewPr>
  <p:slideViewPr>
    <p:cSldViewPr snapToGrid="0">
      <p:cViewPr varScale="1">
        <p:scale>
          <a:sx n="68" d="100"/>
          <a:sy n="68" d="100"/>
        </p:scale>
        <p:origin x="120"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ar-IQ"/>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33833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419760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ar-IQ"/>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26376012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7440138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ar-IQ"/>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BBA8D-B847-49DD-A927-B9A30ABF7806}" type="datetimeFigureOut">
              <a:rPr lang="ar-IQ" smtClean="0"/>
              <a:t>06/07/1440</a:t>
            </a:fld>
            <a:endParaRPr lang="ar-IQ"/>
          </a:p>
        </p:txBody>
      </p:sp>
      <p:sp>
        <p:nvSpPr>
          <p:cNvPr id="5" name="Footer Placeholder 4"/>
          <p:cNvSpPr>
            <a:spLocks noGrp="1"/>
          </p:cNvSpPr>
          <p:nvPr>
            <p:ph type="ftr" sz="quarter" idx="11"/>
          </p:nvPr>
        </p:nvSpPr>
        <p:spPr/>
        <p:txBody>
          <a:bodyPr/>
          <a:lstStyle/>
          <a:p>
            <a:endParaRPr lang="ar-IQ"/>
          </a:p>
        </p:txBody>
      </p:sp>
      <p:sp>
        <p:nvSpPr>
          <p:cNvPr id="6" name="Slide Number Placeholder 5"/>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1953206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809533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ar-IQ"/>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7" name="Date Placeholder 6"/>
          <p:cNvSpPr>
            <a:spLocks noGrp="1"/>
          </p:cNvSpPr>
          <p:nvPr>
            <p:ph type="dt" sz="half" idx="10"/>
          </p:nvPr>
        </p:nvSpPr>
        <p:spPr/>
        <p:txBody>
          <a:bodyPr/>
          <a:lstStyle/>
          <a:p>
            <a:fld id="{175BBA8D-B847-49DD-A927-B9A30ABF7806}" type="datetimeFigureOut">
              <a:rPr lang="ar-IQ" smtClean="0"/>
              <a:t>06/07/1440</a:t>
            </a:fld>
            <a:endParaRPr lang="ar-IQ"/>
          </a:p>
        </p:txBody>
      </p:sp>
      <p:sp>
        <p:nvSpPr>
          <p:cNvPr id="8" name="Footer Placeholder 7"/>
          <p:cNvSpPr>
            <a:spLocks noGrp="1"/>
          </p:cNvSpPr>
          <p:nvPr>
            <p:ph type="ftr" sz="quarter" idx="11"/>
          </p:nvPr>
        </p:nvSpPr>
        <p:spPr/>
        <p:txBody>
          <a:bodyPr/>
          <a:lstStyle/>
          <a:p>
            <a:endParaRPr lang="ar-IQ"/>
          </a:p>
        </p:txBody>
      </p:sp>
      <p:sp>
        <p:nvSpPr>
          <p:cNvPr id="9" name="Slide Number Placeholder 8"/>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47629826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ar-IQ"/>
          </a:p>
        </p:txBody>
      </p:sp>
      <p:sp>
        <p:nvSpPr>
          <p:cNvPr id="3" name="Date Placeholder 2"/>
          <p:cNvSpPr>
            <a:spLocks noGrp="1"/>
          </p:cNvSpPr>
          <p:nvPr>
            <p:ph type="dt" sz="half" idx="10"/>
          </p:nvPr>
        </p:nvSpPr>
        <p:spPr/>
        <p:txBody>
          <a:bodyPr/>
          <a:lstStyle/>
          <a:p>
            <a:fld id="{175BBA8D-B847-49DD-A927-B9A30ABF7806}" type="datetimeFigureOut">
              <a:rPr lang="ar-IQ" smtClean="0"/>
              <a:t>06/07/1440</a:t>
            </a:fld>
            <a:endParaRPr lang="ar-IQ"/>
          </a:p>
        </p:txBody>
      </p:sp>
      <p:sp>
        <p:nvSpPr>
          <p:cNvPr id="4" name="Footer Placeholder 3"/>
          <p:cNvSpPr>
            <a:spLocks noGrp="1"/>
          </p:cNvSpPr>
          <p:nvPr>
            <p:ph type="ftr" sz="quarter" idx="11"/>
          </p:nvPr>
        </p:nvSpPr>
        <p:spPr/>
        <p:txBody>
          <a:bodyPr/>
          <a:lstStyle/>
          <a:p>
            <a:endParaRPr lang="ar-IQ"/>
          </a:p>
        </p:txBody>
      </p:sp>
      <p:sp>
        <p:nvSpPr>
          <p:cNvPr id="5" name="Slide Number Placeholder 4"/>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0630933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BBA8D-B847-49DD-A927-B9A30ABF7806}" type="datetimeFigureOut">
              <a:rPr lang="ar-IQ" smtClean="0"/>
              <a:t>06/07/1440</a:t>
            </a:fld>
            <a:endParaRPr lang="ar-IQ"/>
          </a:p>
        </p:txBody>
      </p:sp>
      <p:sp>
        <p:nvSpPr>
          <p:cNvPr id="3" name="Footer Placeholder 2"/>
          <p:cNvSpPr>
            <a:spLocks noGrp="1"/>
          </p:cNvSpPr>
          <p:nvPr>
            <p:ph type="ftr" sz="quarter" idx="11"/>
          </p:nvPr>
        </p:nvSpPr>
        <p:spPr/>
        <p:txBody>
          <a:bodyPr/>
          <a:lstStyle/>
          <a:p>
            <a:endParaRPr lang="ar-IQ"/>
          </a:p>
        </p:txBody>
      </p:sp>
      <p:sp>
        <p:nvSpPr>
          <p:cNvPr id="4" name="Slide Number Placeholder 3"/>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3635801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19027496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ar-IQ"/>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ar-IQ"/>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BBA8D-B847-49DD-A927-B9A30ABF7806}" type="datetimeFigureOut">
              <a:rPr lang="ar-IQ" smtClean="0"/>
              <a:t>06/07/1440</a:t>
            </a:fld>
            <a:endParaRPr lang="ar-IQ"/>
          </a:p>
        </p:txBody>
      </p:sp>
      <p:sp>
        <p:nvSpPr>
          <p:cNvPr id="6" name="Footer Placeholder 5"/>
          <p:cNvSpPr>
            <a:spLocks noGrp="1"/>
          </p:cNvSpPr>
          <p:nvPr>
            <p:ph type="ftr" sz="quarter" idx="11"/>
          </p:nvPr>
        </p:nvSpPr>
        <p:spPr/>
        <p:txBody>
          <a:bodyPr/>
          <a:lstStyle/>
          <a:p>
            <a:endParaRPr lang="ar-IQ"/>
          </a:p>
        </p:txBody>
      </p:sp>
      <p:sp>
        <p:nvSpPr>
          <p:cNvPr id="7" name="Slide Number Placeholder 6"/>
          <p:cNvSpPr>
            <a:spLocks noGrp="1"/>
          </p:cNvSpPr>
          <p:nvPr>
            <p:ph type="sldNum" sz="quarter" idx="12"/>
          </p:nvPr>
        </p:nvSpPr>
        <p:spPr/>
        <p:txBody>
          <a:bodyPr/>
          <a:lstStyle/>
          <a:p>
            <a:fld id="{C4EB084E-B6EA-4EC9-84BE-8415D26C62D6}" type="slidenum">
              <a:rPr lang="ar-IQ" smtClean="0"/>
              <a:t>‹#›</a:t>
            </a:fld>
            <a:endParaRPr lang="ar-IQ"/>
          </a:p>
        </p:txBody>
      </p:sp>
    </p:spTree>
    <p:extLst>
      <p:ext uri="{BB962C8B-B14F-4D97-AF65-F5344CB8AC3E}">
        <p14:creationId xmlns:p14="http://schemas.microsoft.com/office/powerpoint/2010/main" val="29876185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1" anchor="ctr">
            <a:normAutofit/>
          </a:bodyPr>
          <a:lstStyle/>
          <a:p>
            <a:r>
              <a:rPr lang="en-US" smtClean="0"/>
              <a:t>Click to edit Master title style</a:t>
            </a:r>
            <a:endParaRPr lang="ar-IQ"/>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1">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ar-IQ"/>
          </a:p>
        </p:txBody>
      </p:sp>
      <p:sp>
        <p:nvSpPr>
          <p:cNvPr id="4" name="Date Placeholder 3"/>
          <p:cNvSpPr>
            <a:spLocks noGrp="1"/>
          </p:cNvSpPr>
          <p:nvPr>
            <p:ph type="dt" sz="half" idx="2"/>
          </p:nvPr>
        </p:nvSpPr>
        <p:spPr>
          <a:xfrm>
            <a:off x="8610600" y="6356350"/>
            <a:ext cx="2743200" cy="365125"/>
          </a:xfrm>
          <a:prstGeom prst="rect">
            <a:avLst/>
          </a:prstGeom>
        </p:spPr>
        <p:txBody>
          <a:bodyPr vert="horz" lIns="91440" tIns="45720" rIns="91440" bIns="45720" rtlCol="1" anchor="ctr"/>
          <a:lstStyle>
            <a:lvl1pPr algn="r">
              <a:defRPr sz="1200">
                <a:solidFill>
                  <a:schemeClr val="tx1">
                    <a:tint val="75000"/>
                  </a:schemeClr>
                </a:solidFill>
              </a:defRPr>
            </a:lvl1pPr>
          </a:lstStyle>
          <a:p>
            <a:fld id="{175BBA8D-B847-49DD-A927-B9A30ABF7806}" type="datetimeFigureOut">
              <a:rPr lang="ar-IQ" smtClean="0"/>
              <a:t>06/07/1440</a:t>
            </a:fld>
            <a:endParaRPr lang="ar-IQ"/>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1" anchor="ctr"/>
          <a:lstStyle>
            <a:lvl1pPr algn="ctr">
              <a:defRPr sz="1200">
                <a:solidFill>
                  <a:schemeClr val="tx1">
                    <a:tint val="75000"/>
                  </a:schemeClr>
                </a:solidFill>
              </a:defRPr>
            </a:lvl1pPr>
          </a:lstStyle>
          <a:p>
            <a:endParaRPr lang="ar-IQ"/>
          </a:p>
        </p:txBody>
      </p:sp>
      <p:sp>
        <p:nvSpPr>
          <p:cNvPr id="6" name="Slide Number Placeholder 5"/>
          <p:cNvSpPr>
            <a:spLocks noGrp="1"/>
          </p:cNvSpPr>
          <p:nvPr>
            <p:ph type="sldNum" sz="quarter" idx="4"/>
          </p:nvPr>
        </p:nvSpPr>
        <p:spPr>
          <a:xfrm>
            <a:off x="838200" y="6356350"/>
            <a:ext cx="2743200" cy="365125"/>
          </a:xfrm>
          <a:prstGeom prst="rect">
            <a:avLst/>
          </a:prstGeom>
        </p:spPr>
        <p:txBody>
          <a:bodyPr vert="horz" lIns="91440" tIns="45720" rIns="91440" bIns="45720" rtlCol="1" anchor="ctr"/>
          <a:lstStyle>
            <a:lvl1pPr algn="l">
              <a:defRPr sz="1200">
                <a:solidFill>
                  <a:schemeClr val="tx1">
                    <a:tint val="75000"/>
                  </a:schemeClr>
                </a:solidFill>
              </a:defRPr>
            </a:lvl1pPr>
          </a:lstStyle>
          <a:p>
            <a:fld id="{C4EB084E-B6EA-4EC9-84BE-8415D26C62D6}" type="slidenum">
              <a:rPr lang="ar-IQ" smtClean="0"/>
              <a:t>‹#›</a:t>
            </a:fld>
            <a:endParaRPr lang="ar-IQ"/>
          </a:p>
        </p:txBody>
      </p:sp>
    </p:spTree>
    <p:extLst>
      <p:ext uri="{BB962C8B-B14F-4D97-AF65-F5344CB8AC3E}">
        <p14:creationId xmlns:p14="http://schemas.microsoft.com/office/powerpoint/2010/main" val="142045985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r" defTabSz="914400" rtl="1"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r" defTabSz="914400" rtl="1"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r" defTabSz="914400" rtl="1"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r" defTabSz="914400" rtl="1"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r" defTabSz="914400" rtl="1"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ar-IQ"/>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779929"/>
            <a:ext cx="9144000" cy="4988859"/>
          </a:xfrm>
        </p:spPr>
        <p:txBody>
          <a:bodyPr>
            <a:normAutofit/>
          </a:bodyPr>
          <a:lstStyle/>
          <a:p>
            <a:r>
              <a:rPr lang="ar-SA" sz="2800" dirty="0"/>
              <a:t>واستناد الى قانون تناقض المنفعة الحدية ان المنفعة الاضافية تقل كلما استعمل مقدار اكبر من السلعة في نفس </a:t>
            </a:r>
            <a:r>
              <a:rPr lang="ar-SA" sz="2800" dirty="0" err="1"/>
              <a:t>اللخطة</a:t>
            </a:r>
            <a:r>
              <a:rPr lang="ar-SA" sz="2800" dirty="0"/>
              <a:t> الزمنية ,لذلك فالمنفعة الحدية تكون متناقضة </a:t>
            </a:r>
            <a:r>
              <a:rPr lang="ar-SA" sz="2800" dirty="0" smtClean="0"/>
              <a:t>حتى </a:t>
            </a:r>
            <a:r>
              <a:rPr lang="ar-SA" sz="2800" dirty="0"/>
              <a:t>تصل حد الاشباع فتصبح صفر وبعدها تصبح </a:t>
            </a:r>
            <a:r>
              <a:rPr lang="ar-SA" sz="2800" dirty="0" smtClean="0"/>
              <a:t>سالبة</a:t>
            </a:r>
            <a:endParaRPr lang="ar-IQ" sz="2800" dirty="0" smtClean="0"/>
          </a:p>
          <a:p>
            <a:endParaRPr lang="en-US" sz="2800" dirty="0"/>
          </a:p>
        </p:txBody>
      </p:sp>
      <p:graphicFrame>
        <p:nvGraphicFramePr>
          <p:cNvPr id="28" name="Table 27"/>
          <p:cNvGraphicFramePr>
            <a:graphicFrameLocks noGrp="1"/>
          </p:cNvGraphicFramePr>
          <p:nvPr/>
        </p:nvGraphicFramePr>
        <p:xfrm>
          <a:off x="3055620" y="2739422"/>
          <a:ext cx="6080760" cy="2390077"/>
        </p:xfrm>
        <a:graphic>
          <a:graphicData uri="http://schemas.openxmlformats.org/drawingml/2006/table">
            <a:tbl>
              <a:tblPr firstRow="1" firstCol="1" bandRow="1">
                <a:tableStyleId>{5C22544A-7EE6-4342-B048-85BDC9FD1C3A}</a:tableStyleId>
              </a:tblPr>
              <a:tblGrid>
                <a:gridCol w="2026920"/>
                <a:gridCol w="2026920"/>
                <a:gridCol w="2026920"/>
              </a:tblGrid>
              <a:tr h="0">
                <a:tc>
                  <a:txBody>
                    <a:bodyPr/>
                    <a:lstStyle/>
                    <a:p>
                      <a:pPr marL="457200" algn="justLow" rtl="1">
                        <a:lnSpc>
                          <a:spcPct val="115000"/>
                        </a:lnSpc>
                        <a:spcAft>
                          <a:spcPts val="0"/>
                        </a:spcAft>
                      </a:pPr>
                      <a:r>
                        <a:rPr lang="ar-SA" sz="1600">
                          <a:effectLst/>
                        </a:rPr>
                        <a:t>المنفعة الحدية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justLow" rtl="1">
                        <a:lnSpc>
                          <a:spcPct val="115000"/>
                        </a:lnSpc>
                        <a:spcAft>
                          <a:spcPts val="0"/>
                        </a:spcAft>
                      </a:pPr>
                      <a:r>
                        <a:rPr lang="ar-SA" sz="1600">
                          <a:effectLst/>
                        </a:rPr>
                        <a:t>المنفعة الكلية</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justLow" rtl="1">
                        <a:lnSpc>
                          <a:spcPct val="115000"/>
                        </a:lnSpc>
                        <a:spcAft>
                          <a:spcPts val="0"/>
                        </a:spcAft>
                      </a:pPr>
                      <a:r>
                        <a:rPr lang="ar-SA" sz="1600">
                          <a:effectLst/>
                        </a:rPr>
                        <a:t>الكمية المستهلكة</a:t>
                      </a:r>
                      <a:endParaRPr lang="en-US" sz="1100">
                        <a:effectLst/>
                      </a:endParaRPr>
                    </a:p>
                    <a:p>
                      <a:pPr marL="457200" algn="justLow" rtl="1">
                        <a:lnSpc>
                          <a:spcPct val="115000"/>
                        </a:lnSpc>
                        <a:spcAft>
                          <a:spcPts val="0"/>
                        </a:spcAft>
                      </a:pPr>
                      <a:r>
                        <a:rPr lang="ar-SA" sz="1600">
                          <a:effectLst/>
                        </a:rPr>
                        <a:t> </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rtl="1">
                        <a:lnSpc>
                          <a:spcPct val="115000"/>
                        </a:lnSpc>
                        <a:spcAft>
                          <a:spcPts val="0"/>
                        </a:spcAft>
                      </a:pPr>
                      <a:r>
                        <a:rPr lang="en-US" sz="1600">
                          <a:effectLst/>
                        </a:rPr>
                        <a:t>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10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1</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rtl="1">
                        <a:lnSpc>
                          <a:spcPct val="115000"/>
                        </a:lnSpc>
                        <a:spcAft>
                          <a:spcPts val="0"/>
                        </a:spcAft>
                      </a:pPr>
                      <a:r>
                        <a:rPr lang="en-US" sz="1600">
                          <a:effectLst/>
                        </a:rPr>
                        <a:t>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18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rtl="1">
                        <a:lnSpc>
                          <a:spcPct val="115000"/>
                        </a:lnSpc>
                        <a:spcAft>
                          <a:spcPts val="0"/>
                        </a:spcAft>
                      </a:pPr>
                      <a:r>
                        <a:rPr lang="en-US" sz="1600">
                          <a:effectLst/>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24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3</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rtl="1">
                        <a:lnSpc>
                          <a:spcPct val="115000"/>
                        </a:lnSpc>
                        <a:spcAft>
                          <a:spcPts val="0"/>
                        </a:spcAft>
                      </a:pPr>
                      <a:r>
                        <a:rPr lang="en-US" sz="1600">
                          <a:effectLst/>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28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4</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rtl="1">
                        <a:lnSpc>
                          <a:spcPct val="115000"/>
                        </a:lnSpc>
                        <a:spcAft>
                          <a:spcPts val="0"/>
                        </a:spcAft>
                      </a:pPr>
                      <a:r>
                        <a:rPr lang="en-US" sz="16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30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5</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rtl="1">
                        <a:lnSpc>
                          <a:spcPct val="115000"/>
                        </a:lnSpc>
                        <a:spcAft>
                          <a:spcPts val="0"/>
                        </a:spcAft>
                      </a:pPr>
                      <a:r>
                        <a:rPr lang="en-US" sz="1600">
                          <a:effectLst/>
                        </a:rPr>
                        <a:t>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30</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6</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r h="0">
                <a:tc>
                  <a:txBody>
                    <a:bodyPr/>
                    <a:lstStyle/>
                    <a:p>
                      <a:pPr marL="457200" algn="ctr" rtl="1">
                        <a:lnSpc>
                          <a:spcPct val="115000"/>
                        </a:lnSpc>
                        <a:spcAft>
                          <a:spcPts val="0"/>
                        </a:spcAft>
                      </a:pPr>
                      <a:r>
                        <a:rPr lang="en-US" sz="1600">
                          <a:effectLst/>
                        </a:rPr>
                        <a:t>-2</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a:effectLst/>
                        </a:rPr>
                        <a:t>28</a:t>
                      </a:r>
                      <a:endParaRPr lang="en-US" sz="110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c>
                  <a:txBody>
                    <a:bodyPr/>
                    <a:lstStyle/>
                    <a:p>
                      <a:pPr marL="457200" algn="ctr" rtl="1">
                        <a:lnSpc>
                          <a:spcPct val="115000"/>
                        </a:lnSpc>
                        <a:spcAft>
                          <a:spcPts val="0"/>
                        </a:spcAft>
                      </a:pPr>
                      <a:r>
                        <a:rPr lang="en-US" sz="1600" dirty="0">
                          <a:effectLst/>
                        </a:rPr>
                        <a:t>7</a:t>
                      </a:r>
                      <a:endParaRPr lang="en-US" sz="1100" dirty="0">
                        <a:effectLst/>
                        <a:latin typeface="Calibri" panose="020F0502020204030204" pitchFamily="34" charset="0"/>
                        <a:ea typeface="Calibri" panose="020F0502020204030204" pitchFamily="34" charset="0"/>
                        <a:cs typeface="Arial" panose="020B0604020202020204" pitchFamily="34" charset="0"/>
                      </a:endParaRPr>
                    </a:p>
                  </a:txBody>
                  <a:tcPr marL="68580" marR="68580" marT="0" marB="0"/>
                </a:tc>
              </a:tr>
            </a:tbl>
          </a:graphicData>
        </a:graphic>
      </p:graphicFrame>
      <p:sp>
        <p:nvSpPr>
          <p:cNvPr id="29" name="Rectangle 29"/>
          <p:cNvSpPr>
            <a:spLocks noChangeArrowheads="1"/>
          </p:cNvSpPr>
          <p:nvPr/>
        </p:nvSpPr>
        <p:spPr bwMode="auto">
          <a:xfrm>
            <a:off x="3055938" y="274002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1" eaLnBrk="0" fontAlgn="base" latinLnBrk="0" hangingPunct="0">
              <a:lnSpc>
                <a:spcPct val="100000"/>
              </a:lnSpc>
              <a:spcBef>
                <a:spcPct val="0"/>
              </a:spcBef>
              <a:spcAft>
                <a:spcPct val="0"/>
              </a:spcAft>
              <a:buClrTx/>
              <a:buSzTx/>
              <a:buFontTx/>
              <a:buNone/>
              <a:tabLst/>
            </a:pPr>
            <a:r>
              <a:rPr kumimoji="0" lang="ar-SA"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العلاقة بين المنفعة الكلية و المنفعة الحدية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27275628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99855" y="306754"/>
            <a:ext cx="10515600" cy="5867204"/>
          </a:xfrm>
        </p:spPr>
        <p:txBody>
          <a:bodyPr>
            <a:noAutofit/>
          </a:bodyPr>
          <a:lstStyle/>
          <a:p>
            <a:r>
              <a:rPr lang="ar-SA" sz="2800" dirty="0"/>
              <a:t>وهذا يعني ان المنفعة الكلية في تزايد حتى الوحدة الخامسة حيث بلغت 20 وحدة منفعة وعند استهلاك الوحدة السادسة نجد ان المنفعة الكلية لن تتغير وهذا يعني ان المستهلك وصل الى نقطة الاشباع وبعد ذلك انخفضت الى 28 اما المنفعة الحدية فقد اصبحت حضر ثم انخفضت واصبحت سالبة .</a:t>
            </a:r>
            <a:endParaRPr lang="en-US" sz="2800" dirty="0"/>
          </a:p>
        </p:txBody>
      </p:sp>
      <p:sp>
        <p:nvSpPr>
          <p:cNvPr id="48" name="Rectangle 56"/>
          <p:cNvSpPr>
            <a:spLocks noChangeArrowheads="1"/>
          </p:cNvSpPr>
          <p:nvPr/>
        </p:nvSpPr>
        <p:spPr bwMode="auto">
          <a:xfrm>
            <a:off x="2391508" y="-37279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49" name="Rectangle 58"/>
          <p:cNvSpPr>
            <a:spLocks noChangeArrowheads="1"/>
          </p:cNvSpPr>
          <p:nvPr/>
        </p:nvSpPr>
        <p:spPr bwMode="auto">
          <a:xfrm>
            <a:off x="2391508" y="-32707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منحنى الطلب </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هو بناء افتراضي</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يبين كم هو عدد الوحدات</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من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السلعة معينه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التي يرغب المستهلك بشرائها</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خلال فتره زمنيه معينه بكل الاسعار الممكنة بافتراض</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بقاء اسعار السلع الاخرى والدخل النقدي للمستهلك دون تغير</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50" name="Rectangle 70"/>
          <p:cNvSpPr>
            <a:spLocks noChangeArrowheads="1"/>
          </p:cNvSpPr>
          <p:nvPr/>
        </p:nvSpPr>
        <p:spPr bwMode="auto">
          <a:xfrm>
            <a:off x="2391508" y="-2813539"/>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Low"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justLow"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ويلاحظ ان منحنى الطلب ينحدر من اعلى اليسار الى اسفل اليمين اي ان انحداره سالب ولتفسير العلاقة العكسية بين الكميه المطلوبة من سلعه معينه وسعر تلك السلعه يوجد سببان هما :</a:t>
            </a:r>
            <a:endParaRPr kumimoji="0" lang="en-US" sz="1100" b="0" i="0" u="none" strike="noStrike" cap="none" normalizeH="0" baseline="0" smtClean="0">
              <a:ln>
                <a:noFill/>
              </a:ln>
              <a:solidFill>
                <a:schemeClr val="tx1"/>
              </a:solidFill>
              <a:effectLst/>
            </a:endParaRPr>
          </a:p>
          <a:p>
            <a:pPr marL="0" marR="0" lvl="0" indent="0" algn="justLow"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الاول: في حالة ارتفاع سعر سلعه " مع افتراض ثابات الدخل النقدي " يجد المستهلك نفسه في وضع لايسمح له الا بشراء كميه اقل من هدة السله  لان دخله الحقيق قد انخفض وبالعكس في حالة انخفاض سعر السلعة مع افترض ثبات الدخل النقدي فان المستهلك يجد ان دخله يسمح له بشراء المزيد منها لان انخفاض السعر يعني ارتفاع الدخل الحقيقي وهذا يعرف باثر الدخل .</a:t>
            </a:r>
            <a:endParaRPr kumimoji="0" lang="ar-IQ"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68" name="Rectangle 92"/>
          <p:cNvSpPr>
            <a:spLocks noChangeArrowheads="1"/>
          </p:cNvSpPr>
          <p:nvPr/>
        </p:nvSpPr>
        <p:spPr bwMode="auto">
          <a:xfrm>
            <a:off x="1026941" y="-34465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ar-IQ"/>
          </a:p>
        </p:txBody>
      </p:sp>
      <p:sp>
        <p:nvSpPr>
          <p:cNvPr id="69" name="Rectangle 94"/>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0" name="Rectangle 96"/>
          <p:cNvSpPr>
            <a:spLocks noChangeArrowheads="1"/>
          </p:cNvSpPr>
          <p:nvPr/>
        </p:nvSpPr>
        <p:spPr bwMode="auto">
          <a:xfrm>
            <a:off x="1026941" y="-29893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lvl1pPr algn="l" rtl="0" eaLnBrk="0" fontAlgn="base" hangingPunct="0">
              <a:spcBef>
                <a:spcPct val="0"/>
              </a:spcBef>
              <a:spcAft>
                <a:spcPct val="0"/>
              </a:spcAft>
              <a:defRPr>
                <a:solidFill>
                  <a:schemeClr val="tx1"/>
                </a:solidFill>
                <a:latin typeface="Arial" panose="020B0604020202020204" pitchFamily="34" charset="0"/>
              </a:defRPr>
            </a:lvl1pPr>
            <a:lvl2pPr algn="l" rtl="0" eaLnBrk="0" fontAlgn="base" hangingPunct="0">
              <a:spcBef>
                <a:spcPct val="0"/>
              </a:spcBef>
              <a:spcAft>
                <a:spcPct val="0"/>
              </a:spcAft>
              <a:defRPr>
                <a:solidFill>
                  <a:schemeClr val="tx1"/>
                </a:solidFill>
                <a:latin typeface="Arial" panose="020B0604020202020204" pitchFamily="34" charset="0"/>
              </a:defRPr>
            </a:lvl2pPr>
            <a:lvl3pPr algn="l" rtl="0" eaLnBrk="0" fontAlgn="base" hangingPunct="0">
              <a:spcBef>
                <a:spcPct val="0"/>
              </a:spcBef>
              <a:spcAft>
                <a:spcPct val="0"/>
              </a:spcAft>
              <a:defRPr>
                <a:solidFill>
                  <a:schemeClr val="tx1"/>
                </a:solidFill>
                <a:latin typeface="Arial" panose="020B0604020202020204" pitchFamily="34" charset="0"/>
              </a:defRPr>
            </a:lvl3pPr>
            <a:lvl4pPr algn="l" rtl="0" eaLnBrk="0" fontAlgn="base" hangingPunct="0">
              <a:spcBef>
                <a:spcPct val="0"/>
              </a:spcBef>
              <a:spcAft>
                <a:spcPct val="0"/>
              </a:spcAft>
              <a:defRPr>
                <a:solidFill>
                  <a:schemeClr val="tx1"/>
                </a:solidFill>
                <a:latin typeface="Arial" panose="020B0604020202020204" pitchFamily="34" charset="0"/>
              </a:defRPr>
            </a:lvl4pPr>
            <a:lvl5pPr algn="l" rtl="0" eaLnBrk="0" fontAlgn="base" hangingPunct="0">
              <a:spcBef>
                <a:spcPct val="0"/>
              </a:spcBef>
              <a:spcAft>
                <a:spcPct val="0"/>
              </a:spcAft>
              <a:defRPr>
                <a:solidFill>
                  <a:schemeClr val="tx1"/>
                </a:solidFill>
                <a:latin typeface="Arial" panose="020B0604020202020204" pitchFamily="34" charset="0"/>
              </a:defRPr>
            </a:lvl5pPr>
            <a:lvl6pPr algn="l" rtl="0" eaLnBrk="0" fontAlgn="base" hangingPunct="0">
              <a:spcBef>
                <a:spcPct val="0"/>
              </a:spcBef>
              <a:spcAft>
                <a:spcPct val="0"/>
              </a:spcAft>
              <a:defRPr>
                <a:solidFill>
                  <a:schemeClr val="tx1"/>
                </a:solidFill>
                <a:latin typeface="Arial" panose="020B0604020202020204" pitchFamily="34" charset="0"/>
              </a:defRPr>
            </a:lvl6pPr>
            <a:lvl7pPr algn="l" rtl="0" eaLnBrk="0" fontAlgn="base" hangingPunct="0">
              <a:spcBef>
                <a:spcPct val="0"/>
              </a:spcBef>
              <a:spcAft>
                <a:spcPct val="0"/>
              </a:spcAft>
              <a:defRPr>
                <a:solidFill>
                  <a:schemeClr val="tx1"/>
                </a:solidFill>
                <a:latin typeface="Arial" panose="020B0604020202020204" pitchFamily="34" charset="0"/>
              </a:defRPr>
            </a:lvl7pPr>
            <a:lvl8pPr algn="l" rtl="0" eaLnBrk="0" fontAlgn="base" hangingPunct="0">
              <a:spcBef>
                <a:spcPct val="0"/>
              </a:spcBef>
              <a:spcAft>
                <a:spcPct val="0"/>
              </a:spcAft>
              <a:defRPr>
                <a:solidFill>
                  <a:schemeClr val="tx1"/>
                </a:solidFill>
                <a:latin typeface="Arial" panose="020B0604020202020204" pitchFamily="34" charset="0"/>
              </a:defRPr>
            </a:lvl8pPr>
            <a:lvl9pPr algn="l" rtl="0"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السعريه =</a:t>
            </a:r>
            <a:endParaRPr kumimoji="0" lang="en-US" sz="1100" b="0" i="0" u="none" strike="noStrike" cap="none" normalizeH="0" baseline="0" smtClean="0">
              <a:ln>
                <a:noFill/>
              </a:ln>
              <a:solidFill>
                <a:schemeClr val="tx1"/>
              </a:solidFill>
              <a:effectLst/>
            </a:endParaRPr>
          </a:p>
          <a:p>
            <a:pPr marL="0" marR="0" lvl="0" indent="0" algn="l" defTabSz="914400" rtl="1" eaLnBrk="0" fontAlgn="base" latinLnBrk="0" hangingPunct="0">
              <a:lnSpc>
                <a:spcPct val="100000"/>
              </a:lnSpc>
              <a:spcBef>
                <a:spcPct val="0"/>
              </a:spcBef>
              <a:spcAft>
                <a:spcPct val="0"/>
              </a:spcAft>
              <a:buClrTx/>
              <a:buSzTx/>
              <a:buFontTx/>
              <a:buChar char="•"/>
              <a:tabLst/>
            </a:pP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مرونة الطلب الداخليه</a:t>
            </a: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1" i="0" u="sng"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a:t>
            </a:r>
            <a:r>
              <a:rPr kumimoji="0" lang="ar-IQ" sz="1600" b="0"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هي درجة استجابة الكمية المطلوبه من سلعه معينه للتغير النسبي في الداخل وتكون الصيغه كما يلي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
        <p:nvSpPr>
          <p:cNvPr id="71" name="Rectangle 98"/>
          <p:cNvSpPr>
            <a:spLocks noChangeArrowheads="1"/>
          </p:cNvSpPr>
          <p:nvPr/>
        </p:nvSpPr>
        <p:spPr bwMode="auto">
          <a:xfrm>
            <a:off x="1026941" y="-2989385"/>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smtClean="0">
                <a:ln>
                  <a:noFill/>
                </a:ln>
                <a:solidFill>
                  <a:schemeClr val="tx1"/>
                </a:solidFill>
                <a:effectLst/>
                <a:latin typeface="Arial" panose="020B0604020202020204" pitchFamily="34" charset="0"/>
              </a:rPr>
              <a:t/>
            </a:r>
            <a:br>
              <a:rPr kumimoji="0" lang="en-US" sz="1800" b="0" i="0" u="none" strike="noStrike" cap="none" normalizeH="0" baseline="0" smtClean="0">
                <a:ln>
                  <a:noFill/>
                </a:ln>
                <a:solidFill>
                  <a:schemeClr val="tx1"/>
                </a:solidFill>
                <a:effectLst/>
                <a:latin typeface="Arial" panose="020B0604020202020204" pitchFamily="34" charset="0"/>
              </a:rPr>
            </a:br>
            <a:endParaRPr kumimoji="0" lang="en-US" sz="1800" b="0" i="0" u="none" strike="noStrike" cap="none" normalizeH="0" baseline="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endParaRPr>
          </a:p>
        </p:txBody>
      </p:sp>
      <p:sp>
        <p:nvSpPr>
          <p:cNvPr id="72" name="Rectangle 100"/>
          <p:cNvSpPr>
            <a:spLocks noChangeArrowheads="1"/>
          </p:cNvSpPr>
          <p:nvPr/>
        </p:nvSpPr>
        <p:spPr bwMode="auto">
          <a:xfrm>
            <a:off x="1026941" y="-2532185"/>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endPar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endParaRPr>
          </a:p>
          <a:p>
            <a:pPr marL="0" marR="0" lvl="0" indent="0" algn="l" defTabSz="914400" rtl="1" eaLnBrk="0" fontAlgn="base" latinLnBrk="0" hangingPunct="0">
              <a:lnSpc>
                <a:spcPct val="100000"/>
              </a:lnSpc>
              <a:spcBef>
                <a:spcPct val="0"/>
              </a:spcBef>
              <a:spcAft>
                <a:spcPct val="0"/>
              </a:spcAft>
              <a:buClrTx/>
              <a:buSzTx/>
              <a:buFontTx/>
              <a:buNone/>
              <a:tabLst/>
            </a:pPr>
            <a:r>
              <a:rPr kumimoji="0" lang="ar-IQ" sz="1600" b="1" i="0" u="none" strike="noStrike" cap="none" normalizeH="0" baseline="0" smtClean="0">
                <a:ln>
                  <a:noFill/>
                </a:ln>
                <a:solidFill>
                  <a:schemeClr val="tx1"/>
                </a:solidFill>
                <a:effectLst/>
                <a:latin typeface="Calibri" panose="020F0502020204030204" pitchFamily="34" charset="0"/>
                <a:ea typeface="Calibri" panose="020F0502020204030204" pitchFamily="34" charset="0"/>
                <a:cs typeface="Arial" panose="020B0604020202020204" pitchFamily="34" charset="0"/>
              </a:rPr>
              <a:t>    مرونة الطلب الداخلية   =                          </a:t>
            </a:r>
            <a:endParaRPr kumimoji="0" lang="en-US" sz="1100" b="0" i="0" u="none" strike="noStrike" cap="none" normalizeH="0" baseline="0" smtClean="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918568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185</Words>
  <Application>Microsoft Office PowerPoint</Application>
  <PresentationFormat>Widescreen</PresentationFormat>
  <Paragraphs>43</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Calibri</vt:lpstr>
      <vt:lpstr>Calibri Light</vt:lpstr>
      <vt:lpstr>Times New Roman</vt:lpstr>
      <vt:lpstr>Office Theme</vt:lpstr>
      <vt:lpstr>PowerPoint Presentation</vt:lpstr>
      <vt:lpstr>وهذا يعني ان المنفعة الكلية في تزايد حتى الوحدة الخامسة حيث بلغت 20 وحدة منفعة وعند استهلاك الوحدة السادسة نجد ان المنفعة الكلية لن تتغير وهذا يعني ان المستهلك وصل الى نقطة الاشباع وبعد ذلك انخفضت الى 28 اما المنفعة الحدية فقد اصبحت حضر ثم انخفضت واصبحت سالبة .</vt:lpstr>
    </vt:vector>
  </TitlesOfParts>
  <Company>Microsoft (C)</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DR.Ahmed Saker 2O14</dc:creator>
  <cp:lastModifiedBy>DR.Ahmed Saker 2O14</cp:lastModifiedBy>
  <cp:revision>17</cp:revision>
  <dcterms:created xsi:type="dcterms:W3CDTF">2019-03-12T05:30:13Z</dcterms:created>
  <dcterms:modified xsi:type="dcterms:W3CDTF">2019-03-12T05:51:46Z</dcterms:modified>
</cp:coreProperties>
</file>