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7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normAutofit/>
          </a:bodyPr>
          <a:lstStyle/>
          <a:p>
            <a:r>
              <a:rPr lang="ar-SA" sz="2800" b="1" u="sng" dirty="0"/>
              <a:t>الانتقادات الموجهة لنظرية المنفعة:</a:t>
            </a:r>
            <a:endParaRPr lang="en-US" sz="2800" dirty="0"/>
          </a:p>
          <a:p>
            <a:r>
              <a:rPr lang="ar-SA" sz="2800" dirty="0"/>
              <a:t>1-ان مفهوم المنفعة هوه امر يخضع لشك كبير في امكانية قياسية حيث ان تحليل الكلاسيكية يعترض ان المستهلك يستطيع التعرف على </a:t>
            </a:r>
            <a:r>
              <a:rPr lang="ar-SA" sz="2800" dirty="0" err="1"/>
              <a:t>تفضيلاتة</a:t>
            </a:r>
            <a:r>
              <a:rPr lang="ar-SA" sz="2800" dirty="0"/>
              <a:t> والمقارنة بينهما وهذا امر صعب .</a:t>
            </a:r>
            <a:endParaRPr lang="en-US" sz="2800" dirty="0"/>
          </a:p>
          <a:p>
            <a:r>
              <a:rPr lang="ar-SA" sz="2800" dirty="0"/>
              <a:t>2-ان تحليل المنفعة </a:t>
            </a:r>
            <a:r>
              <a:rPr lang="ar-SA" sz="2800" dirty="0" err="1"/>
              <a:t>هونموذج</a:t>
            </a:r>
            <a:r>
              <a:rPr lang="ar-SA" sz="2800" dirty="0"/>
              <a:t> لسلعة واحدة تغير منفعتها مستقلة عن منفعة اي سلعة اخرى ,فالسلع البديلة او المكملة لبعضها تعتبر سلعة واحدة مما يجعل تحليل المنفعة غير واقعي فالقهوة والشاي هما سلعتان بديلتان لبعضهما فلو تغير مقدار احدهما لحصل تغير في المنفعة الحدية لكليهما</a:t>
            </a:r>
            <a:endParaRPr lang="en-US" sz="2800" dirty="0"/>
          </a:p>
          <a:p>
            <a:r>
              <a:rPr lang="ar-SA" sz="2800" dirty="0"/>
              <a:t>3-لايمكن اعتبار النقود مقياسا كاملا للمنفعة وذلك لان قيمة النقود ليست ثابتة ,فتغير تلك القيمة وبالتالي تغير الاسعار لن يؤدي الى حصول المستهلك على نفس </a:t>
            </a:r>
            <a:r>
              <a:rPr lang="ar-IQ" sz="2800" dirty="0"/>
              <a:t>ال</a:t>
            </a:r>
            <a:r>
              <a:rPr lang="ar-SA" sz="2800" dirty="0"/>
              <a:t>مقدار </a:t>
            </a:r>
            <a:r>
              <a:rPr lang="ar-SA" sz="2800" dirty="0" err="1"/>
              <a:t>منمن</a:t>
            </a:r>
            <a:r>
              <a:rPr lang="ar-SA" sz="2800" dirty="0"/>
              <a:t> منفعة من وحدات متجانسة من السلعة في اوقات مختلفة.</a:t>
            </a:r>
            <a:endParaRPr lang="en-US" sz="2800"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9855" y="306754"/>
            <a:ext cx="10515600" cy="5867204"/>
          </a:xfrm>
        </p:spPr>
        <p:txBody>
          <a:bodyPr>
            <a:noAutofit/>
          </a:bodyPr>
          <a:lstStyle/>
          <a:p>
            <a:r>
              <a:rPr lang="ar-SA" sz="2800" b="1" dirty="0"/>
              <a:t> </a:t>
            </a:r>
            <a:r>
              <a:rPr lang="en-US" sz="2800" dirty="0"/>
              <a:t/>
            </a:r>
            <a:br>
              <a:rPr lang="en-US" sz="2800" dirty="0"/>
            </a:br>
            <a:r>
              <a:rPr lang="ar-SA" sz="2800" b="1" dirty="0"/>
              <a:t>"منحنيات السواء"</a:t>
            </a:r>
            <a:r>
              <a:rPr lang="en-US" sz="2800" dirty="0"/>
              <a:t/>
            </a:r>
            <a:br>
              <a:rPr lang="en-US" sz="2800" dirty="0"/>
            </a:br>
            <a:r>
              <a:rPr lang="ar-SA" sz="2800" b="1" dirty="0"/>
              <a:t>منحني </a:t>
            </a:r>
            <a:r>
              <a:rPr lang="ar-SA" sz="2800" b="1" dirty="0" err="1"/>
              <a:t>السواء:</a:t>
            </a:r>
            <a:r>
              <a:rPr lang="ar-SA" sz="2800" dirty="0" err="1"/>
              <a:t>هو</a:t>
            </a:r>
            <a:r>
              <a:rPr lang="ar-SA" sz="2800" dirty="0"/>
              <a:t> منحني الاشباع المتماثل وهو يتكون من مجموعة من النقاط تمثل كل نقطة منها مجموعة سلعية تتساوى في الاشباع من وجهة نظر المستهلك مع مجموعة سلعية اخرى تمثلها نقطة اخرى على المنحنى نفسه .نفترض ان الاشباع </a:t>
            </a:r>
            <a:r>
              <a:rPr lang="ar-SA" sz="2800" dirty="0" err="1"/>
              <a:t>لايختلف</a:t>
            </a:r>
            <a:r>
              <a:rPr lang="ar-SA" sz="2800" dirty="0"/>
              <a:t> عند المستهلك اذا حصل على المجاميع حسب الترتيب الاتي </a:t>
            </a:r>
            <a:r>
              <a:rPr lang="ar-SA" sz="2800" dirty="0" smtClean="0"/>
              <a:t>:</a:t>
            </a:r>
            <a:r>
              <a:rPr lang="ar-IQ" sz="2800" dirty="0" smtClean="0"/>
              <a:t/>
            </a:r>
            <a:br>
              <a:rPr lang="ar-IQ" sz="2800" dirty="0" smtClean="0"/>
            </a:br>
            <a:endParaRPr lang="en-US" sz="2800" dirty="0"/>
          </a:p>
        </p:txBody>
      </p:sp>
      <p:sp>
        <p:nvSpPr>
          <p:cNvPr id="48" name="Rectangle 56"/>
          <p:cNvSpPr>
            <a:spLocks noChangeArrowheads="1"/>
          </p:cNvSpPr>
          <p:nvPr/>
        </p:nvSpPr>
        <p:spPr bwMode="auto">
          <a:xfrm>
            <a:off x="2391508" y="-37279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49" name="Rectangle 58"/>
          <p:cNvSpPr>
            <a:spLocks noChangeArrowheads="1"/>
          </p:cNvSpPr>
          <p:nvPr/>
        </p:nvSpPr>
        <p:spPr bwMode="auto">
          <a:xfrm>
            <a:off x="2391508" y="-32707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منحنى الطلب </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هو بناء افتراضي</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يبين كم هو عدد الوحدات</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من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السلعة معينه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التي يرغب المستهلك بشرائها</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خلال فتره زمنيه معينه بكل الاسعار الممكنة بافتراض</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بقاء اسعار السلع الاخرى والدخل النقدي للمستهلك دون تغير</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0" name="Rectangle 70"/>
          <p:cNvSpPr>
            <a:spLocks noChangeArrowheads="1"/>
          </p:cNvSpPr>
          <p:nvPr/>
        </p:nvSpPr>
        <p:spPr bwMode="auto">
          <a:xfrm>
            <a:off x="2391508" y="-28135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ويلاحظ ان منحنى الطلب ينحدر من اعلى اليسار الى اسفل اليمين اي ان انحداره سالب ولتفسير العلاقة العكسية بين الكميه المطلوبة من سلعه معينه وسعر تلك السلعه يوجد سببان هما :</a:t>
            </a:r>
            <a:endParaRPr kumimoji="0" lang="en-US" sz="1100" b="0" i="0" u="none" strike="noStrike" cap="none" normalizeH="0" baseline="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الاول: في حالة ارتفاع سعر سلعه " مع افتراض ثابات الدخل النقدي " يجد المستهلك نفسه في وضع لايسمح له الا بشراء كميه اقل من هدة السله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a:t>
            </a:r>
            <a:endParaRPr kumimoji="0" lang="ar-IQ"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68" name="Rectangle 92"/>
          <p:cNvSpPr>
            <a:spLocks noChangeArrowheads="1"/>
          </p:cNvSpPr>
          <p:nvPr/>
        </p:nvSpPr>
        <p:spPr bwMode="auto">
          <a:xfrm>
            <a:off x="1026941" y="-34465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69" name="Rectangle 94"/>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0" name="Rectangle 96"/>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algn="l" rtl="0" eaLnBrk="0" fontAlgn="base" hangingPunct="0">
              <a:spcBef>
                <a:spcPct val="0"/>
              </a:spcBef>
              <a:spcAft>
                <a:spcPct val="0"/>
              </a:spcAft>
              <a:defRPr>
                <a:solidFill>
                  <a:schemeClr val="tx1"/>
                </a:solidFill>
                <a:latin typeface="Arial" panose="020B0604020202020204" pitchFamily="34" charset="0"/>
              </a:defRPr>
            </a:lvl2pPr>
            <a:lvl3pPr algn="l" rtl="0" eaLnBrk="0" fontAlgn="base" hangingPunct="0">
              <a:spcBef>
                <a:spcPct val="0"/>
              </a:spcBef>
              <a:spcAft>
                <a:spcPct val="0"/>
              </a:spcAft>
              <a:defRPr>
                <a:solidFill>
                  <a:schemeClr val="tx1"/>
                </a:solidFill>
                <a:latin typeface="Arial" panose="020B0604020202020204" pitchFamily="34" charset="0"/>
              </a:defRPr>
            </a:lvl3pPr>
            <a:lvl4pPr algn="l" rtl="0" eaLnBrk="0" fontAlgn="base" hangingPunct="0">
              <a:spcBef>
                <a:spcPct val="0"/>
              </a:spcBef>
              <a:spcAft>
                <a:spcPct val="0"/>
              </a:spcAft>
              <a:defRPr>
                <a:solidFill>
                  <a:schemeClr val="tx1"/>
                </a:solidFill>
                <a:latin typeface="Arial" panose="020B0604020202020204" pitchFamily="34" charset="0"/>
              </a:defRPr>
            </a:lvl4pPr>
            <a:lvl5pPr algn="l" rtl="0" eaLnBrk="0" fontAlgn="base" hangingPunct="0">
              <a:spcBef>
                <a:spcPct val="0"/>
              </a:spcBef>
              <a:spcAft>
                <a:spcPct val="0"/>
              </a:spcAft>
              <a:defRPr>
                <a:solidFill>
                  <a:schemeClr val="tx1"/>
                </a:solidFill>
                <a:latin typeface="Arial" panose="020B0604020202020204" pitchFamily="34" charset="0"/>
              </a:defRPr>
            </a:lvl5pPr>
            <a:lvl6pPr algn="l" rtl="0" eaLnBrk="0" fontAlgn="base" hangingPunct="0">
              <a:spcBef>
                <a:spcPct val="0"/>
              </a:spcBef>
              <a:spcAft>
                <a:spcPct val="0"/>
              </a:spcAft>
              <a:defRPr>
                <a:solidFill>
                  <a:schemeClr val="tx1"/>
                </a:solidFill>
                <a:latin typeface="Arial" panose="020B0604020202020204" pitchFamily="34" charset="0"/>
              </a:defRPr>
            </a:lvl6pPr>
            <a:lvl7pPr algn="l" rtl="0" eaLnBrk="0" fontAlgn="base" hangingPunct="0">
              <a:spcBef>
                <a:spcPct val="0"/>
              </a:spcBef>
              <a:spcAft>
                <a:spcPct val="0"/>
              </a:spcAft>
              <a:defRPr>
                <a:solidFill>
                  <a:schemeClr val="tx1"/>
                </a:solidFill>
                <a:latin typeface="Arial" panose="020B0604020202020204" pitchFamily="34" charset="0"/>
              </a:defRPr>
            </a:lvl7pPr>
            <a:lvl8pPr algn="l" rtl="0" eaLnBrk="0" fontAlgn="base" hangingPunct="0">
              <a:spcBef>
                <a:spcPct val="0"/>
              </a:spcBef>
              <a:spcAft>
                <a:spcPct val="0"/>
              </a:spcAft>
              <a:defRPr>
                <a:solidFill>
                  <a:schemeClr val="tx1"/>
                </a:solidFill>
                <a:latin typeface="Arial" panose="020B0604020202020204" pitchFamily="34" charset="0"/>
              </a:defRPr>
            </a:lvl8pPr>
            <a:lvl9pPr algn="l" rtl="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السعريه =</a:t>
            </a:r>
            <a:endParaRPr kumimoji="0" lang="en-US" sz="1100" b="0" i="0" u="none" strike="noStrike" cap="none" normalizeH="0" baseline="0" smtClean="0">
              <a:ln>
                <a:noFill/>
              </a:ln>
              <a:solidFill>
                <a:schemeClr val="tx1"/>
              </a:solidFill>
              <a:effectLst/>
            </a:endParaRPr>
          </a:p>
          <a:p>
            <a:pPr marL="0" marR="0" lvl="0" indent="0" algn="l" defTabSz="914400" rtl="1" eaLnBrk="0" fontAlgn="base" latinLnBrk="0" hangingPunct="0">
              <a:lnSpc>
                <a:spcPct val="100000"/>
              </a:lnSpc>
              <a:spcBef>
                <a:spcPct val="0"/>
              </a:spcBef>
              <a:spcAft>
                <a:spcPct val="0"/>
              </a:spcAft>
              <a:buClrTx/>
              <a:buSzTx/>
              <a:buFontTx/>
              <a:buChar char="•"/>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الداخليه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هي درجة استجابة الكمية المطلوبه من سلعه معينه للتغير النسبي في الداخل وتكون الصيغه كما يلي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1" name="Rectangle 98"/>
          <p:cNvSpPr>
            <a:spLocks noChangeArrowheads="1"/>
          </p:cNvSpPr>
          <p:nvPr/>
        </p:nvSpPr>
        <p:spPr bwMode="auto">
          <a:xfrm>
            <a:off x="1026941" y="-29893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2" name="Rectangle 100"/>
          <p:cNvSpPr>
            <a:spLocks noChangeArrowheads="1"/>
          </p:cNvSpPr>
          <p:nvPr/>
        </p:nvSpPr>
        <p:spPr bwMode="auto">
          <a:xfrm>
            <a:off x="1026941" y="-25321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مرونة الطلب الداخلية   =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graphicFrame>
        <p:nvGraphicFramePr>
          <p:cNvPr id="73" name="Table 72"/>
          <p:cNvGraphicFramePr>
            <a:graphicFrameLocks noGrp="1"/>
          </p:cNvGraphicFramePr>
          <p:nvPr>
            <p:extLst>
              <p:ext uri="{D42A27DB-BD31-4B8C-83A1-F6EECF244321}">
                <p14:modId xmlns:p14="http://schemas.microsoft.com/office/powerpoint/2010/main" val="2835037907"/>
              </p:ext>
            </p:extLst>
          </p:nvPr>
        </p:nvGraphicFramePr>
        <p:xfrm>
          <a:off x="3393244" y="4580414"/>
          <a:ext cx="6080760" cy="1317943"/>
        </p:xfrm>
        <a:graphic>
          <a:graphicData uri="http://schemas.openxmlformats.org/drawingml/2006/table">
            <a:tbl>
              <a:tblPr firstRow="1" firstCol="1" bandRow="1">
                <a:tableStyleId>{5C22544A-7EE6-4342-B048-85BDC9FD1C3A}</a:tableStyleId>
              </a:tblPr>
              <a:tblGrid>
                <a:gridCol w="2026920"/>
                <a:gridCol w="2026920"/>
                <a:gridCol w="2026920"/>
              </a:tblGrid>
              <a:tr h="0">
                <a:tc>
                  <a:txBody>
                    <a:bodyPr/>
                    <a:lstStyle/>
                    <a:p>
                      <a:pPr marL="457200" algn="ctr">
                        <a:lnSpc>
                          <a:spcPct val="115000"/>
                        </a:lnSpc>
                        <a:spcAft>
                          <a:spcPts val="0"/>
                        </a:spcAft>
                      </a:pPr>
                      <a:r>
                        <a:rPr lang="ar-IQ" sz="1600">
                          <a:effectLst/>
                        </a:rPr>
                        <a:t>الملابس</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a:lnSpc>
                          <a:spcPct val="115000"/>
                        </a:lnSpc>
                        <a:spcAft>
                          <a:spcPts val="0"/>
                        </a:spcAft>
                      </a:pPr>
                      <a:r>
                        <a:rPr lang="ar-IQ" sz="1600">
                          <a:effectLst/>
                        </a:rPr>
                        <a:t>الغذاء</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a:lnSpc>
                          <a:spcPct val="115000"/>
                        </a:lnSpc>
                        <a:spcAft>
                          <a:spcPts val="0"/>
                        </a:spcAft>
                      </a:pPr>
                      <a:r>
                        <a:rPr lang="ar-SA" sz="1600">
                          <a:effectLst/>
                        </a:rPr>
                        <a:t>المجموعة</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marL="457200" algn="ctr" rtl="0">
                        <a:lnSpc>
                          <a:spcPct val="115000"/>
                        </a:lnSpc>
                        <a:spcAft>
                          <a:spcPts val="0"/>
                        </a:spcAft>
                      </a:pPr>
                      <a:r>
                        <a:rPr lang="en-US" sz="1600">
                          <a:effectLst/>
                        </a:rPr>
                        <a:t>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a:lnSpc>
                          <a:spcPct val="115000"/>
                        </a:lnSpc>
                        <a:spcAft>
                          <a:spcPts val="0"/>
                        </a:spcAft>
                      </a:pPr>
                      <a:r>
                        <a:rPr lang="en-US" sz="1600">
                          <a:effectLst/>
                        </a:rPr>
                        <a:t>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a:lnSpc>
                          <a:spcPct val="115000"/>
                        </a:lnSpc>
                        <a:spcAft>
                          <a:spcPts val="0"/>
                        </a:spcAft>
                      </a:pPr>
                      <a:r>
                        <a:rPr lang="en-US" sz="1600">
                          <a:effectLst/>
                        </a:rPr>
                        <a:t>A</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marL="457200" algn="ctr">
                        <a:lnSpc>
                          <a:spcPct val="115000"/>
                        </a:lnSpc>
                        <a:spcAft>
                          <a:spcPts val="0"/>
                        </a:spcAft>
                      </a:pPr>
                      <a:r>
                        <a:rPr lang="en-US" sz="1600">
                          <a:effectLst/>
                        </a:rPr>
                        <a:t>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a:lnSpc>
                          <a:spcPct val="115000"/>
                        </a:lnSpc>
                        <a:spcAft>
                          <a:spcPts val="0"/>
                        </a:spcAft>
                      </a:pPr>
                      <a:r>
                        <a:rPr lang="en-US" sz="1600">
                          <a:effectLst/>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a:lnSpc>
                          <a:spcPct val="115000"/>
                        </a:lnSpc>
                        <a:spcAft>
                          <a:spcPts val="0"/>
                        </a:spcAft>
                      </a:pPr>
                      <a:r>
                        <a:rPr lang="en-US" sz="1600">
                          <a:effectLst/>
                        </a:rPr>
                        <a:t>B</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marL="457200" algn="ctr">
                        <a:lnSpc>
                          <a:spcPct val="115000"/>
                        </a:lnSpc>
                        <a:spcAft>
                          <a:spcPts val="0"/>
                        </a:spcAft>
                      </a:pPr>
                      <a:r>
                        <a:rPr lang="en-US" sz="1600">
                          <a:effectLst/>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a:lnSpc>
                          <a:spcPct val="115000"/>
                        </a:lnSpc>
                        <a:spcAft>
                          <a:spcPts val="0"/>
                        </a:spcAft>
                      </a:pPr>
                      <a:r>
                        <a:rPr lang="en-US" sz="1600">
                          <a:effectLst/>
                        </a:rPr>
                        <a:t>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a:lnSpc>
                          <a:spcPct val="115000"/>
                        </a:lnSpc>
                        <a:spcAft>
                          <a:spcPts val="0"/>
                        </a:spcAft>
                      </a:pPr>
                      <a:r>
                        <a:rPr lang="en-US" sz="1600">
                          <a:effectLst/>
                        </a:rPr>
                        <a:t>C</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marL="457200" algn="ctr">
                        <a:lnSpc>
                          <a:spcPct val="115000"/>
                        </a:lnSpc>
                        <a:spcAft>
                          <a:spcPts val="0"/>
                        </a:spcAft>
                      </a:pPr>
                      <a:r>
                        <a:rPr lang="en-US" sz="1600">
                          <a:effectLst/>
                        </a:rPr>
                        <a:t>1.5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a:lnSpc>
                          <a:spcPct val="115000"/>
                        </a:lnSpc>
                        <a:spcAft>
                          <a:spcPts val="0"/>
                        </a:spcAft>
                      </a:pPr>
                      <a:r>
                        <a:rPr lang="en-US" sz="1600">
                          <a:effectLst/>
                        </a:rPr>
                        <a:t>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a:lnSpc>
                          <a:spcPct val="115000"/>
                        </a:lnSpc>
                        <a:spcAft>
                          <a:spcPts val="0"/>
                        </a:spcAft>
                      </a:pPr>
                      <a:r>
                        <a:rPr lang="en-US" sz="1600" dirty="0">
                          <a:effectLst/>
                        </a:rPr>
                        <a:t>D</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991856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198</Words>
  <Application>Microsoft Office PowerPoint</Application>
  <PresentationFormat>Widescreen</PresentationFormat>
  <Paragraphs>35</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  "منحنيات السواء" منحني السواء:هو منحني الاشباع المتماثل وهو يتكون من مجموعة من النقاط تمثل كل نقطة منها مجموعة سلعية تتساوى في الاشباع من وجهة نظر المستهلك مع مجموعة سلعية اخرى تمثلها نقطة اخرى على المنحنى نفسه .نفترض ان الاشباع لايختلف عند المستهلك اذا حصل على المجاميع حسب الترتيب الاتي : </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19</cp:revision>
  <dcterms:created xsi:type="dcterms:W3CDTF">2019-03-12T05:30:13Z</dcterms:created>
  <dcterms:modified xsi:type="dcterms:W3CDTF">2019-03-12T05:53:40Z</dcterms:modified>
</cp:coreProperties>
</file>