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6DCBC3-0250-4736-8BAA-06E63B706DA5}" type="datetimeFigureOut">
              <a:rPr lang="ar-IQ" smtClean="0"/>
              <a:t>13/07/1441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492D84-0176-498F-9F70-F8C0FE3F6B3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8492D84-0176-498F-9F70-F8C0FE3F6B3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8492D84-0176-498F-9F70-F8C0FE3F6B3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8492D84-0176-498F-9F70-F8C0FE3F6B32}"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8492D84-0176-498F-9F70-F8C0FE3F6B32}"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8492D84-0176-498F-9F70-F8C0FE3F6B32}"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58492D84-0176-498F-9F70-F8C0FE3F6B32}"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58492D84-0176-498F-9F70-F8C0FE3F6B32}"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6DCBC3-0250-4736-8BAA-06E63B706DA5}" type="datetimeFigureOut">
              <a:rPr lang="ar-IQ" smtClean="0"/>
              <a:t>13/07/1441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58492D84-0176-498F-9F70-F8C0FE3F6B3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46DCBC3-0250-4736-8BAA-06E63B706DA5}" type="datetimeFigureOut">
              <a:rPr lang="ar-IQ" smtClean="0"/>
              <a:t>13/07/1441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8492D84-0176-498F-9F70-F8C0FE3F6B32}"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6DCBC3-0250-4736-8BAA-06E63B706DA5}" type="datetimeFigureOut">
              <a:rPr lang="ar-IQ" smtClean="0"/>
              <a:t>13/07/1441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492D84-0176-498F-9F70-F8C0FE3F6B32}"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6DCBC3-0250-4736-8BAA-06E63B706DA5}" type="datetimeFigureOut">
              <a:rPr lang="ar-IQ" smtClean="0"/>
              <a:t>13/07/1441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492D84-0176-498F-9F70-F8C0FE3F6B3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357322"/>
          </a:xfrm>
        </p:spPr>
        <p:txBody>
          <a:bodyPr>
            <a:normAutofit fontScale="90000"/>
          </a:bodyPr>
          <a:lstStyle/>
          <a:p>
            <a:r>
              <a:rPr lang="ar-IQ" b="1" dirty="0"/>
              <a:t>اقتصاديات نفط</a:t>
            </a:r>
            <a:r>
              <a:rPr lang="en-US" dirty="0"/>
              <a:t/>
            </a:r>
            <a:br>
              <a:rPr lang="en-US" dirty="0"/>
            </a:br>
            <a:endParaRPr lang="ar-IQ" dirty="0"/>
          </a:p>
        </p:txBody>
      </p:sp>
      <p:sp>
        <p:nvSpPr>
          <p:cNvPr id="3" name="Subtitle 2"/>
          <p:cNvSpPr>
            <a:spLocks noGrp="1"/>
          </p:cNvSpPr>
          <p:nvPr>
            <p:ph type="subTitle" idx="1"/>
          </p:nvPr>
        </p:nvSpPr>
        <p:spPr>
          <a:xfrm>
            <a:off x="1371600" y="2285992"/>
            <a:ext cx="6400800" cy="3352808"/>
          </a:xfrm>
        </p:spPr>
        <p:txBody>
          <a:bodyPr>
            <a:normAutofit/>
          </a:bodyPr>
          <a:lstStyle/>
          <a:p>
            <a:pPr algn="ctr"/>
            <a:r>
              <a:rPr lang="ar-IQ" sz="4000" b="1" dirty="0">
                <a:solidFill>
                  <a:schemeClr val="tx1"/>
                </a:solidFill>
              </a:rPr>
              <a:t>الكورس الاول</a:t>
            </a:r>
            <a:endParaRPr lang="en-US" sz="4000" b="1" dirty="0">
              <a:solidFill>
                <a:schemeClr val="tx1"/>
              </a:solidFill>
            </a:endParaRPr>
          </a:p>
          <a:p>
            <a:pPr algn="ctr"/>
            <a:r>
              <a:rPr lang="ar-IQ" sz="4000" b="1" dirty="0">
                <a:solidFill>
                  <a:schemeClr val="tx1"/>
                </a:solidFill>
              </a:rPr>
              <a:t> </a:t>
            </a:r>
            <a:endParaRPr lang="en-US" sz="4000" b="1" dirty="0">
              <a:solidFill>
                <a:schemeClr val="tx1"/>
              </a:solidFill>
            </a:endParaRPr>
          </a:p>
          <a:p>
            <a:endParaRPr lang="ar-IQ" sz="4000" b="1" dirty="0" smtClean="0">
              <a:solidFill>
                <a:schemeClr val="tx1"/>
              </a:solidFill>
            </a:endParaRPr>
          </a:p>
          <a:p>
            <a:r>
              <a:rPr lang="ar-IQ" sz="4000" b="1" dirty="0" smtClean="0">
                <a:solidFill>
                  <a:schemeClr val="tx1"/>
                </a:solidFill>
              </a:rPr>
              <a:t>قسم الاقتصاد  ــــ </a:t>
            </a:r>
            <a:r>
              <a:rPr lang="ar-IQ" sz="4000" b="1" dirty="0">
                <a:solidFill>
                  <a:schemeClr val="tx1"/>
                </a:solidFill>
              </a:rPr>
              <a:t>المرحلة الرابعة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r-IQ" cap="all" dirty="0" smtClean="0"/>
              <a:t>لقد عرف واستخدم الانسان النفط في العديد من جوانب حياته منذ قديم الزمان الى حوالي 6000-5000 سنة قبل الميلاد وذلك في العديد من مناطق وشعوب العالم كمنطقه فارس ايران ، ويعود ذلك وادي الرافدين (العراق،والصين____,) الا ان الانسان لم يتمكن من معرفة النفط حينذاك سواء ما تعلق بماهية وطبيعية النفط وخصائصه  وكيفية وجوده وتكوينه الا في فترات متاخرة من جيل الانسانية وهي فتره العصر الحديث وخاصة اواخر القرن التاسع عشر ، والتي ازدادت وتطورت وتوسعت فيها المعارف والعلوم الانسانية لنبلغ مراحل متقدمه وابتدا</a:t>
            </a:r>
            <a:r>
              <a:rPr lang="ar-IQ" dirty="0" smtClean="0"/>
              <a:t> </a:t>
            </a:r>
            <a:r>
              <a:rPr lang="ar-IQ" cap="all" dirty="0" smtClean="0"/>
              <a:t>باستغلال هذه الثروة المهمة والحيويه بصورة واسعه حيث قام عليها وتكون وارتبط بها نشاط اقتصادي  وصناعي متنوع وكبير.</a:t>
            </a:r>
            <a:endParaRPr lang="en-US" dirty="0" smtClean="0"/>
          </a:p>
          <a:p>
            <a:r>
              <a:rPr lang="ar-IQ" cap="all" dirty="0" smtClean="0"/>
              <a:t>لقد اختلفت وتباينت اراء المعنيين والمختصين بشؤون النفط من جيولوجيين وكيميائيين حول اصل النفط وكيفية تكونه في الطبيعه . وتنقسم تلك الاراء والنظريات الى مجموعتين رئيسيتين هما :- </a:t>
            </a:r>
            <a:endParaRPr lang="en-US" dirty="0" smtClean="0"/>
          </a:p>
          <a:p>
            <a:pPr>
              <a:buNone/>
            </a:pPr>
            <a:endParaRPr lang="ar-IQ" dirty="0"/>
          </a:p>
        </p:txBody>
      </p:sp>
      <p:sp>
        <p:nvSpPr>
          <p:cNvPr id="3" name="Title 2"/>
          <p:cNvSpPr>
            <a:spLocks noGrp="1"/>
          </p:cNvSpPr>
          <p:nvPr>
            <p:ph type="title"/>
          </p:nvPr>
        </p:nvSpPr>
        <p:spPr/>
        <p:txBody>
          <a:bodyPr>
            <a:normAutofit/>
          </a:bodyPr>
          <a:lstStyle/>
          <a:p>
            <a:pPr algn="ctr"/>
            <a:r>
              <a:rPr lang="ar-IQ" sz="2800" dirty="0" smtClean="0"/>
              <a:t>المحاضرة الاولى :</a:t>
            </a:r>
            <a:r>
              <a:rPr lang="ar-IQ" sz="2800" cap="all" dirty="0" smtClean="0"/>
              <a:t>نظريات تكوين </a:t>
            </a:r>
            <a:r>
              <a:rPr lang="ar-IQ" sz="2800" cap="all" dirty="0" smtClean="0"/>
              <a:t>النفط</a:t>
            </a:r>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500042"/>
            <a:ext cx="8043890" cy="5507249"/>
          </a:xfrm>
        </p:spPr>
        <p:txBody>
          <a:bodyPr>
            <a:normAutofit fontScale="92500" lnSpcReduction="10000"/>
          </a:bodyPr>
          <a:lstStyle/>
          <a:p>
            <a:pPr algn="just">
              <a:buNone/>
            </a:pPr>
            <a:r>
              <a:rPr lang="ar-IQ" b="1" cap="all" dirty="0" smtClean="0"/>
              <a:t>1 – النظرية اللاعضوية</a:t>
            </a:r>
            <a:r>
              <a:rPr lang="ar-IQ" cap="all" dirty="0" smtClean="0"/>
              <a:t> :</a:t>
            </a:r>
            <a:endParaRPr lang="en-US" dirty="0" smtClean="0"/>
          </a:p>
          <a:p>
            <a:pPr algn="just">
              <a:buNone/>
            </a:pPr>
            <a:r>
              <a:rPr lang="ar-IQ" cap="all" dirty="0" smtClean="0"/>
              <a:t> وهي من اولى واقدم النظريات حول تفسير اصل تكون النفط والكيفية التي يتم بها فتجميع هذه النظريات على ان مادة النفط قد تكونت باطن الارض نتيجه تفاعلات كيميائية بين العناصر الاعضوية . كاتحاد وتفاعل عنصر الهيدروجين مع الكاربون مثلا او عنصر كبريت الحديد مع بخار الماء وينشا من اتحادهما مادة مشابهة للأستلين التي تحولت الى زيت بفعل العوامل الجيولوجية من ضغط وحرارة ويحدد اماكن تواجد النفط حسب هذا النظرية في مكامن من الصخور النارية ويستشهد انصار هذه النظرية بمكامن النفط الموجوده في المكسيك واليابان ويعتبرون ذلك دليلا على صحتها.                                             </a:t>
            </a:r>
            <a:endParaRPr lang="en-US" dirty="0" smtClean="0"/>
          </a:p>
          <a:p>
            <a:pPr algn="just">
              <a:buNone/>
            </a:pPr>
            <a:r>
              <a:rPr lang="ar-IQ" cap="all" dirty="0" smtClean="0"/>
              <a:t>كما تمكنوا نظريا ومختبريا من تحضر بعض المنتجات الهيدوكاربونية او النفطية كالبنزين والاستيلين </a:t>
            </a:r>
            <a:endParaRPr lang="en-US" dirty="0" smtClean="0"/>
          </a:p>
          <a:p>
            <a:pPr algn="just">
              <a:buNone/>
            </a:pPr>
            <a:r>
              <a:rPr lang="ar-IQ" cap="all" dirty="0" smtClean="0"/>
              <a:t>والميثان..الخ) . بينما يعترض انصار النظرية العضوية على ذلك بقولهم ان النفط الموجود في هذه الصخور ليس اصلا انما مهاجر من اماكن اخرى .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fontScale="70000" lnSpcReduction="20000"/>
          </a:bodyPr>
          <a:lstStyle/>
          <a:p>
            <a:pPr algn="just">
              <a:buNone/>
            </a:pPr>
            <a:r>
              <a:rPr lang="ar-IQ" b="1" cap="all" dirty="0" smtClean="0"/>
              <a:t>-النظرية العضوية :</a:t>
            </a:r>
            <a:r>
              <a:rPr lang="ar-IQ" cap="all" dirty="0" smtClean="0"/>
              <a:t> </a:t>
            </a:r>
            <a:endParaRPr lang="en-US" sz="2900" b="1" dirty="0" smtClean="0"/>
          </a:p>
          <a:p>
            <a:pPr algn="just">
              <a:buNone/>
            </a:pPr>
            <a:r>
              <a:rPr lang="ar-IQ" sz="2900" b="1" cap="all" dirty="0" smtClean="0"/>
              <a:t>تؤكد هذه النظرية على ان النفط ينتج عن طريق تحليل الكائنات الحية من حيواني والنباتي التي انطمرت لملايين السنين في الطبقات من الرمل الناجم تحت الضغط والحراره الشديدين ،وتسند هذه       </a:t>
            </a:r>
            <a:endParaRPr lang="en-US" sz="2900" b="1" dirty="0" smtClean="0"/>
          </a:p>
          <a:p>
            <a:pPr algn="just">
              <a:buNone/>
            </a:pPr>
            <a:r>
              <a:rPr lang="ar-IQ" sz="2900" b="1" cap="all" dirty="0" smtClean="0"/>
              <a:t>النظريه الى الادلة والبراهين التي تؤكد قوه وصحة ارائها ومن ابرز هذه الادلة :-                               </a:t>
            </a:r>
            <a:endParaRPr lang="en-US" sz="2900" b="1" dirty="0" smtClean="0"/>
          </a:p>
          <a:p>
            <a:pPr algn="just">
              <a:buNone/>
            </a:pPr>
            <a:r>
              <a:rPr lang="ar-IQ" sz="2900" b="1" cap="all" dirty="0" smtClean="0"/>
              <a:t>1 – وجود كميات ضخمة من المواد العضوية والهيدروكاربونات في الصخور الرسوبيه المكونة للقشره الارضية . وهذه المواد العضوية نباتية كانت ام حيوانية مع توفر عنصري الكاربون والهيدروجين اللذان يتحدان مع بعضهما تحت ظروف معينة من الضغط ودرجة الحرارة مع وجود بعض العوامل المساعدة ليكونا النفط .</a:t>
            </a:r>
            <a:endParaRPr lang="en-US" sz="2900" b="1" dirty="0" smtClean="0"/>
          </a:p>
          <a:p>
            <a:pPr algn="just">
              <a:buNone/>
            </a:pPr>
            <a:r>
              <a:rPr lang="ar-IQ" sz="2900" b="1" cap="all" dirty="0" smtClean="0"/>
              <a:t>2 – وجود عناصر اليورفين والنيروجين في اغلب العينات الخفيفة او الثقيلة ويوجد هذان العنصران فقط في البقايا او المواد المتبقية من المواد النباتية والحيوانية .                                                             </a:t>
            </a:r>
            <a:endParaRPr lang="en-US" sz="2900" b="1" dirty="0" smtClean="0"/>
          </a:p>
          <a:p>
            <a:pPr algn="just">
              <a:buNone/>
            </a:pPr>
            <a:r>
              <a:rPr lang="ar-IQ" sz="2900" b="1" cap="all" dirty="0" smtClean="0"/>
              <a:t>3 – يتم النشاط الضوئي للنفط نتيجه مادة الكولسترول والتي هي من اصل حيواني ونباتي في النفط. </a:t>
            </a:r>
            <a:endParaRPr lang="en-US" sz="2900" b="1" dirty="0" smtClean="0"/>
          </a:p>
          <a:p>
            <a:pPr algn="just">
              <a:buNone/>
            </a:pPr>
            <a:r>
              <a:rPr lang="ar-IQ" sz="2900" b="1" cap="all" dirty="0" smtClean="0"/>
              <a:t> </a:t>
            </a:r>
            <a:endParaRPr lang="en-US" sz="2900" b="1" dirty="0" smtClean="0"/>
          </a:p>
          <a:p>
            <a:pPr algn="just">
              <a:buNone/>
            </a:pPr>
            <a:r>
              <a:rPr lang="ar-IQ" sz="2900" b="1" cap="all" dirty="0" smtClean="0"/>
              <a:t>ويؤكد انصارهذه النظرية على نحو دقيق ان النفط  يعود الى بقايا حيوانية بحرية كانت تعيش في مياه بحاردافئة كالقشريات وصدفيات والمحاريات. وقد تقطرت بمرور الزمن تحت الضغط الهائل والحرارة الشديدة مخلفة النفط الخام . وهذا يفسر الاهمية المتزايدة للتنقيب عن النفط في تلك المناطق ويستشهد انصار هذه النظرية بان محور النفط الرئيسي في العالم يمتد من خليج المكسيج غربا الى الخليج العربي شرقا لذلك يمكن القوله بانا الاحواض الرسوبية المتواجدة على حافه القارات والتي تكونت عبر التاريخ الطويل هي الاماكن الطبيعية لتجمع كميات منه.</a:t>
            </a:r>
            <a:endParaRPr lang="en-US" sz="2900" b="1" dirty="0" smtClean="0"/>
          </a:p>
          <a:p>
            <a:pPr algn="just">
              <a:buNone/>
            </a:pPr>
            <a:r>
              <a:rPr lang="ar-IQ" sz="2900" b="1" cap="all" dirty="0" smtClean="0"/>
              <a:t> </a:t>
            </a:r>
            <a:endParaRPr lang="en-US" sz="2900" b="1"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fontScale="85000" lnSpcReduction="20000"/>
          </a:bodyPr>
          <a:lstStyle/>
          <a:p>
            <a:pPr algn="just">
              <a:buNone/>
            </a:pPr>
            <a:r>
              <a:rPr lang="ar-IQ" b="1" cap="all" dirty="0" smtClean="0"/>
              <a:t>خصاىص الصناعة النفطية :</a:t>
            </a:r>
            <a:endParaRPr lang="en-US" dirty="0" smtClean="0"/>
          </a:p>
          <a:p>
            <a:pPr algn="just">
              <a:buNone/>
            </a:pPr>
            <a:r>
              <a:rPr lang="ar-IQ" cap="all" dirty="0" smtClean="0"/>
              <a:t>اذا كان النشاط الصناعي النفطي متعدد في مراحله ومتنوع في مجالاته وبصورة واسعة ومترابطة فان هذه الصناعة عموما لها من السمات والخصاىص ما تجعلها متميزة عن بقية النشاطات الاقتصادية.</a:t>
            </a:r>
            <a:endParaRPr lang="en-US" dirty="0" smtClean="0"/>
          </a:p>
          <a:p>
            <a:pPr algn="just">
              <a:buNone/>
            </a:pPr>
            <a:r>
              <a:rPr lang="ar-IQ" cap="all" dirty="0" smtClean="0"/>
              <a:t> </a:t>
            </a:r>
            <a:endParaRPr lang="en-US" dirty="0" smtClean="0"/>
          </a:p>
          <a:p>
            <a:pPr algn="just">
              <a:buNone/>
            </a:pPr>
            <a:r>
              <a:rPr lang="ar-IQ" b="1" cap="all" dirty="0" smtClean="0"/>
              <a:t> </a:t>
            </a:r>
            <a:endParaRPr lang="en-US" dirty="0" smtClean="0"/>
          </a:p>
          <a:p>
            <a:pPr lvl="0" algn="just">
              <a:buNone/>
            </a:pPr>
            <a:r>
              <a:rPr lang="ar-IQ" cap="all" dirty="0" smtClean="0"/>
              <a:t>ضخامة روؤس الاموال المسثمرة :- </a:t>
            </a:r>
            <a:endParaRPr lang="en-US" dirty="0" smtClean="0"/>
          </a:p>
          <a:p>
            <a:pPr algn="just">
              <a:buNone/>
            </a:pPr>
            <a:r>
              <a:rPr lang="ar-IQ" cap="all" dirty="0" smtClean="0"/>
              <a:t>حيث تتطلب الصناعة النفطية استثمارات كبيرة بحكم تعدد وتنوع مراحل وعمليات استغلال النفط الخام وتشير الدراسات المتخصصة في مجال الانتاج النفطي الا ان هذه الصناعة احتاجت الى انفاق (200$) مليون دولار من اجل تزويد العالم بحاجته من النفط عام 1994 وتتفاوت وتتباين احتياجات روؤس الاموال من منطقة تاى اخرى حسب طبيعة وخصاىص هذه المناطق. </a:t>
            </a:r>
            <a:endParaRPr lang="en-US" dirty="0" smtClean="0"/>
          </a:p>
          <a:p>
            <a:pPr algn="just">
              <a:buNone/>
            </a:pPr>
            <a:r>
              <a:rPr lang="ar-IQ" cap="all" dirty="0" smtClean="0"/>
              <a:t>2- ارتفاع نسبة راس المال الثابت الى راس المال المتغير .</a:t>
            </a:r>
            <a:endParaRPr lang="en-US" dirty="0" smtClean="0"/>
          </a:p>
          <a:p>
            <a:pPr algn="just">
              <a:buNone/>
            </a:pPr>
            <a:r>
              <a:rPr lang="ar-IQ" cap="all" dirty="0" smtClean="0"/>
              <a:t>وتعني ان هيكل راس المال في الصناعة النفطية يكون اغلبه من العناصر الثابتة التي تشمل (المكاىن والمعدات والانشاءات) وتصل نسبة راس المال الثابت الى 80% وهذا يعود الى طبيعة عمليات الصناعة النفطية </a:t>
            </a:r>
            <a:endParaRPr lang="en-US" dirty="0" smtClean="0"/>
          </a:p>
          <a:p>
            <a:pPr algn="just">
              <a:buNone/>
            </a:pPr>
            <a:r>
              <a:rPr lang="ar-IQ" b="1" cap="all" dirty="0" smtClean="0"/>
              <a:t>3</a:t>
            </a:r>
            <a:r>
              <a:rPr lang="ar-IQ" cap="all" dirty="0" smtClean="0"/>
              <a:t>- استخدام تكنولوجيا متطورة جداً وذالك لطبيعة هذه الصناعة ومحاولة تخفيض كلفة البرميل المنتج من النفط الخام </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lstStyle/>
          <a:p>
            <a:pPr algn="just">
              <a:buNone/>
            </a:pPr>
            <a:r>
              <a:rPr lang="ar-IQ" cap="all" dirty="0" smtClean="0"/>
              <a:t>4-انخفاض </a:t>
            </a:r>
            <a:r>
              <a:rPr lang="ar-IQ" cap="all" dirty="0" smtClean="0"/>
              <a:t>مرونة العرض والطلب في الاجل القصير حيث مرونة الطلب اقل من الواحد الصحيح وهذا يترك اثار واضحة على اسعار النفط الخام ,ومشتقاته في حالة ارتفاع او انخفاض اسعار النقط.</a:t>
            </a:r>
            <a:endParaRPr lang="en-US" dirty="0" smtClean="0"/>
          </a:p>
          <a:p>
            <a:pPr algn="just">
              <a:buNone/>
            </a:pPr>
            <a:r>
              <a:rPr lang="ar-IQ" cap="all" dirty="0" smtClean="0"/>
              <a:t>5-ان الصناعة النفطية وبسب طبيعتها وخصوصيتها اكثر ميلاً نحو الاحتكار منه الى المنافسة التامة.</a:t>
            </a:r>
            <a:endParaRPr lang="en-US" dirty="0" smtClean="0"/>
          </a:p>
          <a:p>
            <a:pPr algn="just">
              <a:buNone/>
            </a:pPr>
            <a:r>
              <a:rPr lang="ar-IQ" cap="all" dirty="0" smtClean="0"/>
              <a:t>6-ارتفاع نسبة المخاطر وعدم التاكد في النشاط الاقتصادي النفطي.</a:t>
            </a:r>
            <a:endParaRPr lang="en-US" dirty="0" smtClean="0"/>
          </a:p>
          <a:p>
            <a:pPr algn="just">
              <a:buNone/>
            </a:pPr>
            <a:r>
              <a:rPr lang="ar-IQ" cap="all" dirty="0" smtClean="0"/>
              <a:t>7-تحتاج الى كوادر ذات مهارات وكفاءات علمية مدربة وعلى درجة عالية من التحصيل العلمي والمهني</a:t>
            </a:r>
            <a:endParaRPr lang="en-US" dirty="0" smtClean="0"/>
          </a:p>
          <a:p>
            <a:pPr algn="just">
              <a:buNone/>
            </a:pPr>
            <a:r>
              <a:rPr lang="ar-IQ" cap="all" dirty="0" smtClean="0"/>
              <a:t>8-تتميز الصناعة النفطية باتساع نطاق نشاطها الذي يمتد ليشمل السوق الدولية,فنجد ان انتاج النفط يعتمد بصورة كبرى على الشركات العالمية , كما ان تعدد مراحل انتاجه يودي الى توزيع هذه المراحل على عدد كبير من الدول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561</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اقتصاديات نفط </vt:lpstr>
      <vt:lpstr>المحاضرة الاولى :نظريات تكوين النفط</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نفط</dc:title>
  <dc:creator>dell</dc:creator>
  <cp:lastModifiedBy>dell</cp:lastModifiedBy>
  <cp:revision>2</cp:revision>
  <dcterms:created xsi:type="dcterms:W3CDTF">2020-03-07T17:21:10Z</dcterms:created>
  <dcterms:modified xsi:type="dcterms:W3CDTF">2020-03-07T17:33:21Z</dcterms:modified>
</cp:coreProperties>
</file>