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E09A078-1726-470D-A51C-301AF1A1512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E09A078-1726-470D-A51C-301AF1A1512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E09A078-1726-470D-A51C-301AF1A1512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E09A078-1726-470D-A51C-301AF1A1512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A078-1726-470D-A51C-301AF1A1512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E09A078-1726-470D-A51C-301AF1A1512B}"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E09A078-1726-470D-A51C-301AF1A1512B}"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E09A078-1726-470D-A51C-301AF1A1512B}"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9A078-1726-470D-A51C-301AF1A1512B}"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9A078-1726-470D-A51C-301AF1A1512B}"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9A078-1726-470D-A51C-301AF1A1512B}"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7C97A42-95D2-44FD-8C05-EBBF12B4E92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09A078-1726-470D-A51C-301AF1A1512B}"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C97A42-95D2-44FD-8C05-EBBF12B4E92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071569"/>
          </a:xfrm>
        </p:spPr>
        <p:txBody>
          <a:bodyPr>
            <a:normAutofit fontScale="90000"/>
          </a:bodyPr>
          <a:lstStyle/>
          <a:p>
            <a:r>
              <a:rPr lang="ar-IQ" dirty="0" smtClean="0"/>
              <a:t>المحاضرة الثالثة</a:t>
            </a:r>
            <a:br>
              <a:rPr lang="ar-IQ" dirty="0" smtClean="0"/>
            </a:br>
            <a:r>
              <a:rPr lang="ar-IQ" b="1" cap="all" dirty="0"/>
              <a:t>معدلات الاستخراج النفطي </a:t>
            </a:r>
            <a:endParaRPr lang="ar-IQ" dirty="0"/>
          </a:p>
        </p:txBody>
      </p:sp>
      <p:sp>
        <p:nvSpPr>
          <p:cNvPr id="3" name="Subtitle 2"/>
          <p:cNvSpPr>
            <a:spLocks noGrp="1"/>
          </p:cNvSpPr>
          <p:nvPr>
            <p:ph type="subTitle" idx="1"/>
          </p:nvPr>
        </p:nvSpPr>
        <p:spPr>
          <a:xfrm>
            <a:off x="500034" y="1714488"/>
            <a:ext cx="8286808" cy="4572032"/>
          </a:xfrm>
        </p:spPr>
        <p:txBody>
          <a:bodyPr>
            <a:normAutofit fontScale="92500" lnSpcReduction="20000"/>
          </a:bodyPr>
          <a:lstStyle/>
          <a:p>
            <a:pPr algn="just"/>
            <a:r>
              <a:rPr lang="ar-IQ" cap="all" dirty="0">
                <a:solidFill>
                  <a:schemeClr val="tx1"/>
                </a:solidFill>
              </a:rPr>
              <a:t>وهي متوسط اكبر كمية من النفط الخام المستخرج بصورة مستمرة خلال فترة زمنية معينة  ويهدف المنتج النفطي استخراج اكبر قدر ممكن من النفط الخام ولكن هذا يتوقف على جملة من العوامل الاقتصادية والفنية والسياسية ومن ابرز معدلات الانتاج مايلي :  </a:t>
            </a:r>
            <a:endParaRPr lang="en-US" dirty="0">
              <a:solidFill>
                <a:schemeClr val="tx1"/>
              </a:solidFill>
            </a:endParaRPr>
          </a:p>
          <a:p>
            <a:pPr algn="just"/>
            <a:r>
              <a:rPr lang="ar-IQ" cap="all" dirty="0">
                <a:solidFill>
                  <a:schemeClr val="tx1"/>
                </a:solidFill>
              </a:rPr>
              <a:t>أ-معدل الانتاج الرشيد : ويعني استخراج اكبر قدر ممكن من النفط الخام المكتشف او اعلى معدل يومي للانتاج دون الاضرار بمعدلات الاستخلاص النفطي من الحقل او البئر النفطي ويتأثر هذا المعدل بمجموعة من العوامل الفنية والاقتصادية . </a:t>
            </a:r>
            <a:endParaRPr lang="en-US" dirty="0">
              <a:solidFill>
                <a:schemeClr val="tx1"/>
              </a:solidFill>
            </a:endParaRPr>
          </a:p>
          <a:p>
            <a:pPr algn="just"/>
            <a:r>
              <a:rPr lang="ar-IQ" cap="all" dirty="0">
                <a:solidFill>
                  <a:schemeClr val="tx1"/>
                </a:solidFill>
              </a:rPr>
              <a:t>ب-معدل السماح الاعلى : وهو اعلى معدل استخراج يومي خلال فترة ست اشهر على ان يتناسب مع معدلات الاستخلاص وطاقة النفط والخزن والطلب على النفط الخام . </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algn="just">
              <a:buNone/>
            </a:pPr>
            <a:r>
              <a:rPr lang="ar-IQ" cap="all" dirty="0"/>
              <a:t>ان اختيار معدلات الاستخلاص يتم وفق العلاقة مع حجم الاحتياطي النفطي المؤكد لأن الاخلال بالعلاقة بسن الاستخراج والاحتياطي تدفع بالمنتج النفطي الى مايسمى بظاهرة (المسار الحرج) للاستخراج . حيث ان زيادة معدلات الاستخراج عن المعدلات المقدرة يؤدي الى سيادة عدم العقلانية في الاستخراج مما ينعكس بأثار سلبية على حجم الاحتياطي والعمر الزمني او السقف الزمني للنضوب وكلفة الاستخراج . </a:t>
            </a:r>
            <a:endParaRPr lang="en-US" dirty="0"/>
          </a:p>
          <a:p>
            <a:pPr algn="just">
              <a:buNone/>
            </a:pPr>
            <a:r>
              <a:rPr lang="ar-IQ" cap="all" dirty="0"/>
              <a:t>ج-العمر الزمني للبئر النفطي : (سقف النضوب )</a:t>
            </a:r>
            <a:endParaRPr lang="en-US" dirty="0"/>
          </a:p>
          <a:p>
            <a:pPr algn="just">
              <a:buNone/>
            </a:pPr>
            <a:r>
              <a:rPr lang="ar-IQ" cap="all" dirty="0"/>
              <a:t>ويعني المدى الزمني الذي يتم فيه استغلال الثروة النفطية المتوفرة بالبئر او الحقل النفطي . ويتحدد عمر البئر من خلال العلاقه بين كميات النفط المكتشفة والمقدرة وبين الاحتياطي الثابت (المؤكسد) على معدلات الاستخراج او الاستهلاك او الطلب . ويتأثر سقف النضوب بجملة من العوامل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algn="just">
              <a:buNone/>
            </a:pPr>
            <a:r>
              <a:rPr lang="ar-IQ" cap="all" dirty="0"/>
              <a:t>-حجم الاحتياطي النفطي ومدى الاضافة او الانخفاض </a:t>
            </a:r>
            <a:endParaRPr lang="en-US" dirty="0"/>
          </a:p>
          <a:p>
            <a:pPr algn="just">
              <a:buNone/>
            </a:pPr>
            <a:r>
              <a:rPr lang="ar-IQ" cap="all" dirty="0"/>
              <a:t>2-كمية النفط المستخرجة ممثلة بمعدلات الانتاج </a:t>
            </a:r>
            <a:endParaRPr lang="en-US" dirty="0"/>
          </a:p>
          <a:p>
            <a:pPr algn="just">
              <a:buNone/>
            </a:pPr>
            <a:r>
              <a:rPr lang="ar-IQ" cap="all" dirty="0"/>
              <a:t>3-نسبة معامل الاستخراج </a:t>
            </a:r>
            <a:endParaRPr lang="en-US" dirty="0"/>
          </a:p>
          <a:p>
            <a:pPr algn="just">
              <a:buNone/>
            </a:pPr>
            <a:r>
              <a:rPr lang="ar-IQ" cap="all" dirty="0"/>
              <a:t>4-معدلات الطلب على النفط الخام </a:t>
            </a:r>
            <a:endParaRPr lang="en-US" dirty="0"/>
          </a:p>
          <a:p>
            <a:pPr algn="just">
              <a:buNone/>
            </a:pPr>
            <a:r>
              <a:rPr lang="ar-IQ" cap="all" dirty="0"/>
              <a:t>5-التقنيات المستخدمة ومعدلات الاستخراج النفطي </a:t>
            </a:r>
            <a:endParaRPr lang="en-US" dirty="0"/>
          </a:p>
          <a:p>
            <a:pPr algn="just">
              <a:buNone/>
            </a:pPr>
            <a:r>
              <a:rPr lang="ar-IQ" cap="all" dirty="0"/>
              <a:t>6-تأثير بدائل النفط الخام . </a:t>
            </a:r>
            <a:endParaRPr lang="en-US" dirty="0"/>
          </a:p>
          <a:p>
            <a:pPr algn="just">
              <a:buNone/>
            </a:pPr>
            <a:r>
              <a:rPr lang="ar-IQ" cap="all" dirty="0"/>
              <a:t>ثالثا : مرحلة نقل النفط الخام : تشكل هذه المرحلة واحدة من الحلقات المهمة في الصناعة النفطية اذ يصبح النفط الخام ومنتجاته في متناول المستهلك النهائي التجاري والصناعي والمنزلي وبحكم تباعد مناطق الانتاج عن مراكز الاستهلاك فان هذه المرحلة تعد مهمة في هذا المجال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algn="just">
              <a:buNone/>
            </a:pPr>
            <a:r>
              <a:rPr lang="ar-IQ" cap="all" dirty="0"/>
              <a:t>ولا بد من اختيار وسيلة النقل على ضوء مجموعة معايير اقتصادية وفنية وسياسية وكذلك لابد من معرفة كميات النفط المطلوبة . وتتعدد وسائل نقل النفط الخام ولكن بصورة عامة يمكن تقسيمها الى قسمين :</a:t>
            </a:r>
            <a:endParaRPr lang="en-US" dirty="0"/>
          </a:p>
          <a:p>
            <a:pPr algn="just">
              <a:buNone/>
            </a:pPr>
            <a:r>
              <a:rPr lang="ar-IQ" cap="all" dirty="0"/>
              <a:t>1-وسائل النقل البرية : وتشمل الانابيب والسكك الحديدية والسيارات الحوضية الكبيرة </a:t>
            </a:r>
            <a:endParaRPr lang="en-US" dirty="0"/>
          </a:p>
          <a:p>
            <a:pPr algn="just">
              <a:buNone/>
            </a:pPr>
            <a:r>
              <a:rPr lang="ar-IQ" cap="all" dirty="0"/>
              <a:t>2-وسائل النقل البحرية والنهرية : وتضم الناقلات والسفن النهرية والحوضية الكبيرة والحاويات العائمة </a:t>
            </a:r>
            <a:endParaRPr lang="en-US" dirty="0"/>
          </a:p>
          <a:p>
            <a:pPr algn="just">
              <a:buNone/>
            </a:pPr>
            <a:r>
              <a:rPr lang="ar-IQ" cap="all" dirty="0"/>
              <a:t>وتحتاج وسائل نقل النفط الخام الى استثمارات مالية كبيرة وتتميز بأرتفاع نسب التكاليف الثابتة فيها . وتعد الانابيب والناقلات هي الوسائل الاكثر استخداما في نقل النفط الخام . </a:t>
            </a:r>
            <a:endParaRPr lang="en-US" dirty="0"/>
          </a:p>
          <a:p>
            <a:pPr algn="just">
              <a:buNone/>
            </a:pPr>
            <a:r>
              <a:rPr lang="ar-IQ" cap="all" dirty="0"/>
              <a:t>وترتبط البلدان النفطية بالدول المستهلكة بمجموعة من خطوط الانابيب ويتوقف حجم الاستثمار في صناعة الانابيب لنقل النفط الخام على حجم الامتدادات الانبوب النفطي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cap="all" dirty="0"/>
              <a:t>مزايا نقل النفط بالانابيب</a:t>
            </a:r>
            <a:r>
              <a:rPr lang="en-US" dirty="0"/>
              <a:t/>
            </a:r>
            <a:br>
              <a:rPr lang="en-US" dirty="0"/>
            </a:br>
            <a:endParaRPr lang="ar-IQ" dirty="0"/>
          </a:p>
        </p:txBody>
      </p:sp>
      <p:sp>
        <p:nvSpPr>
          <p:cNvPr id="3" name="Content Placeholder 2"/>
          <p:cNvSpPr>
            <a:spLocks noGrp="1"/>
          </p:cNvSpPr>
          <p:nvPr>
            <p:ph idx="1"/>
          </p:nvPr>
        </p:nvSpPr>
        <p:spPr>
          <a:xfrm>
            <a:off x="457200" y="928670"/>
            <a:ext cx="8229600" cy="5197493"/>
          </a:xfrm>
        </p:spPr>
        <p:txBody>
          <a:bodyPr>
            <a:normAutofit/>
          </a:bodyPr>
          <a:lstStyle/>
          <a:p>
            <a:pPr algn="just">
              <a:buNone/>
            </a:pPr>
            <a:r>
              <a:rPr lang="ar-IQ" cap="all" dirty="0"/>
              <a:t>-ان فترة استرداد رأس المال المستثمر لا تتجاوز (5) سنوات .</a:t>
            </a:r>
            <a:endParaRPr lang="en-US" dirty="0"/>
          </a:p>
          <a:p>
            <a:pPr algn="just">
              <a:buNone/>
            </a:pPr>
            <a:r>
              <a:rPr lang="ar-IQ" cap="all" dirty="0"/>
              <a:t>ب-انخفاض كلفة وحدة النفط الخام المنقولة مقارنة بالوسائل الاخرى فهي تقل عن (25) مرة عن كلفة النقل لنفس كمية النفط الخام بالسيارات الحوضية .</a:t>
            </a:r>
            <a:endParaRPr lang="en-US" dirty="0"/>
          </a:p>
          <a:p>
            <a:pPr algn="just">
              <a:buNone/>
            </a:pPr>
            <a:r>
              <a:rPr lang="ar-IQ" cap="all" dirty="0"/>
              <a:t>ج-ان كلفة نقل النفط الخام تتناسب عكسيا مع حجم او قصر الانبوب النفطي </a:t>
            </a:r>
            <a:endParaRPr lang="en-US" dirty="0"/>
          </a:p>
          <a:p>
            <a:pPr algn="just">
              <a:buNone/>
            </a:pPr>
            <a:r>
              <a:rPr lang="ar-IQ" cap="all" dirty="0"/>
              <a:t>د-السهولة والسرعة والانتظام والاستمرارية في تدفق النفط الخام وضخامة الكميات المنقولة . </a:t>
            </a:r>
            <a:endParaRPr lang="en-US" dirty="0"/>
          </a:p>
          <a:p>
            <a:pPr algn="just">
              <a:buNone/>
            </a:pPr>
            <a:r>
              <a:rPr lang="ar-IQ" cap="all" dirty="0"/>
              <a:t>ه- المرونة في تنويع الخامات او المواد المنقولة عبر الانبوب . </a:t>
            </a:r>
            <a:endParaRPr lang="en-US" dirty="0"/>
          </a:p>
          <a:p>
            <a:pPr algn="just">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cap="all" dirty="0"/>
              <a:t>مزايا نقل النفط الخام بالناقلات:</a:t>
            </a:r>
            <a:r>
              <a:rPr lang="en-US" dirty="0"/>
              <a:t/>
            </a:r>
            <a:br>
              <a:rPr lang="en-US" dirty="0"/>
            </a:br>
            <a:endParaRPr lang="ar-IQ"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pPr algn="just">
              <a:buNone/>
            </a:pPr>
            <a:r>
              <a:rPr lang="ar-IQ" cap="all" dirty="0"/>
              <a:t>أ-ارتفاع كميات النفط الخام المنقولة مما يؤدي الى انخفاض كلفة نقل وحدة النفط الخام . </a:t>
            </a:r>
            <a:endParaRPr lang="en-US" dirty="0"/>
          </a:p>
          <a:p>
            <a:pPr algn="just">
              <a:buNone/>
            </a:pPr>
            <a:r>
              <a:rPr lang="ar-IQ" cap="all" dirty="0"/>
              <a:t>ب-تعد الناقلات مراكز خزن عائمة في الاجل القصير </a:t>
            </a:r>
            <a:endParaRPr lang="en-US" dirty="0"/>
          </a:p>
          <a:p>
            <a:pPr algn="just">
              <a:buNone/>
            </a:pPr>
            <a:r>
              <a:rPr lang="ar-IQ" cap="all" dirty="0"/>
              <a:t>ج-مرونة وسرعة الحركة وتغييرها تبعا للخطوط الملاحية وجهة الطلب على النفط الخام </a:t>
            </a:r>
            <a:endParaRPr lang="en-US" dirty="0"/>
          </a:p>
          <a:p>
            <a:pPr algn="just">
              <a:buNone/>
            </a:pPr>
            <a:r>
              <a:rPr lang="ar-IQ" cap="all" dirty="0"/>
              <a:t>د-تنوع المواد السائلة النفطية المنقولة بواسطة الناقلات ولكنها تعتبر من وسائل النقل المتخصصة . </a:t>
            </a:r>
            <a:endParaRPr lang="en-US" dirty="0"/>
          </a:p>
          <a:p>
            <a:pPr algn="just">
              <a:buNone/>
            </a:pPr>
            <a:r>
              <a:rPr lang="ar-IQ" cap="all" dirty="0"/>
              <a:t>ه-تستخدم عادة في المسافات البعيدة جدا .</a:t>
            </a:r>
            <a:endParaRPr lang="en-US" dirty="0"/>
          </a:p>
          <a:p>
            <a:pPr algn="just">
              <a:buNone/>
            </a:pPr>
            <a:r>
              <a:rPr lang="ar-IQ" cap="all" dirty="0"/>
              <a:t>ومع ذلك فان الناقلات تواجه بعض الصعوبات منها مشاكل التلوث نتيجة تعرض الناقلات للحوادث , فضلا عن ارتفاع تكاليف المرور والانتظار في الموانئ وعودة الناقلات فارغة بعد التفريغ شحنها من النفط . وارتفاع تكاليف التأمين فضلا عن تباين تكاليف الطواقم البرية بين دولة واخرى . </a:t>
            </a:r>
            <a:endParaRPr lang="en-US" dirty="0"/>
          </a:p>
          <a:p>
            <a:pPr algn="just">
              <a:buNone/>
            </a:pPr>
            <a:r>
              <a:rPr lang="ar-IQ" cap="all" dirty="0"/>
              <a:t> </a:t>
            </a:r>
            <a:endParaRPr lang="en-US" dirty="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595</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المحاضرة الثالثة معدلات الاستخراج النفطي </vt:lpstr>
      <vt:lpstr>Slide 2</vt:lpstr>
      <vt:lpstr>Slide 3</vt:lpstr>
      <vt:lpstr>Slide 4</vt:lpstr>
      <vt:lpstr>مزايا نقل النفط بالانابيب </vt:lpstr>
      <vt:lpstr>مزايا نقل النفط الخام بالناقلات: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معدلات الاستخراج النفطي </dc:title>
  <dc:creator>dell</dc:creator>
  <cp:lastModifiedBy>dell</cp:lastModifiedBy>
  <cp:revision>1</cp:revision>
  <dcterms:created xsi:type="dcterms:W3CDTF">2020-03-07T17:45:49Z</dcterms:created>
  <dcterms:modified xsi:type="dcterms:W3CDTF">2020-03-07T17:51:36Z</dcterms:modified>
</cp:coreProperties>
</file>