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CEBE836-78D6-4CC9-B29A-E3549FB7F7D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CEBE836-78D6-4CC9-B29A-E3549FB7F7D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CEBE836-78D6-4CC9-B29A-E3549FB7F7D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CEBE836-78D6-4CC9-B29A-E3549FB7F7D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EBE836-78D6-4CC9-B29A-E3549FB7F7DB}"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CEBE836-78D6-4CC9-B29A-E3549FB7F7DB}"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CEBE836-78D6-4CC9-B29A-E3549FB7F7DB}"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CEBE836-78D6-4CC9-B29A-E3549FB7F7DB}"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EBE836-78D6-4CC9-B29A-E3549FB7F7DB}"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BE836-78D6-4CC9-B29A-E3549FB7F7DB}"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BE836-78D6-4CC9-B29A-E3549FB7F7DB}"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3AB4A37-AC74-4AB2-9E6A-675BCF9631E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CEBE836-78D6-4CC9-B29A-E3549FB7F7DB}"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3AB4A37-AC74-4AB2-9E6A-675BCF9631E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643073"/>
          </a:xfrm>
        </p:spPr>
        <p:txBody>
          <a:bodyPr>
            <a:normAutofit fontScale="90000"/>
          </a:bodyPr>
          <a:lstStyle/>
          <a:p>
            <a:r>
              <a:rPr lang="ar-IQ" b="1" cap="all" dirty="0" smtClean="0"/>
              <a:t/>
            </a:r>
            <a:br>
              <a:rPr lang="ar-IQ" b="1" cap="all" dirty="0" smtClean="0"/>
            </a:br>
            <a:r>
              <a:rPr lang="ar-IQ" b="1" cap="all" dirty="0" smtClean="0"/>
              <a:t/>
            </a:r>
            <a:br>
              <a:rPr lang="ar-IQ" b="1" cap="all" dirty="0" smtClean="0"/>
            </a:br>
            <a:r>
              <a:rPr lang="ar-IQ" b="1" cap="all" dirty="0" smtClean="0"/>
              <a:t>المحاضرة الرابعة</a:t>
            </a:r>
            <a:r>
              <a:rPr lang="ar-IQ" b="1" cap="all" dirty="0"/>
              <a:t/>
            </a:r>
            <a:br>
              <a:rPr lang="ar-IQ" b="1" cap="all" dirty="0"/>
            </a:br>
            <a:r>
              <a:rPr lang="ar-IQ" b="1" cap="all" dirty="0" smtClean="0"/>
              <a:t>مقارنة </a:t>
            </a:r>
            <a:r>
              <a:rPr lang="ar-IQ" b="1" cap="all" dirty="0"/>
              <a:t>بين مزايا النقل بالانابيب والنقل بالناقلات البحريه النقل بالانابيب:</a:t>
            </a:r>
            <a:r>
              <a:rPr lang="en-US" dirty="0"/>
              <a:t/>
            </a:r>
            <a:br>
              <a:rPr lang="en-US" dirty="0"/>
            </a:br>
            <a:r>
              <a:rPr lang="ar-IQ" cap="all" dirty="0"/>
              <a:t> </a:t>
            </a:r>
            <a:r>
              <a:rPr lang="en-US" dirty="0"/>
              <a:t/>
            </a:r>
            <a:br>
              <a:rPr lang="en-US" dirty="0"/>
            </a:br>
            <a:endParaRPr lang="ar-IQ" dirty="0"/>
          </a:p>
        </p:txBody>
      </p:sp>
      <p:sp>
        <p:nvSpPr>
          <p:cNvPr id="3" name="Subtitle 2"/>
          <p:cNvSpPr>
            <a:spLocks noGrp="1"/>
          </p:cNvSpPr>
          <p:nvPr>
            <p:ph type="subTitle" idx="1"/>
          </p:nvPr>
        </p:nvSpPr>
        <p:spPr>
          <a:xfrm>
            <a:off x="500034" y="1928802"/>
            <a:ext cx="8001056" cy="3709998"/>
          </a:xfrm>
        </p:spPr>
        <p:txBody>
          <a:bodyPr>
            <a:normAutofit fontScale="62500" lnSpcReduction="20000"/>
          </a:bodyPr>
          <a:lstStyle/>
          <a:p>
            <a:pPr algn="just"/>
            <a:r>
              <a:rPr lang="ar-IQ" cap="all" dirty="0">
                <a:solidFill>
                  <a:schemeClr val="tx1"/>
                </a:solidFill>
              </a:rPr>
              <a:t>النقل بالانابيب</a:t>
            </a:r>
            <a:endParaRPr lang="en-US" dirty="0">
              <a:solidFill>
                <a:schemeClr val="tx1"/>
              </a:solidFill>
            </a:endParaRPr>
          </a:p>
          <a:p>
            <a:pPr algn="just"/>
            <a:r>
              <a:rPr lang="ar-IQ" cap="all" dirty="0">
                <a:solidFill>
                  <a:schemeClr val="tx1"/>
                </a:solidFill>
              </a:rPr>
              <a:t>1-جدوى اقتصادية افضل في المسافات القصيرة</a:t>
            </a:r>
            <a:endParaRPr lang="en-US" dirty="0">
              <a:solidFill>
                <a:schemeClr val="tx1"/>
              </a:solidFill>
            </a:endParaRPr>
          </a:p>
          <a:p>
            <a:pPr algn="just"/>
            <a:r>
              <a:rPr lang="ar-IQ" cap="all" dirty="0">
                <a:solidFill>
                  <a:schemeClr val="tx1"/>
                </a:solidFill>
              </a:rPr>
              <a:t> </a:t>
            </a:r>
            <a:endParaRPr lang="en-US" dirty="0">
              <a:solidFill>
                <a:schemeClr val="tx1"/>
              </a:solidFill>
            </a:endParaRPr>
          </a:p>
          <a:p>
            <a:pPr algn="just"/>
            <a:r>
              <a:rPr lang="ar-IQ" cap="all" dirty="0">
                <a:solidFill>
                  <a:schemeClr val="tx1"/>
                </a:solidFill>
              </a:rPr>
              <a:t>2 – النقل مستمر في اتجاه واحد</a:t>
            </a:r>
            <a:endParaRPr lang="en-US" dirty="0">
              <a:solidFill>
                <a:schemeClr val="tx1"/>
              </a:solidFill>
            </a:endParaRPr>
          </a:p>
          <a:p>
            <a:pPr algn="just"/>
            <a:r>
              <a:rPr lang="ar-IQ" cap="all" dirty="0">
                <a:solidFill>
                  <a:schemeClr val="tx1"/>
                </a:solidFill>
              </a:rPr>
              <a:t>3- تكاليف صيانة منخفضة</a:t>
            </a:r>
            <a:endParaRPr lang="en-US" dirty="0">
              <a:solidFill>
                <a:schemeClr val="tx1"/>
              </a:solidFill>
            </a:endParaRPr>
          </a:p>
          <a:p>
            <a:pPr algn="just"/>
            <a:r>
              <a:rPr lang="ar-IQ" cap="all" dirty="0">
                <a:solidFill>
                  <a:schemeClr val="tx1"/>
                </a:solidFill>
              </a:rPr>
              <a:t>4-تكاليف تشغيل وعمالة منخفضة</a:t>
            </a:r>
            <a:endParaRPr lang="en-US" dirty="0">
              <a:solidFill>
                <a:schemeClr val="tx1"/>
              </a:solidFill>
            </a:endParaRPr>
          </a:p>
          <a:p>
            <a:pPr algn="just"/>
            <a:r>
              <a:rPr lang="ar-IQ" cap="all" dirty="0">
                <a:solidFill>
                  <a:schemeClr val="tx1"/>
                </a:solidFill>
              </a:rPr>
              <a:t>5-لا تتطلب منشاة كبيرة</a:t>
            </a:r>
            <a:endParaRPr lang="en-US" dirty="0">
              <a:solidFill>
                <a:schemeClr val="tx1"/>
              </a:solidFill>
            </a:endParaRPr>
          </a:p>
          <a:p>
            <a:pPr algn="just"/>
            <a:r>
              <a:rPr lang="ar-IQ" cap="all" dirty="0">
                <a:solidFill>
                  <a:schemeClr val="tx1"/>
                </a:solidFill>
              </a:rPr>
              <a:t>6-يتعرض لمخاطر اقل</a:t>
            </a:r>
            <a:endParaRPr lang="en-US" dirty="0">
              <a:solidFill>
                <a:schemeClr val="tx1"/>
              </a:solidFill>
            </a:endParaRPr>
          </a:p>
          <a:p>
            <a:pPr algn="just"/>
            <a:r>
              <a:rPr lang="ar-IQ" cap="all" dirty="0">
                <a:solidFill>
                  <a:schemeClr val="tx1"/>
                </a:solidFill>
              </a:rPr>
              <a:t>7- نسبة الفائدة محددة</a:t>
            </a:r>
            <a:endParaRPr lang="en-US" dirty="0">
              <a:solidFill>
                <a:schemeClr val="tx1"/>
              </a:solidFill>
            </a:endParaRPr>
          </a:p>
          <a:p>
            <a:pPr algn="just"/>
            <a:r>
              <a:rPr lang="ar-IQ" cap="all" dirty="0">
                <a:solidFill>
                  <a:schemeClr val="tx1"/>
                </a:solidFill>
              </a:rPr>
              <a:t>8- خط سير محدد لا يمكن تغييره</a:t>
            </a:r>
            <a:endParaRPr lang="en-US" dirty="0">
              <a:solidFill>
                <a:schemeClr val="tx1"/>
              </a:solidFill>
            </a:endParaRPr>
          </a:p>
          <a:p>
            <a:pPr algn="just"/>
            <a:r>
              <a:rPr lang="ar-IQ" cap="all" dirty="0">
                <a:solidFill>
                  <a:schemeClr val="tx1"/>
                </a:solidFill>
              </a:rPr>
              <a:t>9- رسوم مرور اقل</a:t>
            </a:r>
            <a:endParaRPr lang="en-US" dirty="0">
              <a:solidFill>
                <a:schemeClr val="tx1"/>
              </a:solidFill>
            </a:endParaRP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lgn="just">
              <a:buNone/>
            </a:pPr>
            <a:r>
              <a:rPr lang="ar-IQ" cap="all" dirty="0"/>
              <a:t> النقل بالناقلات	</a:t>
            </a:r>
            <a:endParaRPr lang="en-US" dirty="0"/>
          </a:p>
          <a:p>
            <a:pPr algn="just">
              <a:buNone/>
            </a:pPr>
            <a:r>
              <a:rPr lang="ar-IQ" cap="all" dirty="0"/>
              <a:t>1--جدوى اقتصادية افضل في المسافات</a:t>
            </a:r>
            <a:endParaRPr lang="en-US" dirty="0"/>
          </a:p>
          <a:p>
            <a:pPr algn="just">
              <a:buNone/>
            </a:pPr>
            <a:r>
              <a:rPr lang="ar-IQ" cap="all" dirty="0"/>
              <a:t>الطويلة</a:t>
            </a:r>
            <a:endParaRPr lang="en-US" dirty="0"/>
          </a:p>
          <a:p>
            <a:pPr algn="just">
              <a:buNone/>
            </a:pPr>
            <a:r>
              <a:rPr lang="ar-IQ" cap="all" dirty="0" smtClean="0"/>
              <a:t>2</a:t>
            </a:r>
            <a:r>
              <a:rPr lang="ar-IQ" cap="all" dirty="0"/>
              <a:t>– النقل في مسارات متعددة ويمر بعدة نقاط</a:t>
            </a:r>
            <a:endParaRPr lang="en-US" dirty="0"/>
          </a:p>
          <a:p>
            <a:pPr algn="just">
              <a:buNone/>
            </a:pPr>
            <a:r>
              <a:rPr lang="ar-IQ" cap="all" dirty="0"/>
              <a:t>3-تكاليف صيانة مرتفعة</a:t>
            </a:r>
            <a:endParaRPr lang="en-US" dirty="0"/>
          </a:p>
          <a:p>
            <a:pPr algn="just">
              <a:buNone/>
            </a:pPr>
            <a:r>
              <a:rPr lang="ar-IQ" cap="all" dirty="0"/>
              <a:t>4- تكاليف تشغيل وعمالة مرتفعة</a:t>
            </a:r>
            <a:endParaRPr lang="en-US" dirty="0"/>
          </a:p>
          <a:p>
            <a:pPr algn="just">
              <a:buNone/>
            </a:pPr>
            <a:r>
              <a:rPr lang="ar-IQ" cap="all" dirty="0"/>
              <a:t>5- تتطلب توافر موانيء ومستودعات وبنى تحتية كبيرة</a:t>
            </a:r>
            <a:endParaRPr lang="en-US" dirty="0"/>
          </a:p>
          <a:p>
            <a:pPr algn="just">
              <a:buNone/>
            </a:pPr>
            <a:r>
              <a:rPr lang="ar-IQ" cap="all" dirty="0"/>
              <a:t>6- يتعرض لمخاطر اكبر</a:t>
            </a:r>
            <a:endParaRPr lang="en-US" dirty="0"/>
          </a:p>
          <a:p>
            <a:pPr algn="just">
              <a:buNone/>
            </a:pPr>
            <a:r>
              <a:rPr lang="ar-IQ" cap="all" dirty="0"/>
              <a:t>7-نسبة فائدة كبيرة اثناء التحميل والتفريغ</a:t>
            </a:r>
            <a:endParaRPr lang="en-US" dirty="0"/>
          </a:p>
          <a:p>
            <a:pPr algn="just">
              <a:buNone/>
            </a:pPr>
            <a:r>
              <a:rPr lang="ar-IQ" cap="all" dirty="0"/>
              <a:t>8- خط سير اكثر مرونة ويمكن تغييره</a:t>
            </a:r>
            <a:endParaRPr lang="en-US" dirty="0"/>
          </a:p>
          <a:p>
            <a:pPr algn="just">
              <a:buNone/>
            </a:pPr>
            <a:r>
              <a:rPr lang="ar-IQ" cap="all" dirty="0"/>
              <a:t>9 - رسوم مرور اكبر</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cap="all" dirty="0"/>
              <a:t>رابعاً:مرحلة التكرير النفطي</a:t>
            </a:r>
            <a:r>
              <a:rPr lang="ar-IQ" cap="all" dirty="0"/>
              <a:t> </a:t>
            </a:r>
            <a:r>
              <a:rPr lang="en-US" dirty="0"/>
              <a:t/>
            </a:r>
            <a:br>
              <a:rPr lang="en-US" dirty="0"/>
            </a:br>
            <a:endParaRPr lang="ar-IQ" dirty="0"/>
          </a:p>
        </p:txBody>
      </p:sp>
      <p:sp>
        <p:nvSpPr>
          <p:cNvPr id="3" name="Content Placeholder 2"/>
          <p:cNvSpPr>
            <a:spLocks noGrp="1"/>
          </p:cNvSpPr>
          <p:nvPr>
            <p:ph idx="1"/>
          </p:nvPr>
        </p:nvSpPr>
        <p:spPr>
          <a:xfrm>
            <a:off x="457200" y="1142984"/>
            <a:ext cx="8229600" cy="4983179"/>
          </a:xfrm>
        </p:spPr>
        <p:txBody>
          <a:bodyPr>
            <a:normAutofit fontScale="77500" lnSpcReduction="20000"/>
          </a:bodyPr>
          <a:lstStyle/>
          <a:p>
            <a:pPr algn="just">
              <a:buNone/>
            </a:pPr>
            <a:r>
              <a:rPr lang="ar-IQ" cap="all" dirty="0"/>
              <a:t> تمثل تصنيع النفط الخام ليصبح جاهزا للاستهلاك النهائي وبالتالي رفع القيمة الاقتصادية والمنفعة الكلية للنفط الخام من خلال تحويله الى منتجات متكرره تكون معده للاستخام التجاري والصناعي وتعطي مرحله التكرير اكثر من (12) منتجا نهائيا .</a:t>
            </a:r>
            <a:endParaRPr lang="en-US" dirty="0"/>
          </a:p>
          <a:p>
            <a:pPr algn="just">
              <a:buNone/>
            </a:pPr>
            <a:r>
              <a:rPr lang="ar-IQ" cap="all" dirty="0"/>
              <a:t>وهي تشكل ايضا منتجات وسيطة للصناعات البتروكيمياويات ويعد التكرير من الصناعات التحويلية في صناعه النفط . وتعد ايضا من المشاريع الفائده للنهوض وتتمتع بارتباطات امامية وخلفية واسعة وكبيرة .</a:t>
            </a:r>
            <a:endParaRPr lang="en-US" dirty="0"/>
          </a:p>
          <a:p>
            <a:pPr algn="just">
              <a:buNone/>
            </a:pPr>
            <a:r>
              <a:rPr lang="ar-IQ" cap="all" dirty="0"/>
              <a:t>وتتاثر صناعة التكرير بمجموعة من العوامل منها :- </a:t>
            </a:r>
            <a:endParaRPr lang="en-US" dirty="0"/>
          </a:p>
          <a:p>
            <a:pPr algn="just">
              <a:buNone/>
            </a:pPr>
            <a:r>
              <a:rPr lang="ar-IQ" cap="all" dirty="0"/>
              <a:t>1 – حجم الطلب على المنتجات المكررة من حيث الكمية والنوعية. </a:t>
            </a:r>
            <a:endParaRPr lang="en-US" dirty="0"/>
          </a:p>
          <a:p>
            <a:pPr algn="just">
              <a:buNone/>
            </a:pPr>
            <a:r>
              <a:rPr lang="ar-IQ" cap="all" dirty="0"/>
              <a:t>2 – عرض المنتج المكرر .</a:t>
            </a:r>
            <a:endParaRPr lang="en-US" dirty="0"/>
          </a:p>
          <a:p>
            <a:pPr algn="just">
              <a:buNone/>
            </a:pPr>
            <a:r>
              <a:rPr lang="ar-IQ" cap="all" dirty="0"/>
              <a:t>3 – نوع النفط الخام المستخدم في التكرير. </a:t>
            </a:r>
            <a:endParaRPr lang="en-US" dirty="0"/>
          </a:p>
          <a:p>
            <a:pPr algn="just">
              <a:buNone/>
            </a:pPr>
            <a:r>
              <a:rPr lang="ar-IQ" cap="all" dirty="0"/>
              <a:t>4 – السياسات النفطية للبلدان المنتجة. </a:t>
            </a:r>
            <a:endParaRPr lang="en-US" dirty="0"/>
          </a:p>
          <a:p>
            <a:pPr algn="just">
              <a:buNone/>
            </a:pPr>
            <a:r>
              <a:rPr lang="ar-IQ" cap="all" dirty="0"/>
              <a:t>5 – طريقه التكرير النفط .</a:t>
            </a:r>
            <a:endParaRPr lang="en-US" dirty="0"/>
          </a:p>
          <a:p>
            <a:pPr algn="just">
              <a:buNone/>
            </a:pPr>
            <a:r>
              <a:rPr lang="ar-IQ" cap="all" dirty="0"/>
              <a:t>6 – ااموقع الجغرافي المخصص بل نسبه لمراكز الانتاج والاستهلاك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0000" lnSpcReduction="20000"/>
          </a:bodyPr>
          <a:lstStyle/>
          <a:p>
            <a:pPr algn="just">
              <a:buNone/>
            </a:pPr>
            <a:r>
              <a:rPr lang="ar-IQ" b="1" cap="all" dirty="0"/>
              <a:t>وهناك عدده طرق لتكرير النفط الخام اهمها </a:t>
            </a:r>
            <a:endParaRPr lang="en-US" dirty="0"/>
          </a:p>
          <a:p>
            <a:pPr algn="just">
              <a:buNone/>
            </a:pPr>
            <a:r>
              <a:rPr lang="ar-IQ" cap="all" dirty="0"/>
              <a:t>1 – طريقه التقطير الحراري </a:t>
            </a:r>
            <a:endParaRPr lang="en-US" dirty="0"/>
          </a:p>
          <a:p>
            <a:pPr algn="just">
              <a:buNone/>
            </a:pPr>
            <a:r>
              <a:rPr lang="ar-IQ" cap="all" dirty="0"/>
              <a:t>2 – طريقه التكرير الحراري </a:t>
            </a:r>
            <a:endParaRPr lang="en-US" dirty="0"/>
          </a:p>
          <a:p>
            <a:pPr algn="just">
              <a:buNone/>
            </a:pPr>
            <a:r>
              <a:rPr lang="ar-IQ" cap="all" dirty="0"/>
              <a:t>3 – طريقه التكرير بالعامل المساعد </a:t>
            </a:r>
            <a:endParaRPr lang="en-US" dirty="0"/>
          </a:p>
          <a:p>
            <a:pPr algn="just">
              <a:buNone/>
            </a:pPr>
            <a:r>
              <a:rPr lang="ar-IQ" b="1" cap="all" dirty="0"/>
              <a:t>خامسا :مرحلة التسويق والتنوزيع النفطي </a:t>
            </a:r>
            <a:endParaRPr lang="en-US" dirty="0"/>
          </a:p>
          <a:p>
            <a:pPr algn="just">
              <a:buNone/>
            </a:pPr>
            <a:r>
              <a:rPr lang="ar-IQ" cap="all" dirty="0"/>
              <a:t> تهدف هذه المرحلة الى وضع السلعة النفطية في متناول المستهلك النهائي على الصعيد الداخلي والخارجي و يتم ذلك من خلال مجموعة من الوسائل والامكانيات والمحطات الثابتة والمتحركة، وتحتاج هذه المرحلة الى مجموعة من الفعاليات الاقتصادية لتحديد حجم المطلوب من المنتجات المكررة او النفط الخام في السوق المحلي والخارجي . وهذا يتم من خلال:</a:t>
            </a:r>
            <a:endParaRPr lang="en-US" dirty="0"/>
          </a:p>
          <a:p>
            <a:pPr algn="just">
              <a:buNone/>
            </a:pPr>
            <a:r>
              <a:rPr lang="ar-IQ" cap="all" dirty="0"/>
              <a:t>1 – اجراء دراسات لتحديد حجم وطبيعه الطلب والعرض بالنسبه للنفط الخام ومنتجاته </a:t>
            </a:r>
            <a:endParaRPr lang="en-US" dirty="0"/>
          </a:p>
          <a:p>
            <a:pPr algn="just">
              <a:buNone/>
            </a:pPr>
            <a:r>
              <a:rPr lang="ar-IQ" cap="all" dirty="0"/>
              <a:t>2 – تحديد الاطراف المتعامله في السوق النفطيه وتوفير الامكانيات والاجرائات الازمه لتنفيذ عقود البيع والشرء للنفط الخام </a:t>
            </a:r>
            <a:endParaRPr lang="en-US" dirty="0"/>
          </a:p>
          <a:p>
            <a:pPr algn="just">
              <a:buNone/>
            </a:pPr>
            <a:r>
              <a:rPr lang="ar-IQ" cap="all" dirty="0"/>
              <a:t>3- تهيئه التسهيلات الادارية والخدمية لعمليات التسويق والتوزيع .</a:t>
            </a:r>
            <a:endParaRPr lang="en-US" dirty="0"/>
          </a:p>
          <a:p>
            <a:pPr algn="just">
              <a:buNone/>
            </a:pPr>
            <a:r>
              <a:rPr lang="ar-IQ" cap="all" dirty="0"/>
              <a:t>4 – توفير التسهيلات الادارية والخدمية لعمليات التسويق والتوزيع. </a:t>
            </a:r>
            <a:endParaRPr lang="en-US" dirty="0"/>
          </a:p>
          <a:p>
            <a:pPr algn="just">
              <a:buNone/>
            </a:pPr>
            <a:r>
              <a:rPr lang="ar-IQ" cap="all" dirty="0"/>
              <a:t>5 – توفير متطلبات الدعاية والاعلان للمنتجات المكرره داخليا وخارجيا.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 </a:t>
            </a:r>
            <a:r>
              <a:rPr lang="ar-IQ" b="1" cap="all" dirty="0" smtClean="0"/>
              <a:t>الكثافة </a:t>
            </a:r>
            <a:r>
              <a:rPr lang="ar-IQ" b="1" cap="all" dirty="0"/>
              <a:t>النفطية </a:t>
            </a:r>
            <a:endParaRPr lang="ar-IQ" dirty="0"/>
          </a:p>
        </p:txBody>
      </p:sp>
      <p:sp>
        <p:nvSpPr>
          <p:cNvPr id="3" name="Content Placeholder 2"/>
          <p:cNvSpPr>
            <a:spLocks noGrp="1"/>
          </p:cNvSpPr>
          <p:nvPr>
            <p:ph idx="1"/>
          </p:nvPr>
        </p:nvSpPr>
        <p:spPr/>
        <p:txBody>
          <a:bodyPr>
            <a:normAutofit lnSpcReduction="10000"/>
          </a:bodyPr>
          <a:lstStyle/>
          <a:p>
            <a:pPr algn="just">
              <a:buNone/>
            </a:pPr>
            <a:r>
              <a:rPr lang="ar-IQ" cap="all" dirty="0"/>
              <a:t>النفط الخام الموجود في الطيبعة رغم كونه مادة متجانسة في عناصره ، الا انه لا يكون من نوع واحد في العالم فهو على انواع متعدده تتاثر تلك الانواع بالخصائص الطبيعية او الكيمياوية او بالكثافة او اللزوجة او بحسب احتواءه على الماده الكبريتية او المواد الشمعية والاملاح والمياه. وعموما تقاس نوعيه النفط الخام طبقا لدرجه الكثافه النوعيه التي وضعها معهد البترول </a:t>
            </a:r>
            <a:r>
              <a:rPr lang="en-US" cap="all" dirty="0"/>
              <a:t> (API) </a:t>
            </a:r>
            <a:r>
              <a:rPr lang="ar-IQ" cap="all" dirty="0"/>
              <a:t>الامريكي</a:t>
            </a:r>
            <a:r>
              <a:rPr lang="en-US" cap="all" dirty="0"/>
              <a:t> .  </a:t>
            </a:r>
            <a:r>
              <a:rPr lang="en-US" dirty="0"/>
              <a:t>American petroleum </a:t>
            </a:r>
            <a:r>
              <a:rPr lang="en-US" dirty="0" err="1"/>
              <a:t>Instiute</a:t>
            </a:r>
            <a:r>
              <a:rPr lang="en-US" cap="all" dirty="0"/>
              <a:t> </a:t>
            </a:r>
            <a:endParaRPr lang="en-US" dirty="0"/>
          </a:p>
          <a:p>
            <a:pPr algn="just">
              <a:buNone/>
            </a:pPr>
            <a:r>
              <a:rPr lang="ar-IQ" dirty="0"/>
              <a:t> </a:t>
            </a:r>
            <a:r>
              <a:rPr lang="ar-IQ" dirty="0" smtClean="0"/>
              <a:t>                      </a:t>
            </a:r>
            <a:r>
              <a:rPr lang="en-US" cap="all" dirty="0" smtClean="0"/>
              <a:t> </a:t>
            </a:r>
            <a:r>
              <a:rPr lang="ar-IQ" cap="all" dirty="0" smtClean="0"/>
              <a:t> </a:t>
            </a:r>
            <a:r>
              <a:rPr lang="ar-IQ" cap="all" dirty="0"/>
              <a:t>لاي نفط خام </a:t>
            </a:r>
            <a:r>
              <a:rPr lang="en-US" cap="all" dirty="0"/>
              <a:t>(API)</a:t>
            </a:r>
            <a:r>
              <a:rPr lang="ar-IQ" dirty="0"/>
              <a:t>وهي درجة كثافة</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359</Words>
  <Application>Microsoft Office PowerPoint</Application>
  <PresentationFormat>On-screen Show (4:3)</PresentationFormat>
  <Paragraphs>47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المحاضرة الرابعة مقارنة بين مزايا النقل بالانابيب والنقل بالناقلات البحريه النقل بالانابيب:   </vt:lpstr>
      <vt:lpstr>Slide 2</vt:lpstr>
      <vt:lpstr>رابعاً:مرحلة التكرير النفطي  </vt:lpstr>
      <vt:lpstr>Slide 4</vt:lpstr>
      <vt:lpstr> الكثافة النفطية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الرابعة مقارنة بين مزايا النقل بالانابيب والنقل بالناقلات البحريه النقل بالانابيب:   </dc:title>
  <dc:creator>dell</dc:creator>
  <cp:lastModifiedBy>dell</cp:lastModifiedBy>
  <cp:revision>2</cp:revision>
  <dcterms:created xsi:type="dcterms:W3CDTF">2020-03-07T17:51:45Z</dcterms:created>
  <dcterms:modified xsi:type="dcterms:W3CDTF">2020-03-07T17:58:59Z</dcterms:modified>
</cp:coreProperties>
</file>