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0C0BDA7-E0CB-40AF-965B-88B8A219E425}"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0C0BDA7-E0CB-40AF-965B-88B8A219E425}"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0C0BDA7-E0CB-40AF-965B-88B8A219E425}"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0C0BDA7-E0CB-40AF-965B-88B8A219E425}"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0BDA7-E0CB-40AF-965B-88B8A219E425}" type="datetimeFigureOut">
              <a:rPr lang="ar-IQ" smtClean="0"/>
              <a:t>13/07/1441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0C0BDA7-E0CB-40AF-965B-88B8A219E425}"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0C0BDA7-E0CB-40AF-965B-88B8A219E425}" type="datetimeFigureOut">
              <a:rPr lang="ar-IQ" smtClean="0"/>
              <a:t>13/07/1441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0C0BDA7-E0CB-40AF-965B-88B8A219E425}" type="datetimeFigureOut">
              <a:rPr lang="ar-IQ" smtClean="0"/>
              <a:t>13/07/1441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0BDA7-E0CB-40AF-965B-88B8A219E425}" type="datetimeFigureOut">
              <a:rPr lang="ar-IQ" smtClean="0"/>
              <a:t>13/07/1441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0BDA7-E0CB-40AF-965B-88B8A219E425}"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0BDA7-E0CB-40AF-965B-88B8A219E425}" type="datetimeFigureOut">
              <a:rPr lang="ar-IQ" smtClean="0"/>
              <a:t>13/07/1441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55A00B0-F780-44EC-ADF1-3C298096E094}"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0C0BDA7-E0CB-40AF-965B-88B8A219E425}" type="datetimeFigureOut">
              <a:rPr lang="ar-IQ" smtClean="0"/>
              <a:t>13/07/1441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55A00B0-F780-44EC-ADF1-3C298096E09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928826"/>
          </a:xfrm>
        </p:spPr>
        <p:txBody>
          <a:bodyPr>
            <a:normAutofit fontScale="90000"/>
          </a:bodyPr>
          <a:lstStyle/>
          <a:p>
            <a:r>
              <a:rPr lang="ar-IQ" dirty="0" smtClean="0"/>
              <a:t>المحاضرة الثامنة</a:t>
            </a:r>
            <a:br>
              <a:rPr lang="ar-IQ" dirty="0" smtClean="0"/>
            </a:br>
            <a:r>
              <a:rPr lang="ar-SA" b="1" dirty="0"/>
              <a:t>عرض النفط</a:t>
            </a:r>
            <a:r>
              <a:rPr lang="en-US" dirty="0"/>
              <a:t/>
            </a:r>
            <a:br>
              <a:rPr lang="en-US" dirty="0"/>
            </a:br>
            <a:r>
              <a:rPr lang="ar-SA" dirty="0"/>
              <a:t> </a:t>
            </a:r>
            <a:r>
              <a:rPr lang="en-US" dirty="0"/>
              <a:t/>
            </a:r>
            <a:br>
              <a:rPr lang="en-US" dirty="0"/>
            </a:br>
            <a:endParaRPr lang="ar-IQ" dirty="0"/>
          </a:p>
        </p:txBody>
      </p:sp>
      <p:sp>
        <p:nvSpPr>
          <p:cNvPr id="3" name="Subtitle 2"/>
          <p:cNvSpPr>
            <a:spLocks noGrp="1"/>
          </p:cNvSpPr>
          <p:nvPr>
            <p:ph type="subTitle" idx="1"/>
          </p:nvPr>
        </p:nvSpPr>
        <p:spPr>
          <a:xfrm>
            <a:off x="500034" y="1643050"/>
            <a:ext cx="8215370" cy="3995750"/>
          </a:xfrm>
        </p:spPr>
        <p:txBody>
          <a:bodyPr>
            <a:normAutofit fontScale="70000" lnSpcReduction="20000"/>
          </a:bodyPr>
          <a:lstStyle/>
          <a:p>
            <a:pPr algn="just"/>
            <a:r>
              <a:rPr lang="ar-SA" dirty="0">
                <a:solidFill>
                  <a:schemeClr val="tx1"/>
                </a:solidFill>
              </a:rPr>
              <a:t>يشمل عرض النفط الخام وعرض المنتجات النفطية ويتمثل في الكميات التي يرغب ويقدر المنتجون على تقديمها من النفط بالاسعار السائدة في وقت محدد ومكان محدد</a:t>
            </a:r>
            <a:r>
              <a:rPr lang="en-US" dirty="0">
                <a:solidFill>
                  <a:schemeClr val="tx1"/>
                </a:solidFill>
              </a:rPr>
              <a:t> .</a:t>
            </a:r>
          </a:p>
          <a:p>
            <a:pPr algn="just"/>
            <a:r>
              <a:rPr lang="fa-IR" dirty="0">
                <a:solidFill>
                  <a:schemeClr val="tx1"/>
                </a:solidFill>
              </a:rPr>
              <a:t> </a:t>
            </a:r>
            <a:r>
              <a:rPr lang="ar-SA" b="1" dirty="0">
                <a:solidFill>
                  <a:schemeClr val="tx1"/>
                </a:solidFill>
              </a:rPr>
              <a:t>اهم العوامل المحددة لعرض النفط</a:t>
            </a:r>
            <a:r>
              <a:rPr lang="en-US" b="1" dirty="0">
                <a:solidFill>
                  <a:schemeClr val="tx1"/>
                </a:solidFill>
              </a:rPr>
              <a:t>:- </a:t>
            </a:r>
            <a:endParaRPr lang="en-US" dirty="0">
              <a:solidFill>
                <a:schemeClr val="tx1"/>
              </a:solidFill>
            </a:endParaRPr>
          </a:p>
          <a:p>
            <a:pPr algn="just"/>
            <a:r>
              <a:rPr lang="fa-IR" dirty="0">
                <a:solidFill>
                  <a:schemeClr val="tx1"/>
                </a:solidFill>
              </a:rPr>
              <a:t>1</a:t>
            </a:r>
            <a:r>
              <a:rPr lang="en-US" dirty="0">
                <a:solidFill>
                  <a:schemeClr val="tx1"/>
                </a:solidFill>
              </a:rPr>
              <a:t>-</a:t>
            </a:r>
            <a:r>
              <a:rPr lang="ar-SA" dirty="0">
                <a:solidFill>
                  <a:schemeClr val="tx1"/>
                </a:solidFill>
              </a:rPr>
              <a:t>الطلب على النفط: اذ يغير العرض استجابة لما يطلبه المستهلكون عند الاسعار السائدة في السوق. ويدخل في محددات الطلب مستوى اسعار المشتقات النفطية والتي تتضمن قدراً كبيراً من ضرائب الاستهلاك وتؤثر سلباً في حجم الطلب</a:t>
            </a:r>
            <a:r>
              <a:rPr lang="en-US" dirty="0">
                <a:solidFill>
                  <a:schemeClr val="tx1"/>
                </a:solidFill>
              </a:rPr>
              <a:t> . </a:t>
            </a:r>
          </a:p>
          <a:p>
            <a:pPr algn="just"/>
            <a:r>
              <a:rPr lang="fa-IR" dirty="0">
                <a:solidFill>
                  <a:schemeClr val="tx1"/>
                </a:solidFill>
              </a:rPr>
              <a:t>2</a:t>
            </a:r>
            <a:r>
              <a:rPr lang="en-US" dirty="0">
                <a:solidFill>
                  <a:schemeClr val="tx1"/>
                </a:solidFill>
              </a:rPr>
              <a:t>-</a:t>
            </a:r>
            <a:r>
              <a:rPr lang="ar-SA" dirty="0">
                <a:solidFill>
                  <a:schemeClr val="tx1"/>
                </a:solidFill>
              </a:rPr>
              <a:t>يتحدد العرض بالامكانيات الانتاجية المتاحة في وقت معين، ومتى ما توفرت هذه الامكانيات اصبح من السهل زيادة الانتاج فور ارتفاع الطلب على النفط الخام</a:t>
            </a:r>
            <a:r>
              <a:rPr lang="en-US" dirty="0">
                <a:solidFill>
                  <a:schemeClr val="tx1"/>
                </a:solidFill>
              </a:rPr>
              <a:t> . </a:t>
            </a:r>
            <a:r>
              <a:rPr lang="ar-SA" dirty="0">
                <a:solidFill>
                  <a:schemeClr val="tx1"/>
                </a:solidFill>
              </a:rPr>
              <a:t>ومن المعلوم ان ما يتحقق من احتياجات نفطية او امكانيات انتاجية انما يعتمد في النهاية على حجم الاستثمارات الموجهة لعمليات التنقيب والتنمية، وحتى اذا توفرت الامكانيات الانتاجية فأن معدل الانتاج لا يمكن ان يتجاوز المستوى الذي تحدده الامتيازات الفنية بما يضر الحقل النفطي ويؤثر سلباً في حجم ما يمكن استخراجه من النفط على مدى عمر الحقل</a:t>
            </a:r>
            <a:r>
              <a:rPr lang="en-US" dirty="0">
                <a:solidFill>
                  <a:schemeClr val="tx1"/>
                </a:solidFill>
              </a:rPr>
              <a:t> . </a:t>
            </a:r>
          </a:p>
          <a:p>
            <a:pPr algn="just"/>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buNone/>
            </a:pPr>
            <a:r>
              <a:rPr lang="en-US" dirty="0"/>
              <a:t>-</a:t>
            </a:r>
            <a:r>
              <a:rPr lang="ar-SA" dirty="0"/>
              <a:t>سياسة الدولة المنتجة للنفط ومدى حاجتها الى النفط لمواجهة استهلاكها المحلي او لتصديره تحقيقاً لعوائد نفطية تلبي الحاجات المالية ويدخل في هذا الاطار السياسة الجماعية التي تقررها اوبك بالنسبة الى تحديد سقف الانتاج وتوزيع الحصص بين الاعضاء وكذلك مدى التزامهم بتلك الحصص</a:t>
            </a:r>
            <a:r>
              <a:rPr lang="en-US" dirty="0"/>
              <a:t> . </a:t>
            </a:r>
          </a:p>
          <a:p>
            <a:pPr algn="just">
              <a:buNone/>
            </a:pPr>
            <a:r>
              <a:rPr lang="en-US" dirty="0"/>
              <a:t>-4</a:t>
            </a:r>
            <a:r>
              <a:rPr lang="ar-SA" dirty="0"/>
              <a:t>قد يؤدي الخزين الاستراتيجي والتجاري الذي تقوم به الدولة وشركاتها ، دوراً في توفير المرونة اللازمة في حجم العرض بحيث يواجه التقلبات الموسمية في الاجل القصير.</a:t>
            </a:r>
            <a:endParaRPr lang="en-US" dirty="0"/>
          </a:p>
          <a:p>
            <a:pPr algn="just">
              <a:buNone/>
            </a:pPr>
            <a:r>
              <a:rPr lang="ar-SA" dirty="0"/>
              <a:t>5- تكاليف الانتاج بما في ذلك تكلفة الفرصة البديلة لانتاج النفط في الوقت الراهن عن حساب انتاجه في المستقبل</a:t>
            </a:r>
            <a:r>
              <a:rPr lang="en-US" dirty="0"/>
              <a:t> . </a:t>
            </a:r>
          </a:p>
          <a:p>
            <a:pPr algn="just">
              <a:buNone/>
            </a:pPr>
            <a:r>
              <a:rPr lang="ar-SA" dirty="0"/>
              <a:t>6</a:t>
            </a:r>
            <a:r>
              <a:rPr lang="en-US" dirty="0"/>
              <a:t>-</a:t>
            </a:r>
            <a:r>
              <a:rPr lang="ar-SA" dirty="0"/>
              <a:t>السعة الانتاجية لحقول النفط وهي الكميات القصوى الممكن استخراجها في ظل الضروف الفنية والاقتصادية السائدة .</a:t>
            </a:r>
            <a:endParaRPr lang="en-US" dirty="0"/>
          </a:p>
          <a:p>
            <a:pPr algn="just">
              <a:buNone/>
            </a:pPr>
            <a:r>
              <a:rPr lang="ar-SA" dirty="0"/>
              <a:t>7</a:t>
            </a:r>
            <a:r>
              <a:rPr lang="en-US" dirty="0"/>
              <a:t>-</a:t>
            </a:r>
            <a:r>
              <a:rPr lang="ar-SA" dirty="0"/>
              <a:t>الاسعار السائدة والمتوقعة في المستقبل .</a:t>
            </a:r>
            <a:endParaRPr lang="en-US" dirty="0"/>
          </a:p>
          <a:p>
            <a:pPr algn="just">
              <a:buNone/>
            </a:pPr>
            <a:r>
              <a:rPr lang="ar-SA" dirty="0"/>
              <a:t>8- التكنولوجيا المتاحة في مختلف مراحل الانتاج .</a:t>
            </a:r>
            <a:endParaRPr lang="en-US" dirty="0"/>
          </a:p>
          <a:p>
            <a:pPr algn="just">
              <a:buNone/>
            </a:pPr>
            <a:r>
              <a:rPr lang="ar-SA" dirty="0"/>
              <a:t>9-عدد المنتجين في السوق . </a:t>
            </a:r>
            <a:endParaRPr lang="en-US" dirty="0"/>
          </a:p>
          <a:p>
            <a:pPr algn="just">
              <a:buNone/>
            </a:pPr>
            <a:r>
              <a:rPr lang="ar-SA" dirty="0"/>
              <a:t>10</a:t>
            </a:r>
            <a:r>
              <a:rPr lang="en-US" dirty="0"/>
              <a:t>- </a:t>
            </a:r>
            <a:r>
              <a:rPr lang="ar-SA" dirty="0"/>
              <a:t>توقعات الطلب المحلي والعالمي على النفط ومشتقاته مستقبلا</a:t>
            </a:r>
            <a:r>
              <a:rPr lang="en-US" dirty="0"/>
              <a:t> . </a:t>
            </a:r>
          </a:p>
          <a:p>
            <a:pPr algn="just">
              <a:buNone/>
            </a:pPr>
            <a:r>
              <a:rPr lang="ar-SA" dirty="0"/>
              <a:t> </a:t>
            </a:r>
            <a:endParaRPr lang="en-US" dirty="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
            </a:r>
            <a:br>
              <a:rPr lang="ar-IQ" b="1" dirty="0" smtClean="0"/>
            </a:br>
            <a:r>
              <a:rPr lang="ar-SA" b="1" dirty="0" smtClean="0"/>
              <a:t>الطلب </a:t>
            </a:r>
            <a:r>
              <a:rPr lang="ar-SA" b="1" dirty="0"/>
              <a:t>على النفط</a:t>
            </a:r>
            <a:r>
              <a:rPr lang="en-US" dirty="0"/>
              <a:t/>
            </a:r>
            <a:br>
              <a:rPr lang="en-US" dirty="0"/>
            </a:br>
            <a:r>
              <a:rPr lang="ar-SA" b="1" dirty="0"/>
              <a:t> </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10000"/>
          </a:bodyPr>
          <a:lstStyle/>
          <a:p>
            <a:pPr algn="just">
              <a:buNone/>
            </a:pPr>
            <a:r>
              <a:rPr lang="ar-SA" dirty="0"/>
              <a:t> ان النفط لايستهلك بشكله الخام ، ولا تتولد عنه طاقة الااذا خضع لتكريره ، فالنفط الخام هو ماده اولية ويعد الطلب عليه مشتقا من الطلب على مشتقاته النفطية ،وقد اصبح حجم استهلاك الطاقة عامة .والنفط بشكل خاص ،معيارا يعكس مستوى التطور الاقتصادي للبلد . مع وجود اختلافات في نسبه استهلاك الطاقة مما يسمى (معامل استهلاك الطاقة)..بين بلد واخر وصناعة واخرى </a:t>
            </a:r>
            <a:r>
              <a:rPr lang="en-US" dirty="0"/>
              <a:t>.</a:t>
            </a:r>
          </a:p>
          <a:p>
            <a:pPr algn="just">
              <a:buNone/>
            </a:pPr>
            <a:r>
              <a:rPr lang="ar-SA" dirty="0"/>
              <a:t> </a:t>
            </a:r>
            <a:r>
              <a:rPr lang="ar-SA" b="1" dirty="0"/>
              <a:t>العوامل المؤثره على الطلب </a:t>
            </a:r>
            <a:endParaRPr lang="en-US" dirty="0"/>
          </a:p>
          <a:p>
            <a:pPr algn="just">
              <a:buNone/>
            </a:pPr>
            <a:r>
              <a:rPr lang="ar-SA" dirty="0"/>
              <a:t>1</a:t>
            </a:r>
            <a:r>
              <a:rPr lang="en-US" dirty="0"/>
              <a:t>-</a:t>
            </a:r>
            <a:r>
              <a:rPr lang="ar-SA" dirty="0"/>
              <a:t>يرتبط الطلب على الطاقة ولاسيما النفط ارتباطا وثيقاً  بمستوى النشاط الاقتصادي العام في الدولة ،ومعدلات نموه التي تعد اهم العوامل المؤثرة في حجم واتجاه الطلب صعودا وانخفاظا وكذلك مستويات الدخول ايضا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77500" lnSpcReduction="20000"/>
          </a:bodyPr>
          <a:lstStyle/>
          <a:p>
            <a:pPr algn="just">
              <a:buNone/>
            </a:pPr>
            <a:r>
              <a:rPr lang="ar-SA" dirty="0"/>
              <a:t> 2- اسعار الطاقة نفسها ولاسيما اسعارالمشتقات النفطية التي تتضمن قدرا كبيرا من ضرائب الاستهلاك والتي تبلغ في دول الاتحاد الاوربي الكلفه نحو (70℅)وهي تؤثر سلبا في طلب المستهلك النهائي ،ثم اثر المرونة السعرية ،ودرجة التصنيع معبراً عنها بقيمة الناتج الصناعي منسوبا الى الناتج المحلي الاجمالي ،تم مدى التحسن في تقنيه وكفاءة استخدام الطاقة</a:t>
            </a:r>
            <a:r>
              <a:rPr lang="en-US" dirty="0"/>
              <a:t>.</a:t>
            </a:r>
          </a:p>
          <a:p>
            <a:pPr algn="just">
              <a:buNone/>
            </a:pPr>
            <a:r>
              <a:rPr lang="fa-IR" dirty="0"/>
              <a:t>3-سعر صرف الدولار الامريكي وتاثيره على اسعار النفط وبصورة عامة هناك علاقة عكسية بينهما (مع بعض الاستثناءات)</a:t>
            </a:r>
            <a:endParaRPr lang="en-US" dirty="0"/>
          </a:p>
          <a:p>
            <a:pPr algn="just">
              <a:buNone/>
            </a:pPr>
            <a:r>
              <a:rPr lang="en-US" dirty="0"/>
              <a:t>4-</a:t>
            </a:r>
            <a:r>
              <a:rPr lang="ar-SA" dirty="0"/>
              <a:t>الخزين النفطي الاستراتيجي ،النفط يعتبر من المواد التي ليس من الصواب خزنها مدة طويلة .لذلك فان مقدار المنتج منه يمكن تحديده للتخلص مما يترتب عليه كلفة الخزن وعلى هذا الاساس يرتب الانتاج ترتيبا دقيقا في علاقته بالطلب العالمي .ومهما يلغت دقة هذه العلاقة فانها لن تبلغ درجه الكمال تماما .وعليه فانه من الممكن القول بان السبب في ذلك يعود لعوامل منها :- </a:t>
            </a:r>
            <a:endParaRPr lang="en-US" dirty="0"/>
          </a:p>
          <a:p>
            <a:pPr algn="just">
              <a:buNone/>
            </a:pPr>
            <a:r>
              <a:rPr lang="ar-SA" dirty="0"/>
              <a:t>أ- ان بعض الدول الصناعية تعتمد في كيانها الصناعي والاقتصادي على المستورد من النفط الخام .لذلك تعمل في العادة على خزن كميات كبيرة منه ومشتقاته كاحتياطي لصناعاتها واستهلاكها ولتلافي ما قد يحصل ازمات نفطية.</a:t>
            </a:r>
            <a:endParaRPr lang="en-US" dirty="0"/>
          </a:p>
          <a:p>
            <a:pPr algn="just">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0000" lnSpcReduction="20000"/>
          </a:bodyPr>
          <a:lstStyle/>
          <a:p>
            <a:pPr algn="just">
              <a:buNone/>
            </a:pPr>
            <a:r>
              <a:rPr lang="ar-SA" dirty="0"/>
              <a:t>ب- ان الشركات النفطية العالمية تخزن بعض الكميات منه كاحتياطي تجاري لمجابهته الظروف الطارئة وعلى نفس المنوال نجد ان هذه تزداد او تنقص منه بنسه لاخرى.وعليه فان هذين العاملين يؤثران على العلاقه بين الاستهلاك والعرض العالمي للنفط .</a:t>
            </a:r>
            <a:endParaRPr lang="en-US" dirty="0"/>
          </a:p>
          <a:p>
            <a:pPr algn="just">
              <a:buNone/>
            </a:pPr>
            <a:r>
              <a:rPr lang="ar-SA" dirty="0"/>
              <a:t>5-انتاج دول منظمة اوبك وسياستها النفطية .</a:t>
            </a:r>
            <a:endParaRPr lang="en-US" dirty="0"/>
          </a:p>
          <a:p>
            <a:pPr algn="just">
              <a:buNone/>
            </a:pPr>
            <a:r>
              <a:rPr lang="ar-SA" dirty="0"/>
              <a:t>6- تاثيرات المناخ .</a:t>
            </a:r>
            <a:endParaRPr lang="en-US" dirty="0"/>
          </a:p>
          <a:p>
            <a:pPr algn="just">
              <a:buNone/>
            </a:pPr>
            <a:r>
              <a:rPr lang="ar-SA" dirty="0"/>
              <a:t>7-تاثيرات المضاربة.</a:t>
            </a:r>
            <a:endParaRPr lang="en-US" dirty="0"/>
          </a:p>
          <a:p>
            <a:pPr algn="just">
              <a:buNone/>
            </a:pPr>
            <a:r>
              <a:rPr lang="ar-SA" dirty="0"/>
              <a:t>8-متوسط دخل الفرد واسعار الطاقة .</a:t>
            </a:r>
            <a:endParaRPr lang="en-US" dirty="0"/>
          </a:p>
          <a:p>
            <a:pPr algn="just">
              <a:buNone/>
            </a:pPr>
            <a:r>
              <a:rPr lang="ar-SA" dirty="0"/>
              <a:t>9- هيكل الانتاج القومي (صناعي .زراعي.خدمي ) </a:t>
            </a:r>
            <a:endParaRPr lang="en-US" dirty="0"/>
          </a:p>
          <a:p>
            <a:pPr algn="just">
              <a:buNone/>
            </a:pPr>
            <a:r>
              <a:rPr lang="ar-SA" dirty="0"/>
              <a:t>10- النمو السكاني العالمي ومعدلات نموة يؤثر على حجم الطلب العالمي على النفط.</a:t>
            </a:r>
            <a:endParaRPr lang="en-US" dirty="0"/>
          </a:p>
          <a:p>
            <a:pPr algn="just">
              <a:buNone/>
            </a:pPr>
            <a:r>
              <a:rPr lang="ar-SA" dirty="0"/>
              <a:t>11- القوانين المنظمة لاستهلاك الطاقة . </a:t>
            </a:r>
            <a:endParaRPr lang="en-US" dirty="0"/>
          </a:p>
          <a:p>
            <a:pPr algn="just">
              <a:buNone/>
            </a:pPr>
            <a:r>
              <a:rPr lang="ar-SA" dirty="0"/>
              <a:t>12- انماط استهلاك الطاقة (الاهمية النسبيه للنفط ضمن مصادر الطاقة البديلة في كل قطاع)</a:t>
            </a:r>
            <a:r>
              <a:rPr lang="en-US" dirty="0"/>
              <a:t>.</a:t>
            </a:r>
          </a:p>
          <a:p>
            <a:pPr algn="just">
              <a:buNone/>
            </a:pPr>
            <a:r>
              <a:rPr lang="en-US" dirty="0"/>
              <a:t>13-</a:t>
            </a:r>
            <a:r>
              <a:rPr lang="ar-SA" dirty="0"/>
              <a:t>توقعات الوحدات الاقتصادية المختلفة حول مستقبل السوق .</a:t>
            </a:r>
            <a:endParaRPr lang="en-US" dirty="0"/>
          </a:p>
          <a:p>
            <a:pPr algn="just">
              <a:buNone/>
            </a:pPr>
            <a:r>
              <a:rPr lang="ar-SA" dirty="0"/>
              <a:t>14- مجموعة العوامل غير الاقتصادية (ولاسيما السياسية والتكنولوجية).</a:t>
            </a:r>
            <a:endParaRPr lang="en-US" dirty="0"/>
          </a:p>
          <a:p>
            <a:r>
              <a:rPr lang="en-US" dirty="0"/>
              <a:t> </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719</Words>
  <Application>Microsoft Office PowerPoint</Application>
  <PresentationFormat>On-screen Show (4:3)</PresentationFormat>
  <Paragraphs>34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المحاضرة الثامنة عرض النفط   </vt:lpstr>
      <vt:lpstr>Slide 2</vt:lpstr>
      <vt:lpstr> الطلب على النفط   </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الثامنة عرض النفط   </dc:title>
  <dc:creator>dell</dc:creator>
  <cp:lastModifiedBy>dell</cp:lastModifiedBy>
  <cp:revision>1</cp:revision>
  <dcterms:created xsi:type="dcterms:W3CDTF">2020-03-07T18:13:51Z</dcterms:created>
  <dcterms:modified xsi:type="dcterms:W3CDTF">2020-03-07T18:17:22Z</dcterms:modified>
</cp:coreProperties>
</file>