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1E71A-09FE-46B6-90F3-45DB288B6A40}" type="datetimeFigureOut">
              <a:rPr lang="ar-IQ" smtClean="0"/>
              <a:t>13/07/1441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609B5-1B19-4A86-A221-EE83F8DB087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txBody>
          <a:bodyPr/>
          <a:lstStyle/>
          <a:p>
            <a:r>
              <a:rPr lang="ar-IQ" dirty="0" smtClean="0"/>
              <a:t>المحاضرة الحادية عشرة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286808" cy="478634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a-IR" dirty="0">
                <a:solidFill>
                  <a:schemeClr val="tx1"/>
                </a:solidFill>
              </a:rPr>
              <a:t>-يفوض العقد الطرف الطرف الاجنبي القيام بالعمليات النفطية المسندة اليه ولحساب الطرف الوطني .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fa-IR" dirty="0">
                <a:solidFill>
                  <a:schemeClr val="tx1"/>
                </a:solidFill>
              </a:rPr>
              <a:t>2-يتحمل الطرف الاجنبي كافة الاعباء المالية النناجمة عن الاستغلال النفطي .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fa-IR" dirty="0">
                <a:solidFill>
                  <a:schemeClr val="tx1"/>
                </a:solidFill>
              </a:rPr>
              <a:t>3-يحصل الطرف الاجنبي على حصة من النفط الخام والارباح وحسب اتفاق عقد المقاولة .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-4</a:t>
            </a:r>
            <a:r>
              <a:rPr lang="fa-IR" dirty="0">
                <a:solidFill>
                  <a:schemeClr val="tx1"/>
                </a:solidFill>
              </a:rPr>
              <a:t>حفر المساحات الخاصفة للعقد وتكو نمدة المقاولة دون (20) سنه تقريبا .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fa-IR" dirty="0">
                <a:solidFill>
                  <a:schemeClr val="tx1"/>
                </a:solidFill>
              </a:rPr>
              <a:t>5-يعتبر من الانماط الجيدة في استغلال الثروة النفطية وتحقق فوائد كبيرة للبلدان النفطية . حيث يتناسب هذا العقد اكثر من غيره مع مقتضيات سيادة الدولة على ثرواتها الطبيعية .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fa-IR" dirty="0">
                <a:solidFill>
                  <a:schemeClr val="tx1"/>
                </a:solidFill>
              </a:rPr>
              <a:t> </a:t>
            </a:r>
            <a:r>
              <a:rPr lang="ar-IQ" dirty="0">
                <a:solidFill>
                  <a:schemeClr val="tx1"/>
                </a:solidFill>
              </a:rPr>
              <a:t>6-</a:t>
            </a:r>
            <a:r>
              <a:rPr lang="fa-IR" dirty="0">
                <a:solidFill>
                  <a:schemeClr val="tx1"/>
                </a:solidFill>
              </a:rPr>
              <a:t>يحق للطرف الاجنبي استرداد ما انفقه من استثمارات واعباء مالية من خلال نسبة من الانتاج النفطي ، وتكون فترة الامتداد قصيرة نسبيا لا تتجاوز خمس سنوات </a:t>
            </a:r>
            <a:r>
              <a:rPr lang="fa-IR" dirty="0"/>
              <a:t>. 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/>
              <a:t>رابعا : الاستثمار الوطني المباشر :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fa-IR" dirty="0"/>
              <a:t>يقوم هذا النمط على اساس قيام الحكومة من خلال احدى مؤسساتها النفطية باستغلال ثروة البلد النفطية بشكل مستقل . او الاستفادة من بعض الخبرات الوطنية والاجنبية . وبما ان البلد صاحب الثروة هو من سيقوم باستغلالها فان الاستثمار والمساحة المستغلة والاطراف المستفيدة وكذلك العوائد تعود الى الدولة </a:t>
            </a:r>
            <a:endParaRPr lang="en-US" dirty="0"/>
          </a:p>
          <a:p>
            <a:pPr algn="just">
              <a:buNone/>
            </a:pPr>
            <a:r>
              <a:rPr lang="fa-IR" dirty="0"/>
              <a:t> وقد بدا هذا النوع من الاستثمار في 1917 في الاتحاد السوفيتي السابق وفي المكسيك عام 1938 وفي العراق </a:t>
            </a:r>
            <a:r>
              <a:rPr lang="en-US" dirty="0"/>
              <a:t>1968</a:t>
            </a:r>
            <a:r>
              <a:rPr lang="fa-IR" dirty="0"/>
              <a:t>بعد تأسيس شركة النفط الوطنية العراقي</a:t>
            </a:r>
            <a:r>
              <a:rPr lang="ar-IQ" dirty="0"/>
              <a:t>ة</a:t>
            </a:r>
            <a:r>
              <a:rPr lang="fa-IR" dirty="0"/>
              <a:t> عام </a:t>
            </a:r>
            <a:r>
              <a:rPr lang="en-US" dirty="0"/>
              <a:t>1967</a:t>
            </a:r>
            <a:r>
              <a:rPr lang="fa-IR" dirty="0"/>
              <a:t> . </a:t>
            </a:r>
            <a:endParaRPr lang="en-US" dirty="0"/>
          </a:p>
          <a:p>
            <a:pPr algn="just">
              <a:buNone/>
            </a:pPr>
            <a:r>
              <a:rPr lang="fa-IR" dirty="0"/>
              <a:t>ويحقق الاستثمار المباشر مجموعة من المزايا الاقتصادية السياسية التي تجعل البلد النفطي على درجة ومعرفة تامة بصناعته النفطية . ويلغي اساليب الاستغلال الاحتكاري لهذه الصناعة وتحكم المصالح العالمية النفطية بها . </a:t>
            </a:r>
            <a:endParaRPr lang="en-US" dirty="0"/>
          </a:p>
          <a:p>
            <a:pPr algn="just">
              <a:buNone/>
            </a:pPr>
            <a:r>
              <a:rPr lang="fa-IR" dirty="0"/>
              <a:t>ويمكن انجاز هذه المزايا بما يلي : 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>
              <a:buNone/>
            </a:pPr>
            <a:r>
              <a:rPr lang="fa-IR" dirty="0"/>
              <a:t>-الامتلاك الكلي لكل فعاليات الصناعة النفطية </a:t>
            </a:r>
            <a:r>
              <a:rPr lang="ar-IQ" dirty="0"/>
              <a:t>.</a:t>
            </a:r>
            <a:endParaRPr lang="en-US" dirty="0"/>
          </a:p>
          <a:p>
            <a:pPr algn="just">
              <a:buNone/>
            </a:pPr>
            <a:r>
              <a:rPr lang="fa-IR" dirty="0"/>
              <a:t>2-المزايا المادية والفنية التي تحقق للبلد النفطي .</a:t>
            </a:r>
            <a:endParaRPr lang="en-US" dirty="0"/>
          </a:p>
          <a:p>
            <a:pPr algn="just">
              <a:buNone/>
            </a:pPr>
            <a:r>
              <a:rPr lang="fa-IR" dirty="0"/>
              <a:t>3-المرونة العالية في التعامل الاطراف الدولية .</a:t>
            </a:r>
            <a:endParaRPr lang="en-US" dirty="0"/>
          </a:p>
          <a:p>
            <a:pPr algn="just">
              <a:buNone/>
            </a:pPr>
            <a:r>
              <a:rPr lang="en-US" dirty="0"/>
              <a:t>-4</a:t>
            </a:r>
            <a:r>
              <a:rPr lang="fa-IR" dirty="0"/>
              <a:t>وضع النفط في خدمة عملية التنمية الاقتصادية والاجتماعية في خدمة الاهداف الاقتصادية والسياسية لتوجيهات البلد النفطي. </a:t>
            </a:r>
            <a:endParaRPr lang="en-US" dirty="0"/>
          </a:p>
          <a:p>
            <a:pPr algn="just">
              <a:buNone/>
            </a:pPr>
            <a:r>
              <a:rPr lang="fa-IR" dirty="0"/>
              <a:t>5-التخلص من سيطرة الاحتكارات النفطية العالمية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/>
              <a:t>خامسا : المشاركة النفطية والتملك الكلي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fa-IR" dirty="0"/>
              <a:t>يعتبر هذا النمط من الص</a:t>
            </a:r>
            <a:r>
              <a:rPr lang="ar-IQ" dirty="0"/>
              <a:t>يغ </a:t>
            </a:r>
            <a:r>
              <a:rPr lang="fa-IR" dirty="0"/>
              <a:t>الجديدة التي اخذتها بعض دول الخليج العربي , وقد جاء بعد ان قامت بعض الدول العربية بتأميم صناعاتها النفطية مثل ليبيا والجزائر والعراق . الى ان طرحة جاء ليكون بديل عن التأميم ، وقد دعت منظمة اوبك اعضائها زيادة نسبة مشاركتها في استغلال الثروة النفطية عام </a:t>
            </a:r>
            <a:r>
              <a:rPr lang="en-US" dirty="0"/>
              <a:t>1968</a:t>
            </a:r>
            <a:r>
              <a:rPr lang="fa-IR" dirty="0"/>
              <a:t> بموجبه توجيه وضع لهذا الغرض . </a:t>
            </a:r>
            <a:endParaRPr lang="en-US" dirty="0"/>
          </a:p>
          <a:p>
            <a:pPr algn="just">
              <a:buNone/>
            </a:pPr>
            <a:r>
              <a:rPr lang="fa-IR" dirty="0"/>
              <a:t>وقد و</a:t>
            </a:r>
            <a:r>
              <a:rPr lang="ar-IQ" dirty="0"/>
              <a:t>ض</a:t>
            </a:r>
            <a:r>
              <a:rPr lang="fa-IR" dirty="0"/>
              <a:t>عت عدة ميزرات وراء الاخذ بنظام المشاركة منها : </a:t>
            </a:r>
            <a:endParaRPr lang="en-US" dirty="0"/>
          </a:p>
          <a:p>
            <a:pPr algn="just">
              <a:buNone/>
            </a:pPr>
            <a:r>
              <a:rPr lang="fa-IR" dirty="0"/>
              <a:t>1-ان المشاركة سوف تؤدي الى الاستفادة من الاستثمارات النفطية الاجنبية , ومن خيراتها الفنية والتكنولوجية . </a:t>
            </a:r>
            <a:endParaRPr lang="en-US" dirty="0"/>
          </a:p>
          <a:p>
            <a:pPr algn="just">
              <a:buNone/>
            </a:pPr>
            <a:r>
              <a:rPr lang="fa-IR" dirty="0"/>
              <a:t>2-ان نظام المشاركة يؤمن حماية لهيكل اسعار النفط الخام واستقرارها وعدم تعرضها للانهيار </a:t>
            </a:r>
            <a:endParaRPr lang="en-US" dirty="0"/>
          </a:p>
          <a:p>
            <a:pPr algn="just">
              <a:buNone/>
            </a:pPr>
            <a:r>
              <a:rPr lang="fa-IR" dirty="0"/>
              <a:t>3-ان المشاركة تؤمن النقل التدريجي لملكية الصناعة النفطية . </a:t>
            </a:r>
            <a:endParaRPr lang="en-US" dirty="0"/>
          </a:p>
          <a:p>
            <a:pPr algn="just">
              <a:buNone/>
            </a:pPr>
            <a:r>
              <a:rPr lang="fa-IR" dirty="0"/>
              <a:t>وفي 5/11/1973 تم توقيع اتفاق المشاركة في نيويورك وتضمنت الاتفاقية ثلاثة مبادئ اساسية وهي :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fa-IR" dirty="0"/>
              <a:t>-تبدأ نسبة المشاركة من عام 1973 وحتى عام 1983 وكانت نسبة المشاركة (25)% تزداد على فترات زمنية متفاوتة بمقدار (5)% حتى تصل الى (51)% عام 1983 . وشملت الاتفاقية كلا من السعودية والكويت وقطر . </a:t>
            </a:r>
            <a:endParaRPr lang="en-US" dirty="0"/>
          </a:p>
          <a:p>
            <a:pPr algn="just">
              <a:buNone/>
            </a:pPr>
            <a:r>
              <a:rPr lang="fa-IR" dirty="0"/>
              <a:t>2-تعويض الشركات الاجنبية على نسبة المشاركة التي يحصل عليها البلد النفطي . </a:t>
            </a:r>
            <a:endParaRPr lang="en-US" dirty="0"/>
          </a:p>
          <a:p>
            <a:pPr algn="just">
              <a:buNone/>
            </a:pPr>
            <a:r>
              <a:rPr lang="fa-IR" dirty="0"/>
              <a:t>3-تحديد حصة الحكومة النفطية من النفط الخام , اما العمليات اللاحقة للانتاج فتكون من حصة الشركات . </a:t>
            </a:r>
            <a:endParaRPr lang="en-US" dirty="0"/>
          </a:p>
          <a:p>
            <a:pPr algn="just">
              <a:buNone/>
            </a:pPr>
            <a:r>
              <a:rPr lang="fa-IR" dirty="0"/>
              <a:t>امام مسائل تعويض الشركات فقد تم الاتفاق على ان تعتمد القيمة الدفترية في عمليات التعويض اي على اساس القيمة الصافية او الفعلية حسب سعر السوق . </a:t>
            </a:r>
            <a:endParaRPr lang="en-US" dirty="0"/>
          </a:p>
          <a:p>
            <a:pPr algn="just">
              <a:buNone/>
            </a:pPr>
            <a:r>
              <a:rPr lang="fa-IR" dirty="0"/>
              <a:t>وقد بلغت التعويضات التي دفعت للشركات مقابل (51)% ضعف القيمة الصافية لمجموع موجودات الشركات . وهذا التعويض ادى الى تعرض البلدان المشاركة الى خسائر كبيرة لايقامها دخل سريع للحكومة النفطية . </a:t>
            </a:r>
            <a:endParaRPr lang="en-US" dirty="0"/>
          </a:p>
          <a:p>
            <a:pPr algn="just">
              <a:buNone/>
            </a:pPr>
            <a:r>
              <a:rPr lang="fa-IR" dirty="0"/>
              <a:t>وبذلك اخذت دول الخليج باتفاقية ونظام المشاركة في محاولة لنقل ملكية الصناعية النفطية الى الحكومات من خلال المشاركة والتملك الكلي بشراء موجودات الشركات العاملة , على ان تبقى تلك الشركات عاملة في الاراضي الوطنية لتلك الدولة .</a:t>
            </a:r>
            <a:endParaRPr lang="en-US" dirty="0"/>
          </a:p>
          <a:p>
            <a:pPr algn="just">
              <a:buNone/>
            </a:pPr>
            <a:r>
              <a:rPr lang="fa-IR" dirty="0"/>
              <a:t> 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584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المحاضرة الحادية عشرة </vt:lpstr>
      <vt:lpstr>رابعا : الاستثمار الوطني المباشر :  </vt:lpstr>
      <vt:lpstr>Slide 3</vt:lpstr>
      <vt:lpstr>خامسا : المشاركة النفطية والتملك الكلي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الحادية عشرة </dc:title>
  <dc:creator>dell</dc:creator>
  <cp:lastModifiedBy>dell</cp:lastModifiedBy>
  <cp:revision>1</cp:revision>
  <dcterms:created xsi:type="dcterms:W3CDTF">2020-03-07T18:25:38Z</dcterms:created>
  <dcterms:modified xsi:type="dcterms:W3CDTF">2020-03-07T18:28:59Z</dcterms:modified>
</cp:coreProperties>
</file>