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E338B6F-4461-40FD-8E8B-E279FE998181}"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E338B6F-4461-40FD-8E8B-E279FE998181}"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E338B6F-4461-40FD-8E8B-E279FE998181}"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E338B6F-4461-40FD-8E8B-E279FE998181}"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38B6F-4461-40FD-8E8B-E279FE998181}"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E338B6F-4461-40FD-8E8B-E279FE998181}"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E338B6F-4461-40FD-8E8B-E279FE998181}"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E338B6F-4461-40FD-8E8B-E279FE998181}"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38B6F-4461-40FD-8E8B-E279FE998181}"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38B6F-4461-40FD-8E8B-E279FE998181}"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38B6F-4461-40FD-8E8B-E279FE998181}"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DC07B4-C6FE-4A2C-B0A4-94ADEA7F784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338B6F-4461-40FD-8E8B-E279FE998181}"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DC07B4-C6FE-4A2C-B0A4-94ADEA7F784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214445"/>
          </a:xfrm>
        </p:spPr>
        <p:txBody>
          <a:bodyPr>
            <a:normAutofit fontScale="90000"/>
          </a:bodyPr>
          <a:lstStyle/>
          <a:p>
            <a:r>
              <a:rPr lang="ar-IQ" dirty="0" smtClean="0"/>
              <a:t>المحاضرة الثانية عشرة</a:t>
            </a:r>
            <a:br>
              <a:rPr lang="ar-IQ" dirty="0" smtClean="0"/>
            </a:br>
            <a:r>
              <a:rPr lang="fa-IR" b="1" dirty="0"/>
              <a:t>التركيز الاحتكاري في الصناعة النفطية </a:t>
            </a:r>
            <a:r>
              <a:rPr lang="en-US" dirty="0"/>
              <a:t/>
            </a:r>
            <a:br>
              <a:rPr lang="en-US" dirty="0"/>
            </a:br>
            <a:endParaRPr lang="ar-IQ" dirty="0"/>
          </a:p>
        </p:txBody>
      </p:sp>
      <p:sp>
        <p:nvSpPr>
          <p:cNvPr id="3" name="Subtitle 2"/>
          <p:cNvSpPr>
            <a:spLocks noGrp="1"/>
          </p:cNvSpPr>
          <p:nvPr>
            <p:ph type="subTitle" idx="1"/>
          </p:nvPr>
        </p:nvSpPr>
        <p:spPr>
          <a:xfrm>
            <a:off x="571472" y="1500174"/>
            <a:ext cx="8215370" cy="4857784"/>
          </a:xfrm>
        </p:spPr>
        <p:txBody>
          <a:bodyPr>
            <a:normAutofit lnSpcReduction="10000"/>
          </a:bodyPr>
          <a:lstStyle/>
          <a:p>
            <a:pPr algn="just"/>
            <a:r>
              <a:rPr lang="fa-IR" dirty="0">
                <a:solidFill>
                  <a:schemeClr val="tx1"/>
                </a:solidFill>
              </a:rPr>
              <a:t>طبيعة التركيز الاحتكاري :- أتفق الاقتصاديين على ان الصناعة النفطية تقع ضمن اطار نموذج احتكار القلة . ويظهر ذلك من خلال سلوك الشركات النفطية الاحتكارية لاسيما بعد عقد اتفاقية الجناكري عام 1928 . والتي (نصت على جعل جميع الشركات المنضوية تحت الكارتل يتبعون سياسة موحدة لمنع زيادة الانتاج او تهديد الاسعار والاسواق) وقد استمرت الاتفاقية الى عام </a:t>
            </a:r>
            <a:r>
              <a:rPr lang="en-US" dirty="0">
                <a:solidFill>
                  <a:schemeClr val="tx1"/>
                </a:solidFill>
              </a:rPr>
              <a:t>1947</a:t>
            </a:r>
            <a:r>
              <a:rPr lang="fa-IR" dirty="0">
                <a:solidFill>
                  <a:schemeClr val="tx1"/>
                </a:solidFill>
              </a:rPr>
              <a:t> ولكن سلوك الشركات الاحتكارية بمعنى كما لو كان هناك اتفاق بينهم وفيما يلي اهم العوامل التي جعلت الصناعة النفطية اقرب الى مفهوم الاحتكار من المنافسة الاحتكارية :</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lgn="just">
              <a:buNone/>
            </a:pPr>
            <a:r>
              <a:rPr lang="fa-IR" dirty="0"/>
              <a:t>-ارتفاع درجة المخاطر في الصناعة النفطية </a:t>
            </a:r>
            <a:endParaRPr lang="en-US" dirty="0"/>
          </a:p>
          <a:p>
            <a:pPr algn="just">
              <a:buNone/>
            </a:pPr>
            <a:r>
              <a:rPr lang="fa-IR" dirty="0"/>
              <a:t>2-طبيعة المادة (النفط الخام) من حيث تركز انتاجها في بعض المناطق وخلوها في مناطق اخرى حسب التوزيع الجغرافي للنفط الخام </a:t>
            </a:r>
            <a:endParaRPr lang="en-US" dirty="0"/>
          </a:p>
          <a:p>
            <a:pPr algn="just">
              <a:buNone/>
            </a:pPr>
            <a:r>
              <a:rPr lang="fa-IR" dirty="0"/>
              <a:t>3-ارتفاع حجم الاستثمارات التي تحتاجها الصناعة النفطية </a:t>
            </a:r>
            <a:endParaRPr lang="en-US" dirty="0"/>
          </a:p>
          <a:p>
            <a:pPr algn="just">
              <a:buNone/>
            </a:pPr>
            <a:r>
              <a:rPr lang="fa-IR" dirty="0"/>
              <a:t>4-انخفاض درجة مرونة (الطلب والعرض) على النفط الخام بسبب صعوبة الاستغناء عنه او ايجاد البدائل خلال مدة الاجل القصير </a:t>
            </a:r>
            <a:endParaRPr lang="en-US" dirty="0"/>
          </a:p>
          <a:p>
            <a:pPr algn="just">
              <a:buNone/>
            </a:pPr>
            <a:r>
              <a:rPr lang="fa-IR" dirty="0"/>
              <a:t>5- ارتفاع التكاليف الثانية بالمقارنة مع التكاليف المتغيرة مما اوجد ظهور ظاهرة (رافعة التشغيل) في الصناعة النفطية </a:t>
            </a:r>
            <a:r>
              <a:rPr lang="ar-IQ" dirty="0"/>
              <a:t>.</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هيكل التنظيم الاحتكاري </a:t>
            </a:r>
            <a:endParaRPr lang="ar-IQ" dirty="0"/>
          </a:p>
        </p:txBody>
      </p:sp>
      <p:sp>
        <p:nvSpPr>
          <p:cNvPr id="3" name="Content Placeholder 2"/>
          <p:cNvSpPr>
            <a:spLocks noGrp="1"/>
          </p:cNvSpPr>
          <p:nvPr>
            <p:ph idx="1"/>
          </p:nvPr>
        </p:nvSpPr>
        <p:spPr/>
        <p:txBody>
          <a:bodyPr>
            <a:normAutofit fontScale="70000" lnSpcReduction="20000"/>
          </a:bodyPr>
          <a:lstStyle/>
          <a:p>
            <a:pPr algn="just">
              <a:buNone/>
            </a:pPr>
            <a:r>
              <a:rPr lang="fa-IR" dirty="0"/>
              <a:t>ان الاحتكار النفطي يضم مجموعة من الشركات تكونت وظهرت على مدار تطور الصناعة النفطية . ويتميز هذا التظيم بمجموعة من الخصائص التي تتمثل بالتكامل العمودي والافقي في نشاط الشركات وكذلك تركز رأس المال والميزة الاحتكارية وتنوع نشاط الشركات في مجال الطاقة .. </a:t>
            </a:r>
            <a:endParaRPr lang="en-US" dirty="0"/>
          </a:p>
          <a:p>
            <a:pPr algn="just">
              <a:buNone/>
            </a:pPr>
            <a:r>
              <a:rPr lang="fa-IR" dirty="0"/>
              <a:t>ومن الناحية التاريخيه فن المدة الممتدة بين (1858-1911) شهدت ظهور الشركات الاحتكارية ... </a:t>
            </a:r>
            <a:endParaRPr lang="en-US" dirty="0"/>
          </a:p>
          <a:p>
            <a:pPr algn="just">
              <a:buNone/>
            </a:pPr>
            <a:r>
              <a:rPr lang="fa-IR" dirty="0"/>
              <a:t>1-شركة ستاندراد اوف اوهايو </a:t>
            </a:r>
            <a:endParaRPr lang="en-US" dirty="0"/>
          </a:p>
          <a:p>
            <a:pPr algn="just">
              <a:buNone/>
            </a:pPr>
            <a:r>
              <a:rPr lang="fa-IR" dirty="0"/>
              <a:t>2-شركة شل      </a:t>
            </a:r>
            <a:endParaRPr lang="en-US" dirty="0"/>
          </a:p>
          <a:p>
            <a:pPr algn="just">
              <a:buNone/>
            </a:pPr>
            <a:r>
              <a:rPr lang="fa-IR" dirty="0"/>
              <a:t>3-شركة البترول البريطانية </a:t>
            </a:r>
            <a:endParaRPr lang="en-US" dirty="0"/>
          </a:p>
          <a:p>
            <a:pPr algn="just">
              <a:buNone/>
            </a:pPr>
            <a:r>
              <a:rPr lang="fa-IR" dirty="0"/>
              <a:t>4-شركة اويل اوف نيوجرسي </a:t>
            </a:r>
            <a:endParaRPr lang="en-US" dirty="0"/>
          </a:p>
          <a:p>
            <a:pPr algn="just">
              <a:buNone/>
            </a:pPr>
            <a:r>
              <a:rPr lang="fa-IR" dirty="0"/>
              <a:t>5-شركة موبل اويل </a:t>
            </a:r>
            <a:endParaRPr lang="en-US" dirty="0"/>
          </a:p>
          <a:p>
            <a:pPr algn="just">
              <a:buNone/>
            </a:pPr>
            <a:r>
              <a:rPr lang="fa-IR" dirty="0"/>
              <a:t>6-شركة كاليفورنيا اويل </a:t>
            </a:r>
            <a:endParaRPr lang="en-US" dirty="0"/>
          </a:p>
          <a:p>
            <a:pPr algn="just">
              <a:buNone/>
            </a:pPr>
            <a:r>
              <a:rPr lang="fa-IR" dirty="0"/>
              <a:t>7-شركة جلف اويل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7500" lnSpcReduction="20000"/>
          </a:bodyPr>
          <a:lstStyle/>
          <a:p>
            <a:pPr algn="just">
              <a:buNone/>
            </a:pPr>
            <a:r>
              <a:rPr lang="fa-IR" dirty="0"/>
              <a:t> وقد سيطرت هذه الشركات على اكثر من (70%) من الاحتياطي العالمي المؤكد في العالم . و (</a:t>
            </a:r>
            <a:r>
              <a:rPr lang="en-US" dirty="0"/>
              <a:t>64</a:t>
            </a:r>
            <a:r>
              <a:rPr lang="fa-IR" dirty="0"/>
              <a:t>%) من الانتاج واكثر من (</a:t>
            </a:r>
            <a:r>
              <a:rPr lang="en-US" dirty="0"/>
              <a:t>56</a:t>
            </a:r>
            <a:r>
              <a:rPr lang="fa-IR" dirty="0"/>
              <a:t>%) من اجمالي طاقة التكرير , كما تتحكم باكثر من (</a:t>
            </a:r>
            <a:r>
              <a:rPr lang="en-US" dirty="0"/>
              <a:t>67</a:t>
            </a:r>
            <a:r>
              <a:rPr lang="fa-IR" dirty="0"/>
              <a:t>%) من مرافق النقل وتجارة النفط الخام . وبذلك فان هذه الشركات تتحكم في فعاليات الصناعة النفطية .. </a:t>
            </a:r>
            <a:endParaRPr lang="en-US" dirty="0"/>
          </a:p>
          <a:p>
            <a:pPr algn="just">
              <a:buNone/>
            </a:pPr>
            <a:r>
              <a:rPr lang="fa-IR" dirty="0"/>
              <a:t>وتختلف هذه الشركات عن الشركات النفطية الوطنية من حيث التكوين والتمويل والاهداف والسيطرة والتحكم في الصناعة النفطية وعن اختلاف ملكيتها مما ينعكس على سياساتها في مجال الانتاج والاسعار والارباح والفوائد وسياسات التسويق والتوزيع والتأثير في السوق الدولية للنفط الخام . </a:t>
            </a:r>
            <a:endParaRPr lang="en-US" dirty="0"/>
          </a:p>
          <a:p>
            <a:pPr algn="just">
              <a:buNone/>
            </a:pPr>
            <a:r>
              <a:rPr lang="fa-IR" b="1" dirty="0"/>
              <a:t>اما ابرز صفات الشركات النفطية الوطنية </a:t>
            </a:r>
            <a:endParaRPr lang="en-US" dirty="0"/>
          </a:p>
          <a:p>
            <a:pPr algn="just">
              <a:buNone/>
            </a:pPr>
            <a:r>
              <a:rPr lang="fa-IR" dirty="0"/>
              <a:t>1-ان ملكيتها تعود الى الدولة الى ملكية عامة وبالتالي فأهدافها سوف تتماشى مع اهداف الدولة </a:t>
            </a:r>
            <a:endParaRPr lang="en-US" dirty="0"/>
          </a:p>
          <a:p>
            <a:pPr algn="just">
              <a:buNone/>
            </a:pPr>
            <a:r>
              <a:rPr lang="fa-IR" dirty="0"/>
              <a:t>2-ان صفة التكامل الاقتصادي يكون محدود فيها حيث ان نشاطها النفطي يقتصر على بعض مراحل الصناعة النفطية وخاصة المرحلة الاولى والثانية .</a:t>
            </a:r>
            <a:endParaRPr lang="en-US" dirty="0"/>
          </a:p>
          <a:p>
            <a:pPr algn="just">
              <a:buNone/>
            </a:pPr>
            <a:r>
              <a:rPr lang="fa-IR" dirty="0"/>
              <a:t>3-تتمتع بصفة الاحتكار بفضل قوة القانون (الى التشريع القانوني) والذي حصر استغلال الثروة النفطية بالشركة الوطنية </a:t>
            </a:r>
            <a:endParaRPr lang="en-US" dirty="0"/>
          </a:p>
          <a:p>
            <a:pPr algn="just">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algn="just">
              <a:buNone/>
            </a:pPr>
            <a:r>
              <a:rPr lang="fa-IR" dirty="0"/>
              <a:t>واخيرا يمكن القول ان التركيز الاحتكاري للشركات الاحتكارية الاجنبية لم يكن بصورة عفوية او اعتباطية بل هو ولد بصورة طبيعية وموضوعية مع نشوء وتطور اساليب وازدهار النظام الرأسمالي وانتقاله من مرحلة المنافسة التامة الى مرحلة الاحتكار الى مرحلة رأس المال (مرحلة اتحاد وتزاوج رأس المال المصرفي مع رأس المال الصناعي) مكونة الشركات الاحتكارية الكبرى بأنواعها المختلفة </a:t>
            </a:r>
            <a:endParaRPr lang="en-US" dirty="0"/>
          </a:p>
          <a:p>
            <a:pPr algn="just">
              <a:buNone/>
            </a:pPr>
            <a:r>
              <a:rPr lang="fa-IR" dirty="0"/>
              <a:t>ولقد برزت العديد من الشركات الاحتكارية ليس في مجال الصناعة النفطية بل شملت العديد من الموارد الطبيعية كالفحم والحديد والنحاس والموارد الزراعية كالقطن والمطاط والسكر والقهوة وهناك بعض الشركات التي تعمل في المجال الخدمي كالفنادق والمطاعم والنقل ... الى ان نشوء وتطور الصناعة النفطية قد جاءت متلائمة مع  ظروف وتطور النظام الرأسمالي وملبية لاهدافه الاستغلالية التوسعية حيث تم لعدد قليل وحدود من شركات نفطية من السيطرة والهيمنة الاحتكارية على مجمل الصناعة النفطية . </a:t>
            </a:r>
            <a:endParaRPr lang="en-US" dirty="0"/>
          </a:p>
          <a:p>
            <a:pPr algn="just">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539</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المحاضرة الثانية عشرة التركيز الاحتكاري في الصناعة النفطية  </vt:lpstr>
      <vt:lpstr>Slide 2</vt:lpstr>
      <vt:lpstr>هيكل التنظيم الاحتكاري </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عشرة التركيز الاحتكاري في الصناعة النفطية  </dc:title>
  <dc:creator>dell</dc:creator>
  <cp:lastModifiedBy>dell</cp:lastModifiedBy>
  <cp:revision>1</cp:revision>
  <dcterms:created xsi:type="dcterms:W3CDTF">2020-03-07T18:29:05Z</dcterms:created>
  <dcterms:modified xsi:type="dcterms:W3CDTF">2020-03-07T18:33:14Z</dcterms:modified>
</cp:coreProperties>
</file>