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41B732D-153E-42EA-BF56-B4F85472E8A9}"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40547E8-35FA-4C2B-AF60-23BB90A9C8D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41B732D-153E-42EA-BF56-B4F85472E8A9}"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40547E8-35FA-4C2B-AF60-23BB90A9C8D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41B732D-153E-42EA-BF56-B4F85472E8A9}"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40547E8-35FA-4C2B-AF60-23BB90A9C8D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41B732D-153E-42EA-BF56-B4F85472E8A9}"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40547E8-35FA-4C2B-AF60-23BB90A9C8D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1B732D-153E-42EA-BF56-B4F85472E8A9}"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40547E8-35FA-4C2B-AF60-23BB90A9C8DB}"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41B732D-153E-42EA-BF56-B4F85472E8A9}"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40547E8-35FA-4C2B-AF60-23BB90A9C8DB}"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41B732D-153E-42EA-BF56-B4F85472E8A9}" type="datetimeFigureOut">
              <a:rPr lang="ar-IQ" smtClean="0"/>
              <a:t>13/07/1441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40547E8-35FA-4C2B-AF60-23BB90A9C8D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41B732D-153E-42EA-BF56-B4F85472E8A9}" type="datetimeFigureOut">
              <a:rPr lang="ar-IQ" smtClean="0"/>
              <a:t>13/07/1441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40547E8-35FA-4C2B-AF60-23BB90A9C8D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B732D-153E-42EA-BF56-B4F85472E8A9}" type="datetimeFigureOut">
              <a:rPr lang="ar-IQ" smtClean="0"/>
              <a:t>13/07/1441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40547E8-35FA-4C2B-AF60-23BB90A9C8D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B732D-153E-42EA-BF56-B4F85472E8A9}"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40547E8-35FA-4C2B-AF60-23BB90A9C8D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B732D-153E-42EA-BF56-B4F85472E8A9}"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40547E8-35FA-4C2B-AF60-23BB90A9C8DB}"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41B732D-153E-42EA-BF56-B4F85472E8A9}" type="datetimeFigureOut">
              <a:rPr lang="ar-IQ" smtClean="0"/>
              <a:t>13/07/1441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40547E8-35FA-4C2B-AF60-23BB90A9C8D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1357321"/>
          </a:xfrm>
        </p:spPr>
        <p:txBody>
          <a:bodyPr>
            <a:normAutofit fontScale="90000"/>
          </a:bodyPr>
          <a:lstStyle/>
          <a:p>
            <a:r>
              <a:rPr lang="ar-IQ" dirty="0" smtClean="0"/>
              <a:t>المحاضرة الخامسة عشرة</a:t>
            </a:r>
            <a:br>
              <a:rPr lang="ar-IQ" dirty="0" smtClean="0"/>
            </a:br>
            <a:r>
              <a:rPr lang="fa-IR" b="1" dirty="0"/>
              <a:t>اسعار النفط والعوامل المؤثرة في تسعيرها </a:t>
            </a:r>
            <a:endParaRPr lang="ar-IQ" dirty="0"/>
          </a:p>
        </p:txBody>
      </p:sp>
      <p:sp>
        <p:nvSpPr>
          <p:cNvPr id="3" name="Subtitle 2"/>
          <p:cNvSpPr>
            <a:spLocks noGrp="1"/>
          </p:cNvSpPr>
          <p:nvPr>
            <p:ph type="subTitle" idx="1"/>
          </p:nvPr>
        </p:nvSpPr>
        <p:spPr>
          <a:xfrm>
            <a:off x="571472" y="1857364"/>
            <a:ext cx="8215370" cy="4357718"/>
          </a:xfrm>
        </p:spPr>
        <p:txBody>
          <a:bodyPr>
            <a:normAutofit fontScale="77500" lnSpcReduction="20000"/>
          </a:bodyPr>
          <a:lstStyle/>
          <a:p>
            <a:pPr algn="just"/>
            <a:r>
              <a:rPr lang="fa-IR" dirty="0">
                <a:solidFill>
                  <a:schemeClr val="tx1"/>
                </a:solidFill>
              </a:rPr>
              <a:t>يعتبر النفط مادة استراتيجية هامة لاقتصاد اي دولة , سواء اكانت منتجة ام مستهلكة مما يعني تضافر مجموعة من العوامل غير الاقتصادية (منها السياسية والاستراتيجيه والاجتماعية) , مع العوامل الاقتصادية بصورة متشابكة , تجعل تسعير النفط امرا يندر ان تجتمع عليه الاراء . ولهذا يتأثر سعر النفط بمجموعتين من العوامل , ترتبط الاولى منها بالعوامل الاقتصادية التي تحددها قوى السوق , وترتبط الثانية بالعوامل السياسية . وتتقارب قوة تأثير كل مجموعة على السعر من وقت لأخر . </a:t>
            </a:r>
            <a:endParaRPr lang="en-US" dirty="0">
              <a:solidFill>
                <a:schemeClr val="tx1"/>
              </a:solidFill>
            </a:endParaRPr>
          </a:p>
          <a:p>
            <a:pPr algn="just"/>
            <a:r>
              <a:rPr lang="fa-IR" dirty="0">
                <a:solidFill>
                  <a:schemeClr val="tx1"/>
                </a:solidFill>
              </a:rPr>
              <a:t>وقد كان السعر المعلن سعرا اداريا اكثر من اقتصاديا لضمان توازن مصالح الشركات النفطية وعلاقاتها مع الدول المستهلكة والدول المنتجة . وبعد استخدام النفط كسلاح سياسي في حرب اكتوبر\ تشرين 1973 اعيدت تسمية السعر المعلن ليصيح سعر البيع الحكومي </a:t>
            </a:r>
            <a:r>
              <a:rPr lang="en-US" dirty="0" err="1">
                <a:solidFill>
                  <a:schemeClr val="tx1"/>
                </a:solidFill>
              </a:rPr>
              <a:t>govermment</a:t>
            </a:r>
            <a:r>
              <a:rPr lang="en-US" dirty="0">
                <a:solidFill>
                  <a:schemeClr val="tx1"/>
                </a:solidFill>
              </a:rPr>
              <a:t> sales </a:t>
            </a:r>
            <a:r>
              <a:rPr lang="fa-IR" dirty="0">
                <a:solidFill>
                  <a:schemeClr val="tx1"/>
                </a:solidFill>
              </a:rPr>
              <a:t>  , او سعر البيع الرسمي </a:t>
            </a:r>
            <a:r>
              <a:rPr lang="en-US" dirty="0">
                <a:solidFill>
                  <a:schemeClr val="tx1"/>
                </a:solidFill>
              </a:rPr>
              <a:t>Official sales price </a:t>
            </a:r>
            <a:r>
              <a:rPr lang="ar-KW" dirty="0">
                <a:solidFill>
                  <a:schemeClr val="tx1"/>
                </a:solidFill>
              </a:rPr>
              <a:t>, اي ان سعر النفط تحول من سعر اداري الى سعر سياسي نتيجة تغيير هوية من يحدد السعر </a:t>
            </a:r>
            <a:r>
              <a:rPr lang="ar-KW" dirty="0"/>
              <a:t>.</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77500" lnSpcReduction="20000"/>
          </a:bodyPr>
          <a:lstStyle/>
          <a:p>
            <a:pPr algn="just">
              <a:buNone/>
            </a:pPr>
            <a:r>
              <a:rPr lang="ar-KW" dirty="0"/>
              <a:t> واثناء المدة بين (1973-1985) اعتمد تسعير النفط على سعر برميل النفط الخام العربي الخفيف من درجة 3.4  </a:t>
            </a:r>
            <a:r>
              <a:rPr lang="en-US" dirty="0"/>
              <a:t>API</a:t>
            </a:r>
            <a:r>
              <a:rPr lang="fa-IR" dirty="0"/>
              <a:t>  كنفط قياسي . وتحدد تبعا له اسعار باقي النفوط حسب فروق النوعية . واستمرت هذه القاعدة السعرية حيث ان الطلب على النفط كان اقل من الطاقة الانتاجية (العرض) في المدة (1973-1979) مما ادى الى نجاحها . </a:t>
            </a:r>
            <a:endParaRPr lang="en-US" dirty="0"/>
          </a:p>
          <a:p>
            <a:pPr algn="just">
              <a:buNone/>
            </a:pPr>
            <a:r>
              <a:rPr lang="fa-IR" dirty="0"/>
              <a:t>ولكن في المدة بين 1979 و 1981 ارتفع الطلب الى مستوى يفوق الطاقة الانتاجية ولهذا بدأت العوامل الاقتصادية تشارك بفعالية العوامل الساسية في تحديد السعر . </a:t>
            </a:r>
            <a:endParaRPr lang="en-US" dirty="0"/>
          </a:p>
          <a:p>
            <a:pPr algn="just">
              <a:buNone/>
            </a:pPr>
            <a:r>
              <a:rPr lang="fa-IR" dirty="0"/>
              <a:t>وفي عام 1982 اصبح الطلب اقل بكثير من الطاقة الانتاجية مما حفز المنافسة بين المنتجين لأعطاء خصومات سعرية وبالتالي تدهور الاسعار . </a:t>
            </a:r>
            <a:endParaRPr lang="en-US" dirty="0"/>
          </a:p>
          <a:p>
            <a:pPr algn="just">
              <a:buNone/>
            </a:pPr>
            <a:r>
              <a:rPr lang="fa-IR" dirty="0"/>
              <a:t>ومع استمرار انخفاض اسعار النفط وبلوغها ادنى مستوى في عام </a:t>
            </a:r>
            <a:r>
              <a:rPr lang="en-US" dirty="0"/>
              <a:t>1986</a:t>
            </a:r>
            <a:r>
              <a:rPr lang="fa-IR" dirty="0"/>
              <a:t>* قبل المنتجون القوى الاقتصادية في السوق كعنصر رئيس في تحديد السعر , مع تحديد سعر (18) د\ب كسعر رسمي تحدده سلة من عدة انواع من النفط الخام . حيث كان سعر السوق اقل من السعر االرسمي الى نهاية الثمانينيات , الا ان اسعار النفط كانت ترتفع قبل نهاية عقد الثمانينيات وبداية التسعينيات من القرن الماضي , مما دفع اوبك الى رفع سعر سلة النفوط الى (21)د\ب في تموز 1990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العوامل المؤثرة في اسعار النفط الخام </a:t>
            </a:r>
            <a:endParaRPr lang="ar-IQ" dirty="0"/>
          </a:p>
        </p:txBody>
      </p:sp>
      <p:sp>
        <p:nvSpPr>
          <p:cNvPr id="3" name="Content Placeholder 2"/>
          <p:cNvSpPr>
            <a:spLocks noGrp="1"/>
          </p:cNvSpPr>
          <p:nvPr>
            <p:ph idx="1"/>
          </p:nvPr>
        </p:nvSpPr>
        <p:spPr/>
        <p:txBody>
          <a:bodyPr>
            <a:normAutofit fontScale="77500" lnSpcReduction="20000"/>
          </a:bodyPr>
          <a:lstStyle/>
          <a:p>
            <a:pPr algn="just">
              <a:buNone/>
            </a:pPr>
            <a:r>
              <a:rPr lang="fa-IR" b="1" dirty="0"/>
              <a:t>-طبيعة النفط : </a:t>
            </a:r>
            <a:endParaRPr lang="en-US" dirty="0"/>
          </a:p>
          <a:p>
            <a:pPr algn="just">
              <a:buNone/>
            </a:pPr>
            <a:r>
              <a:rPr lang="fa-IR" dirty="0"/>
              <a:t>يعتبر النفط من الموارد الناجحة , مما يعني عدم صلاحية القواعد الكلاسيكية لتسعيره . اذ ان تحديد السعر بالنفقة الحدية سيؤدي الى تزايد معدلات النضوب , وبالتالي حرمان الاجيال القادمة او انخفاض نصيبها من الموارد النفطية . ولهذا فان استهلاك النفط يتضمن نفقات الفرصة البديلة المتمثلة في قيمة مايمكن الحصول عليه في المستقبل . وعليه لابد من وضع هذه النفقات في الاعتبار عند تخصيص الموارد النفطية عبر الزمن , لضمان التوزيع الامثل بين الجيل الحالي والاجيال القادمة ,  فان سعر النفط سيساوي النفقة الحدية للاستخراج حاليا مضافا اليه نفقات الفرصة البديلة المقابلة للندرة , وارتفاع الاسعار عن مستوى النفقة الحدية يؤدي الى اقلال استهلاك الجيل الحالي من النفط (اي ان الكميات المستخرجة من النفط تقل عن الكميات المستخرجة منه لو كان موردا متجددا) . وتتحدد نفقة الفرصة البديلة بالفرق بين القيمة الحالية للنفط والقيمة الحقيقية لتوفير بديل مناسب وكامل النفط في المستقبل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85000" lnSpcReduction="10000"/>
          </a:bodyPr>
          <a:lstStyle/>
          <a:p>
            <a:pPr algn="just">
              <a:buNone/>
            </a:pPr>
            <a:r>
              <a:rPr lang="fa-IR" b="1" dirty="0"/>
              <a:t>-حجم الاحتياطي النفطي المؤكد : </a:t>
            </a:r>
            <a:endParaRPr lang="en-US" dirty="0"/>
          </a:p>
          <a:p>
            <a:pPr algn="just">
              <a:buNone/>
            </a:pPr>
            <a:r>
              <a:rPr lang="fa-IR" dirty="0"/>
              <a:t>يعد من العوامل المؤثرة في تحديد سعر النفط الخام , وفي ضوء هذا الاحتياطي يمكن تحديد مدة ندرة النفط الخام وعموما ان اسعار النفط الخام لا تؤخذ مسارا واحدا وانما كلما تغيرت التوقعات حول حجم الاحتياطي فان مسارات السعر سوف تتغير تبعا لذلك .</a:t>
            </a:r>
            <a:endParaRPr lang="en-US" dirty="0"/>
          </a:p>
          <a:p>
            <a:pPr algn="just">
              <a:buNone/>
            </a:pPr>
            <a:r>
              <a:rPr lang="fa-IR" b="1" dirty="0"/>
              <a:t>3- المرونة السعرية للطلب : </a:t>
            </a:r>
            <a:r>
              <a:rPr lang="en-US" b="1" dirty="0"/>
              <a:t>price elasticity of demand </a:t>
            </a:r>
            <a:endParaRPr lang="en-US" dirty="0"/>
          </a:p>
          <a:p>
            <a:pPr algn="just">
              <a:buNone/>
            </a:pPr>
            <a:r>
              <a:rPr lang="ar-KW" dirty="0"/>
              <a:t>ان قياس مرونة الطلب السعرية على النفط الخام تكون منخفضة في الاجل القصير , اذ قدرت بحدود (0.192) اما في الاجل الطويل فانها تكون عالية مما تزيد من درجة اللايقين </a:t>
            </a:r>
            <a:r>
              <a:rPr lang="fa-IR" dirty="0"/>
              <a:t>  </a:t>
            </a:r>
            <a:r>
              <a:rPr lang="en-US" dirty="0"/>
              <a:t>un certainty </a:t>
            </a:r>
            <a:r>
              <a:rPr lang="fa-IR" dirty="0"/>
              <a:t> اذ يكشف لنا تطور الاسعار النفطية والاستهلاك العالمي للنفط الخام على ان هناك رد فعل محدد للمستهلك تجاه تغيرات اسعار النفط الخام . فضلا عن الحاجة الى مدة طويلة لكي يستطيع المستهلك (التجاري او الصناعي او المنزلي) ان يتكيف مع مستوى الاسعار المرتفعة . ان هذا الانتظار الزمني (</a:t>
            </a:r>
            <a:r>
              <a:rPr lang="en-US" dirty="0"/>
              <a:t>time leg</a:t>
            </a:r>
            <a:r>
              <a:rPr lang="fa-IR" dirty="0"/>
              <a:t>) من نسبة اللايقين في مرونة الطلب السعرية في الامد الطويل . </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62500" lnSpcReduction="20000"/>
          </a:bodyPr>
          <a:lstStyle/>
          <a:p>
            <a:pPr algn="just">
              <a:buNone/>
            </a:pPr>
            <a:r>
              <a:rPr lang="en-US" dirty="0"/>
              <a:t>4</a:t>
            </a:r>
            <a:r>
              <a:rPr lang="fa-IR" b="1" dirty="0"/>
              <a:t>معدل النمو الاقتصادي </a:t>
            </a:r>
            <a:r>
              <a:rPr lang="fa-IR" dirty="0"/>
              <a:t>: </a:t>
            </a:r>
            <a:endParaRPr lang="en-US" dirty="0"/>
          </a:p>
          <a:p>
            <a:pPr algn="just">
              <a:buNone/>
            </a:pPr>
            <a:r>
              <a:rPr lang="fa-IR" dirty="0"/>
              <a:t>يعد من المحددات الاساسية لحجم استهلاك النفط في العالم </a:t>
            </a:r>
            <a:r>
              <a:rPr lang="ar-IQ" dirty="0"/>
              <a:t>فزيادة</a:t>
            </a:r>
            <a:r>
              <a:rPr lang="fa-IR" dirty="0"/>
              <a:t> توقعات ارتفاع معدلات النمو الاقتصادي في بلد ما تؤدي الى زيادة الطلب على النفط الخام لاغراض الطاقة مما يدفع بالسعر الى الارتفاع بمعدل سعر الخصم (الفائدة) والعكس صحيح . </a:t>
            </a:r>
            <a:endParaRPr lang="en-US" dirty="0"/>
          </a:p>
          <a:p>
            <a:pPr algn="just">
              <a:buNone/>
            </a:pPr>
            <a:r>
              <a:rPr lang="fa-IR" b="1" dirty="0"/>
              <a:t>5-طبيعة السوق النفطي : </a:t>
            </a:r>
            <a:endParaRPr lang="en-US" dirty="0"/>
          </a:p>
          <a:p>
            <a:pPr algn="just">
              <a:buNone/>
            </a:pPr>
            <a:r>
              <a:rPr lang="fa-IR" dirty="0"/>
              <a:t>تختلف الاراء حول طبيعة سوق النفط بصورة كبيرة , حيث يعتقد البعض بخضوع تسعير النفط لعناصر احتكارية بحتة , اذ تتمتع اوبك بمركز احتكاري يمكنها من تحديد الاسعار وحجم الانتاج بحرية مطلقة , وبصورة تحقق لاعضائها اعلى قدر ممكن من العوائد المالية .وهذا الاعتقاد يخالفه البعض الاخر , بحجة اختلاف الظروف الاقتصادية والمصالح السياسية للاعضاء , مما يؤدي الى تضارب الاراء حول سياسات الانتاج والتسعير كما حدث عبر السنوات الماضية . اما الاراء الاقرب للحقيقة فتقول : بخضوع سوق النفط لمنافسة (احتكار) القلة , ولكن تتعدد نظريات منافسة القلة يجعل الاتفاق على سياسات الانتاج والتسعير امرا صعبا </a:t>
            </a:r>
            <a:endParaRPr lang="en-US" dirty="0"/>
          </a:p>
          <a:p>
            <a:pPr algn="just">
              <a:buNone/>
            </a:pPr>
            <a:r>
              <a:rPr lang="en-US" b="1" dirty="0"/>
              <a:t>-6</a:t>
            </a:r>
            <a:r>
              <a:rPr lang="fa-IR" b="1" dirty="0"/>
              <a:t>العوامل غير الاقتصادية : </a:t>
            </a:r>
            <a:endParaRPr lang="en-US" dirty="0"/>
          </a:p>
          <a:p>
            <a:pPr algn="just">
              <a:buNone/>
            </a:pPr>
            <a:r>
              <a:rPr lang="fa-IR" dirty="0"/>
              <a:t>يخضع انتاج النفط في مراحله المختلفة للعديد من العوامل غير الاقتصادية ولا سيما الاستراتيجية والسياسية منها , مما يجعل اي محاولة لوضع اسس علمية واقتصادية موضوعية لتسعير النفط امرا يخضع للاجتهاد والتنبؤ حتى لو تمكن اي باحث من التحكم في عوامل العرض والطلب والاسواق . ولهذا فان اسعار النفط ستخضع في النهاية للموقف التفاوضي بين الشركات النفطية الكبرى . والدول المنتجة والدول المستهلكة , وفيما بين الدول المنتجة نفسها . </a:t>
            </a:r>
            <a:endParaRPr lang="en-US" dirty="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883</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المحاضرة الخامسة عشرة اسعار النفط والعوامل المؤثرة في تسعيرها </vt:lpstr>
      <vt:lpstr>Slide 2</vt:lpstr>
      <vt:lpstr>العوامل المؤثرة في اسعار النفط الخام </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 عشرة اسعار النفط والعوامل المؤثرة في تسعيرها </dc:title>
  <dc:creator>dell</dc:creator>
  <cp:lastModifiedBy>dell</cp:lastModifiedBy>
  <cp:revision>1</cp:revision>
  <dcterms:created xsi:type="dcterms:W3CDTF">2020-03-07T18:40:55Z</dcterms:created>
  <dcterms:modified xsi:type="dcterms:W3CDTF">2020-03-07T18:45:44Z</dcterms:modified>
</cp:coreProperties>
</file>