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9D896-019B-49EC-B220-DD9B18383B6E}"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9D896-019B-49EC-B220-DD9B18383B6E}"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9D896-019B-49EC-B220-DD9B18383B6E}"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9D896-019B-49EC-B220-DD9B18383B6E}"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9D896-019B-49EC-B220-DD9B18383B6E}"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9D896-019B-49EC-B220-DD9B18383B6E}"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9D896-019B-49EC-B220-DD9B18383B6E}"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9D896-019B-49EC-B220-DD9B18383B6E}"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9D896-019B-49EC-B220-DD9B18383B6E}" type="datetimeFigureOut">
              <a:rPr lang="en-US" smtClean="0"/>
              <a:pPr/>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9D896-019B-49EC-B220-DD9B18383B6E}"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9D896-019B-49EC-B220-DD9B18383B6E}"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44DD71-9FA7-46C0-90C1-BDBF35E445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9D896-019B-49EC-B220-DD9B18383B6E}" type="datetimeFigureOut">
              <a:rPr lang="en-US" smtClean="0"/>
              <a:pPr/>
              <a:t>3/11/2020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4DD71-9FA7-46C0-90C1-BDBF35E445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ki/%D9%85%D8%A7%D8%AA%D9%84%D8%A7%D8%A8" TargetMode="External"/><Relationship Id="rId2" Type="http://schemas.openxmlformats.org/officeDocument/2006/relationships/hyperlink" Target="https://ar.wikipedia.org/wiki/%D9%85%D8%A7%D8%AB%D9%88%D9%88%D8%B1%D9%83%D8%B3" TargetMode="External"/><Relationship Id="rId1" Type="http://schemas.openxmlformats.org/officeDocument/2006/relationships/slideLayout" Target="../slideLayouts/slideLayout1.xml"/><Relationship Id="rId6" Type="http://schemas.openxmlformats.org/officeDocument/2006/relationships/hyperlink" Target="https://ar.wikipedia.org/wiki/%D9%83%D9%84%D9%8A%D9%81_%D9%85%D9%88%D9%84%D9%8A%D8%B1" TargetMode="External"/><Relationship Id="rId5" Type="http://schemas.openxmlformats.org/officeDocument/2006/relationships/hyperlink" Target="https://ar.wikipedia.org/wiki/%D9%81%D9%88%D8%B1%D8%AA%D8%B1%D8%A7%D9%86" TargetMode="External"/><Relationship Id="rId4" Type="http://schemas.openxmlformats.org/officeDocument/2006/relationships/hyperlink" Target="https://ar.wikipedia.org/wiki/%D8%B3%D9%8A_(%D9%84%D8%BA%D8%A9_%D8%A8%D8%B1%D9%85%D8%AC%D8%A9)"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p:spPr>
        <p:txBody>
          <a:bodyPr>
            <a:normAutofit fontScale="90000"/>
          </a:bodyPr>
          <a:lstStyle/>
          <a:p>
            <a:pPr rtl="1"/>
            <a:r>
              <a:rPr lang="en-US" sz="2200" b="1" dirty="0" smtClean="0"/>
              <a:t/>
            </a:r>
            <a:br>
              <a:rPr lang="en-US" sz="2200" b="1" dirty="0" smtClean="0"/>
            </a:br>
            <a:r>
              <a:rPr lang="en-US" sz="2200" b="1" dirty="0"/>
              <a:t/>
            </a:r>
            <a:br>
              <a:rPr lang="en-US" sz="2200" b="1" dirty="0"/>
            </a:br>
            <a:r>
              <a:rPr lang="en-US" sz="2200" b="1" smtClean="0"/>
              <a:t/>
            </a:r>
            <a:br>
              <a:rPr lang="en-US" sz="2200" b="1" smtClean="0"/>
            </a:br>
            <a:r>
              <a:rPr lang="en-US" sz="2200" dirty="0"/>
              <a:t/>
            </a:r>
            <a:br>
              <a:rPr lang="en-US" sz="2200" dirty="0"/>
            </a:br>
            <a:r>
              <a:rPr lang="ar-IQ" sz="2200" b="1" dirty="0"/>
              <a:t>المدخل الى برنامج ماتلاب</a:t>
            </a:r>
            <a:r>
              <a:rPr lang="en-US" sz="2200" dirty="0"/>
              <a:t/>
            </a:r>
            <a:br>
              <a:rPr lang="en-US" sz="2200" dirty="0"/>
            </a:br>
            <a:r>
              <a:rPr lang="en-US" sz="2200" b="1" dirty="0"/>
              <a:t>Introduction to </a:t>
            </a:r>
            <a:r>
              <a:rPr lang="en-US" sz="2200" b="1" dirty="0" err="1"/>
              <a:t>Matlab</a:t>
            </a:r>
            <a:r>
              <a:rPr lang="en-US" dirty="0"/>
              <a:t/>
            </a:r>
            <a:br>
              <a:rPr lang="en-US" dirty="0"/>
            </a:br>
            <a:r>
              <a:rPr lang="ar-IQ" b="1" dirty="0"/>
              <a:t> </a:t>
            </a:r>
            <a:r>
              <a:rPr lang="en-US" dirty="0"/>
              <a:t/>
            </a:r>
            <a:br>
              <a:rPr lang="en-US" dirty="0"/>
            </a:br>
            <a:endParaRPr lang="en-US" dirty="0"/>
          </a:p>
        </p:txBody>
      </p:sp>
      <p:sp>
        <p:nvSpPr>
          <p:cNvPr id="3" name="Subtitle 2"/>
          <p:cNvSpPr>
            <a:spLocks noGrp="1"/>
          </p:cNvSpPr>
          <p:nvPr>
            <p:ph type="subTitle" idx="1"/>
          </p:nvPr>
        </p:nvSpPr>
        <p:spPr>
          <a:xfrm>
            <a:off x="1371600" y="3276600"/>
            <a:ext cx="6400800" cy="2362200"/>
          </a:xfrm>
        </p:spPr>
        <p:txBody>
          <a:bodyPr>
            <a:normAutofit fontScale="47500" lnSpcReduction="20000"/>
          </a:bodyPr>
          <a:lstStyle/>
          <a:p>
            <a:pPr algn="just" rtl="1"/>
            <a:r>
              <a:rPr lang="ar-IQ" dirty="0">
                <a:solidFill>
                  <a:schemeClr val="tx1"/>
                </a:solidFill>
              </a:rPr>
              <a:t>المقدمة:</a:t>
            </a:r>
            <a:endParaRPr lang="en-US" dirty="0">
              <a:solidFill>
                <a:schemeClr val="tx1"/>
              </a:solidFill>
            </a:endParaRPr>
          </a:p>
          <a:p>
            <a:pPr algn="just" rtl="1"/>
            <a:r>
              <a:rPr lang="ar-IQ" dirty="0">
                <a:solidFill>
                  <a:schemeClr val="tx1"/>
                </a:solidFill>
              </a:rPr>
              <a:t>يعتبر برنامج ماتلاب بيئة عمل ولغة برمجة بنفس الوقت، وتعتمد على كم هائل من الدوال التي تغطي الكثير من العلوم، وتوفر الوقت والجهد في كتابة البرامج لحل المسائل المختلفة. وفي نهاية السبيعنات من القرن العشرين خرج الى النور برنامج ماتلاب على يد منتجيه كليف باري مولر (</a:t>
            </a:r>
            <a:r>
              <a:rPr lang="en-US" dirty="0">
                <a:solidFill>
                  <a:schemeClr val="tx1"/>
                </a:solidFill>
              </a:rPr>
              <a:t>Cleve Barry </a:t>
            </a:r>
            <a:r>
              <a:rPr lang="en-US" dirty="0" err="1">
                <a:solidFill>
                  <a:schemeClr val="tx1"/>
                </a:solidFill>
              </a:rPr>
              <a:t>Moler</a:t>
            </a:r>
            <a:r>
              <a:rPr lang="ar-IQ" dirty="0">
                <a:solidFill>
                  <a:schemeClr val="tx1"/>
                </a:solidFill>
              </a:rPr>
              <a:t>) المولود عام 1939عالم الرياضيات ومبرمج الحاسوب المتخصص في التحليل العددي من منتصف السبعينات إلى آخرها كان أحد المؤلفين لـ</a:t>
            </a:r>
            <a:r>
              <a:rPr lang="en-US" dirty="0">
                <a:solidFill>
                  <a:schemeClr val="tx1"/>
                </a:solidFill>
              </a:rPr>
              <a:t> LINPACK  </a:t>
            </a:r>
            <a:r>
              <a:rPr lang="ar-IQ" dirty="0">
                <a:solidFill>
                  <a:schemeClr val="tx1"/>
                </a:solidFill>
              </a:rPr>
              <a:t>و</a:t>
            </a:r>
            <a:r>
              <a:rPr lang="en-US" dirty="0">
                <a:solidFill>
                  <a:schemeClr val="tx1"/>
                </a:solidFill>
              </a:rPr>
              <a:t> EISPACK </a:t>
            </a:r>
            <a:r>
              <a:rPr lang="ar-IQ" dirty="0">
                <a:solidFill>
                  <a:schemeClr val="tx1"/>
                </a:solidFill>
              </a:rPr>
              <a:t>وهما مكتبتان برمجيتان للحسابات العددية مكتوبتان بلغة فورتران </a:t>
            </a:r>
            <a:r>
              <a:rPr lang="en-US" dirty="0">
                <a:solidFill>
                  <a:schemeClr val="tx1"/>
                </a:solidFill>
              </a:rPr>
              <a:t>(Fortran)</a:t>
            </a:r>
            <a:r>
              <a:rPr lang="ar-IQ" dirty="0">
                <a:solidFill>
                  <a:schemeClr val="tx1"/>
                </a:solidFill>
              </a:rPr>
              <a:t>. وجون ن. ليتل (</a:t>
            </a:r>
            <a:r>
              <a:rPr lang="en-US" dirty="0">
                <a:solidFill>
                  <a:schemeClr val="tx1"/>
                </a:solidFill>
              </a:rPr>
              <a:t>John N. Little</a:t>
            </a:r>
            <a:r>
              <a:rPr lang="ar-IQ" dirty="0">
                <a:solidFill>
                  <a:schemeClr val="tx1"/>
                </a:solidFill>
              </a:rPr>
              <a:t>) المولود عام 1928 هو رئيس والمشارك في تأسيس </a:t>
            </a:r>
            <a:r>
              <a:rPr lang="ar-IQ" dirty="0">
                <a:solidFill>
                  <a:schemeClr val="tx1"/>
                </a:solidFill>
                <a:hlinkClick r:id="rId2" tooltip="ماثووركس"/>
              </a:rPr>
              <a:t>شركة ماثووركـــــــــــــس</a:t>
            </a:r>
            <a:r>
              <a:rPr lang="en-US" dirty="0">
                <a:solidFill>
                  <a:schemeClr val="tx1"/>
                </a:solidFill>
              </a:rPr>
              <a:t> </a:t>
            </a:r>
            <a:r>
              <a:rPr lang="ar-IQ" dirty="0">
                <a:solidFill>
                  <a:schemeClr val="tx1"/>
                </a:solidFill>
              </a:rPr>
              <a:t>( </a:t>
            </a:r>
            <a:r>
              <a:rPr lang="en-US" dirty="0">
                <a:solidFill>
                  <a:schemeClr val="tx1"/>
                </a:solidFill>
              </a:rPr>
              <a:t>(</a:t>
            </a:r>
            <a:r>
              <a:rPr lang="en-US" dirty="0" err="1">
                <a:solidFill>
                  <a:schemeClr val="tx1"/>
                </a:solidFill>
              </a:rPr>
              <a:t>Mathworks</a:t>
            </a:r>
            <a:r>
              <a:rPr lang="ar-IQ" dirty="0">
                <a:solidFill>
                  <a:schemeClr val="tx1"/>
                </a:solidFill>
              </a:rPr>
              <a:t>وقد شارك في إعادة كتابة </a:t>
            </a:r>
            <a:r>
              <a:rPr lang="ar-IQ" dirty="0">
                <a:solidFill>
                  <a:schemeClr val="tx1"/>
                </a:solidFill>
                <a:hlinkClick r:id="rId3" tooltip="ماتلاب"/>
              </a:rPr>
              <a:t>ماتلاب</a:t>
            </a:r>
            <a:r>
              <a:rPr lang="en-US" dirty="0">
                <a:solidFill>
                  <a:schemeClr val="tx1"/>
                </a:solidFill>
              </a:rPr>
              <a:t> </a:t>
            </a:r>
            <a:r>
              <a:rPr lang="ar-IQ" dirty="0">
                <a:solidFill>
                  <a:schemeClr val="tx1"/>
                </a:solidFill>
                <a:hlinkClick r:id="rId4" tooltip="سي (لغة برمجة)"/>
              </a:rPr>
              <a:t>بلغة السي</a:t>
            </a:r>
            <a:r>
              <a:rPr lang="en-US" dirty="0">
                <a:solidFill>
                  <a:schemeClr val="tx1"/>
                </a:solidFill>
              </a:rPr>
              <a:t> (C) </a:t>
            </a:r>
            <a:r>
              <a:rPr lang="ar-IQ" dirty="0">
                <a:solidFill>
                  <a:schemeClr val="tx1"/>
                </a:solidFill>
              </a:rPr>
              <a:t>بدلا من النسخة المكتوبة </a:t>
            </a:r>
            <a:r>
              <a:rPr lang="ar-IQ" dirty="0">
                <a:solidFill>
                  <a:schemeClr val="tx1"/>
                </a:solidFill>
                <a:hlinkClick r:id="rId5" tooltip="فورتران"/>
              </a:rPr>
              <a:t>بالفورتران</a:t>
            </a:r>
            <a:r>
              <a:rPr lang="en-US" dirty="0">
                <a:solidFill>
                  <a:schemeClr val="tx1"/>
                </a:solidFill>
              </a:rPr>
              <a:t> </a:t>
            </a:r>
            <a:r>
              <a:rPr lang="ar-IQ" dirty="0">
                <a:solidFill>
                  <a:schemeClr val="tx1"/>
                </a:solidFill>
              </a:rPr>
              <a:t>التي كتبها </a:t>
            </a:r>
            <a:r>
              <a:rPr lang="ar-IQ" dirty="0">
                <a:solidFill>
                  <a:schemeClr val="tx1"/>
                </a:solidFill>
                <a:hlinkClick r:id="rId6" tooltip="كليف مولير"/>
              </a:rPr>
              <a:t>كليف مولر</a:t>
            </a:r>
            <a:r>
              <a:rPr lang="ar-IQ" dirty="0">
                <a:solidFill>
                  <a:schemeClr val="tx1"/>
                </a:solidFill>
              </a:rPr>
              <a:t>، وشارك أيضا في كتابة برنامج صندوق أدوات معالجة الإشارات وصندوق أدوات نظم التحكم</a:t>
            </a:r>
            <a:r>
              <a:rPr lang="en-US" dirty="0">
                <a:solidFill>
                  <a:schemeClr val="tx1"/>
                </a:solidFill>
              </a:rPr>
              <a:t>. </a:t>
            </a:r>
            <a:r>
              <a:rPr lang="ar-IQ" dirty="0">
                <a:solidFill>
                  <a:schemeClr val="tx1"/>
                </a:solidFill>
              </a:rPr>
              <a:t> واصل كلمة ماتلاب </a:t>
            </a:r>
            <a:r>
              <a:rPr lang="en-US" dirty="0" err="1">
                <a:solidFill>
                  <a:schemeClr val="tx1"/>
                </a:solidFill>
              </a:rPr>
              <a:t>Matlab</a:t>
            </a:r>
            <a:r>
              <a:rPr lang="ar-IQ" dirty="0">
                <a:solidFill>
                  <a:schemeClr val="tx1"/>
                </a:solidFill>
              </a:rPr>
              <a:t> هما الكلمتان </a:t>
            </a:r>
            <a:r>
              <a:rPr lang="en-US" dirty="0">
                <a:solidFill>
                  <a:schemeClr val="tx1"/>
                </a:solidFill>
              </a:rPr>
              <a:t>Matrix Laboratory</a:t>
            </a:r>
            <a:r>
              <a:rPr lang="ar-IQ" dirty="0">
                <a:solidFill>
                  <a:schemeClr val="tx1"/>
                </a:solidFill>
              </a:rPr>
              <a:t> التي تعني مختبر المصفوفة.</a:t>
            </a:r>
            <a:endParaRPr lang="en-US" dirty="0">
              <a:solidFill>
                <a:schemeClr val="tx1"/>
              </a:solidFill>
            </a:endParaRPr>
          </a:p>
          <a:p>
            <a:pPr algn="just"/>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Format</a:t>
            </a:r>
            <a:r>
              <a:rPr lang="ar-SA" b="1" dirty="0" smtClean="0"/>
              <a:t> </a:t>
            </a:r>
            <a:r>
              <a:rPr lang="ar-IQ" b="1" dirty="0" smtClean="0"/>
              <a:t>الامر </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ar-IQ" dirty="0"/>
              <a:t>توجد عدة استخدامات لهذا الامر منها تحديد الدقة باربع مراتب بعد الفارزة حيث يكون الامر </a:t>
            </a:r>
            <a:r>
              <a:rPr lang="en-US" dirty="0"/>
              <a:t>format short</a:t>
            </a:r>
            <a:r>
              <a:rPr lang="ar-IQ" dirty="0"/>
              <a:t> اما اذا كانت الدقة بخمسة عشر مرتبة بعد الفارزة فيكون بالامر </a:t>
            </a:r>
            <a:r>
              <a:rPr lang="en-US" dirty="0"/>
              <a:t>format long</a:t>
            </a:r>
            <a:r>
              <a:rPr lang="ar-IQ" dirty="0"/>
              <a:t> وللدقة بمرتبتين يكون الامر </a:t>
            </a:r>
            <a:r>
              <a:rPr lang="en-US" dirty="0"/>
              <a:t>format bank</a:t>
            </a:r>
            <a:r>
              <a:rPr lang="ar-IQ" dirty="0"/>
              <a:t> بينما اذا كان المطلوب ان يظهر المتغير بصيغة عدد نسبي فيكون بالامر </a:t>
            </a:r>
            <a:r>
              <a:rPr lang="en-US" dirty="0"/>
              <a:t>format rat </a:t>
            </a:r>
            <a:r>
              <a:rPr lang="ar-IQ" dirty="0"/>
              <a:t>كما في </a:t>
            </a:r>
            <a:r>
              <a:rPr lang="ar-IQ"/>
              <a:t>الامثلة </a:t>
            </a:r>
            <a:r>
              <a:rPr lang="ar-IQ" smtClean="0"/>
              <a:t>الاتية</a:t>
            </a:r>
            <a:endParaRPr lang="en-US" dirty="0"/>
          </a:p>
          <a:p>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990600"/>
          </a:xfrm>
        </p:spPr>
        <p:txBody>
          <a:bodyPr>
            <a:normAutofit fontScale="90000"/>
          </a:bodyPr>
          <a:lstStyle/>
          <a:p>
            <a:r>
              <a:rPr lang="ar-IQ" b="1" dirty="0"/>
              <a:t>بيئة برنامج ماتلاب</a:t>
            </a:r>
            <a:r>
              <a:rPr lang="en-US" dirty="0"/>
              <a:t/>
            </a:r>
            <a:br>
              <a:rPr lang="en-US" dirty="0"/>
            </a:br>
            <a:endParaRPr lang="en-US" dirty="0"/>
          </a:p>
        </p:txBody>
      </p:sp>
      <p:sp>
        <p:nvSpPr>
          <p:cNvPr id="3" name="Subtitle 2"/>
          <p:cNvSpPr>
            <a:spLocks noGrp="1"/>
          </p:cNvSpPr>
          <p:nvPr>
            <p:ph type="subTitle" idx="1"/>
          </p:nvPr>
        </p:nvSpPr>
        <p:spPr>
          <a:xfrm>
            <a:off x="1371600" y="2209800"/>
            <a:ext cx="6400800" cy="3429000"/>
          </a:xfrm>
        </p:spPr>
        <p:txBody>
          <a:bodyPr>
            <a:noAutofit/>
          </a:bodyPr>
          <a:lstStyle/>
          <a:p>
            <a:pPr algn="just" rtl="1"/>
            <a:r>
              <a:rPr lang="ar-IQ" sz="1500" b="1" dirty="0">
                <a:solidFill>
                  <a:schemeClr val="tx1"/>
                </a:solidFill>
                <a:latin typeface="+mj-lt"/>
                <a:ea typeface="+mj-ea"/>
                <a:cs typeface="+mj-cs"/>
              </a:rPr>
              <a:t>تتكون الشاشة الرئيسة لبرنامج ماتلاب بنسخته </a:t>
            </a:r>
            <a:r>
              <a:rPr lang="en-US" sz="1500" b="1" dirty="0">
                <a:solidFill>
                  <a:schemeClr val="tx1"/>
                </a:solidFill>
                <a:latin typeface="+mj-lt"/>
                <a:ea typeface="+mj-ea"/>
                <a:cs typeface="+mj-cs"/>
              </a:rPr>
              <a:t>R2014a</a:t>
            </a:r>
            <a:r>
              <a:rPr lang="ar-IQ" sz="1500" b="1" dirty="0">
                <a:solidFill>
                  <a:schemeClr val="tx1"/>
                </a:solidFill>
                <a:latin typeface="+mj-lt"/>
                <a:ea typeface="+mj-ea"/>
                <a:cs typeface="+mj-cs"/>
              </a:rPr>
              <a:t> من ثلاثة اقسام هي كما في الشكل (1-1) ادناه:-</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 </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نافذة الاوامر </a:t>
            </a:r>
            <a:r>
              <a:rPr lang="en-US" sz="1500" b="1" dirty="0">
                <a:solidFill>
                  <a:schemeClr val="tx1"/>
                </a:solidFill>
                <a:latin typeface="+mj-lt"/>
                <a:ea typeface="+mj-ea"/>
                <a:cs typeface="+mj-cs"/>
              </a:rPr>
              <a:t>Command Window</a:t>
            </a:r>
          </a:p>
          <a:p>
            <a:pPr algn="just" rtl="1"/>
            <a:r>
              <a:rPr lang="ar-IQ" sz="1500" b="1" dirty="0">
                <a:solidFill>
                  <a:schemeClr val="tx1"/>
                </a:solidFill>
                <a:latin typeface="+mj-lt"/>
                <a:ea typeface="+mj-ea"/>
                <a:cs typeface="+mj-cs"/>
              </a:rPr>
              <a:t>تخصص هذه النافذة لكتابة الاوامر والمدخلات والحصول على النتائج ايضا.</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 </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فضاء العمل </a:t>
            </a:r>
            <a:r>
              <a:rPr lang="en-US" sz="1500" b="1" dirty="0">
                <a:solidFill>
                  <a:schemeClr val="tx1"/>
                </a:solidFill>
                <a:latin typeface="+mj-lt"/>
                <a:ea typeface="+mj-ea"/>
                <a:cs typeface="+mj-cs"/>
              </a:rPr>
              <a:t>Work space</a:t>
            </a:r>
          </a:p>
          <a:p>
            <a:pPr algn="just" rtl="1"/>
            <a:r>
              <a:rPr lang="ar-IQ" sz="1500" b="1" dirty="0">
                <a:solidFill>
                  <a:schemeClr val="tx1"/>
                </a:solidFill>
                <a:latin typeface="+mj-lt"/>
                <a:ea typeface="+mj-ea"/>
                <a:cs typeface="+mj-cs"/>
              </a:rPr>
              <a:t>تكون هذه النافذة لتسجيل المدخلات والمخرجات المخزونة في ذاكرة البرنامج.</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 </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الملف الحالي </a:t>
            </a:r>
            <a:r>
              <a:rPr lang="en-US" sz="1500" b="1" dirty="0">
                <a:solidFill>
                  <a:schemeClr val="tx1"/>
                </a:solidFill>
                <a:latin typeface="+mj-lt"/>
                <a:ea typeface="+mj-ea"/>
                <a:cs typeface="+mj-cs"/>
              </a:rPr>
              <a:t>Current Folder</a:t>
            </a:r>
          </a:p>
          <a:p>
            <a:pPr algn="just" rtl="1"/>
            <a:r>
              <a:rPr lang="ar-IQ" sz="1500" b="1" dirty="0">
                <a:solidFill>
                  <a:schemeClr val="tx1"/>
                </a:solidFill>
                <a:latin typeface="+mj-lt"/>
                <a:ea typeface="+mj-ea"/>
                <a:cs typeface="+mj-cs"/>
              </a:rPr>
              <a:t>وهي النافذة التي تمثل مكان خزن الملفات الخاصة ببرنامج ماتلاب.</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 </a:t>
            </a:r>
            <a:endParaRPr lang="en-US" sz="1500" b="1" dirty="0">
              <a:solidFill>
                <a:schemeClr val="tx1"/>
              </a:solidFill>
              <a:latin typeface="+mj-lt"/>
              <a:ea typeface="+mj-ea"/>
              <a:cs typeface="+mj-cs"/>
            </a:endParaRPr>
          </a:p>
          <a:p>
            <a:pPr algn="just" rtl="1"/>
            <a:r>
              <a:rPr lang="ar-IQ" sz="1500" b="1" dirty="0">
                <a:solidFill>
                  <a:schemeClr val="tx1"/>
                </a:solidFill>
                <a:latin typeface="+mj-lt"/>
                <a:ea typeface="+mj-ea"/>
                <a:cs typeface="+mj-cs"/>
              </a:rPr>
              <a:t>بالاضافة الى ايقونات البرنامج التي تكون اعلى الشاشة.</a:t>
            </a:r>
            <a:endParaRPr lang="en-US" sz="1500" b="1" dirty="0">
              <a:solidFill>
                <a:schemeClr val="tx1"/>
              </a:solidFill>
              <a:latin typeface="+mj-lt"/>
              <a:ea typeface="+mj-ea"/>
              <a:cs typeface="+mj-cs"/>
            </a:endParaRPr>
          </a:p>
          <a:p>
            <a:pPr algn="just"/>
            <a:endParaRPr lang="en-US" sz="1500" b="1" dirty="0">
              <a:solidFill>
                <a:schemeClr val="tx1"/>
              </a:solid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sz="1700" b="1" dirty="0" smtClean="0"/>
              <a:t/>
            </a:r>
            <a:br>
              <a:rPr lang="ar-SA" sz="1700" b="1" dirty="0" smtClean="0"/>
            </a:br>
            <a:r>
              <a:rPr lang="ar-SA" sz="1700" b="1" dirty="0"/>
              <a:t/>
            </a:r>
            <a:br>
              <a:rPr lang="ar-SA" sz="1700" b="1" dirty="0"/>
            </a:br>
            <a:r>
              <a:rPr lang="ar-IQ" sz="1700" b="1" dirty="0" smtClean="0"/>
              <a:t>الشكل </a:t>
            </a:r>
            <a:r>
              <a:rPr lang="ar-IQ" sz="1700" b="1" dirty="0"/>
              <a:t>(1-1) يمثل النافذة الرئيسة في برنامج ماتلاب</a:t>
            </a:r>
            <a:r>
              <a:rPr lang="en-US" sz="1700" dirty="0"/>
              <a:t/>
            </a:r>
            <a:br>
              <a:rPr lang="en-US" sz="1700" dirty="0"/>
            </a:br>
            <a:r>
              <a:rPr lang="ar-IQ" sz="1700" dirty="0"/>
              <a:t> </a:t>
            </a:r>
            <a:r>
              <a:rPr lang="en-US" dirty="0"/>
              <a:t/>
            </a:r>
            <a:br>
              <a:rPr lang="en-US" dirty="0"/>
            </a:br>
            <a:endParaRPr lang="en-US" dirty="0"/>
          </a:p>
        </p:txBody>
      </p:sp>
      <p:pic>
        <p:nvPicPr>
          <p:cNvPr id="4" name="Content Placeholder 3"/>
          <p:cNvPicPr>
            <a:picLocks noGrp="1"/>
          </p:cNvPicPr>
          <p:nvPr>
            <p:ph idx="1"/>
          </p:nvPr>
        </p:nvPicPr>
        <p:blipFill>
          <a:blip r:embed="rId2" cstate="print"/>
          <a:srcRect/>
          <a:stretch>
            <a:fillRect/>
          </a:stretch>
        </p:blipFill>
        <p:spPr bwMode="auto">
          <a:xfrm>
            <a:off x="457200" y="1600200"/>
            <a:ext cx="8050085"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838199" y="-1436453"/>
            <a:ext cx="7772401" cy="79868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12750" algn="l"/>
                <a:tab pos="822325" algn="l"/>
              </a:tabLst>
            </a:pPr>
            <a:r>
              <a:rPr kumimoji="0" lang="ar-IQ"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العمليات الاساسية في برنامج ماتلاب</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12750" algn="l"/>
                <a:tab pos="822325" algn="l"/>
              </a:tabLst>
            </a:pPr>
            <a:r>
              <a:rPr kumimoji="0" lang="ar-IQ"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تتضمن العمليات الاساسية العمليات الاربعة (الجمع + ، والطرح – ، والضرب * ، وقسمة اليسار/ ، وقسمة اليمين \ ) وكذلك بعض العمليات الحسابية الاخرى مثل (الاس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12750" algn="l"/>
                <a:tab pos="822325" algn="l"/>
              </a:tabLst>
            </a:pPr>
            <a:r>
              <a:rPr kumimoji="0" lang="ar-IQ"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ويمكن اجراء العمليات الحسابية في نافذة الاوامر عند سطر الاوامر الذي يبتدأ بالعلامة </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&gt;&gt;</a:t>
            </a:r>
            <a:r>
              <a:rPr kumimoji="0" lang="ar-IQ"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دون الحاجة لكتابة برنامجا كاملا.</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12750" algn="l"/>
                <a:tab pos="822325" algn="l"/>
              </a:tabLst>
            </a:pPr>
            <a:r>
              <a:rPr kumimoji="0" lang="ar-IQ" sz="15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امثلة:</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412750" algn="l"/>
                <a:tab pos="822325" algn="l"/>
              </a:tabLst>
            </a:pPr>
            <a:r>
              <a:rPr kumimoji="0" lang="ar-IQ"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لحساب 4+3</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ar-IQ"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كالاتي:-</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&gt;&gt; t=3+4</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a:t>
            </a:r>
            <a:endParaRPr kumimoji="0" lang="ar-SA"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just" rtl="1"/>
            <a:r>
              <a:rPr lang="ar-IQ" sz="1600" dirty="0"/>
              <a:t>ويمكن الاستفادة من الاوامر التالية عند كتابتها في سطر الاوامر كما يلي:</a:t>
            </a:r>
            <a:endParaRPr lang="en-US" sz="1600" dirty="0"/>
          </a:p>
          <a:p>
            <a:pPr algn="just" rtl="1"/>
            <a:r>
              <a:rPr lang="en-US" sz="1600" dirty="0" err="1"/>
              <a:t>clc</a:t>
            </a:r>
            <a:r>
              <a:rPr lang="ar-IQ" sz="1600" dirty="0"/>
              <a:t> : يمسح الاوامر والنتائج السابقة من نافذة الاوامر حيث تبقى قيم المتغيرات واسمائها في الذاكرة.</a:t>
            </a:r>
            <a:endParaRPr lang="en-US" sz="1600" dirty="0"/>
          </a:p>
          <a:p>
            <a:pPr algn="just" rtl="1"/>
            <a:r>
              <a:rPr lang="en-US" sz="1600" dirty="0"/>
              <a:t>clear x </a:t>
            </a:r>
            <a:r>
              <a:rPr lang="ar-IQ" sz="1600" dirty="0"/>
              <a:t>: يستخدم لحذف المتغير </a:t>
            </a:r>
            <a:r>
              <a:rPr lang="en-US" sz="1600" dirty="0"/>
              <a:t>x</a:t>
            </a:r>
            <a:r>
              <a:rPr lang="ar-IQ" sz="1600" dirty="0"/>
              <a:t> من الذاكرة، ولحذف متغيرين يكون الامر بالشكل </a:t>
            </a:r>
            <a:r>
              <a:rPr lang="en-US" sz="1600" dirty="0"/>
              <a:t>clear x y</a:t>
            </a:r>
            <a:r>
              <a:rPr lang="ar-IQ" sz="1600" dirty="0"/>
              <a:t>، ويمكن حذف كل المتغيرات من الذاكرة بالامر </a:t>
            </a:r>
            <a:r>
              <a:rPr lang="en-US" sz="1600" dirty="0"/>
              <a:t>clear </a:t>
            </a:r>
            <a:r>
              <a:rPr lang="ar-IQ" sz="1600" dirty="0"/>
              <a:t>فقط، ويمكن ملاحظة حذف المتغيرات من الذاكرة باختفائها من نافذة فضاء العمل </a:t>
            </a:r>
            <a:r>
              <a:rPr lang="en-US" sz="1600" dirty="0"/>
              <a:t>(work space)</a:t>
            </a:r>
            <a:r>
              <a:rPr lang="ar-IQ" sz="1600" dirty="0"/>
              <a:t>.</a:t>
            </a:r>
            <a:endParaRPr lang="en-US" sz="1600" dirty="0"/>
          </a:p>
          <a:p>
            <a:pPr algn="just" rtl="1"/>
            <a:r>
              <a:rPr lang="en-US" sz="1600" dirty="0"/>
              <a:t>help </a:t>
            </a:r>
            <a:r>
              <a:rPr lang="ar-IQ" sz="1600" dirty="0"/>
              <a:t>: يستخدم الحصول على المساعدة لاي امر يكتب بعده، مثل </a:t>
            </a:r>
            <a:r>
              <a:rPr lang="en-US" sz="1600" dirty="0"/>
              <a:t>&gt;&gt;help if</a:t>
            </a:r>
            <a:r>
              <a:rPr lang="ar-IQ" sz="1600" dirty="0"/>
              <a:t>.</a:t>
            </a:r>
            <a:endParaRPr lang="en-US" sz="1600" dirty="0"/>
          </a:p>
          <a:p>
            <a:pPr marL="0" marR="0" lvl="0" indent="0" algn="just" defTabSz="914400" rtl="1"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lang="ar-SA" sz="1500" dirty="0">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ar-SA"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12750" algn="l"/>
                <a:tab pos="822325" algn="l"/>
              </a:tabLst>
            </a:pP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a:t>شروط الاسبقية</a:t>
            </a:r>
            <a:r>
              <a:rPr lang="en-US" dirty="0"/>
              <a:t/>
            </a:r>
            <a:br>
              <a:rPr lang="en-US" dirty="0"/>
            </a:br>
            <a:endParaRPr lang="en-US" dirty="0"/>
          </a:p>
        </p:txBody>
      </p:sp>
      <p:sp>
        <p:nvSpPr>
          <p:cNvPr id="3" name="Subtitle 2"/>
          <p:cNvSpPr>
            <a:spLocks noGrp="1"/>
          </p:cNvSpPr>
          <p:nvPr>
            <p:ph type="subTitle" idx="1"/>
          </p:nvPr>
        </p:nvSpPr>
        <p:spPr>
          <a:xfrm>
            <a:off x="1371600" y="2819400"/>
            <a:ext cx="6400800" cy="2819400"/>
          </a:xfrm>
        </p:spPr>
        <p:txBody>
          <a:bodyPr>
            <a:normAutofit fontScale="47500" lnSpcReduction="20000"/>
          </a:bodyPr>
          <a:lstStyle/>
          <a:p>
            <a:pPr algn="just" rtl="1"/>
            <a:r>
              <a:rPr lang="ar-IQ" b="1" dirty="0"/>
              <a:t>هي القواعد التي على اساسها تتسلسل العمليات الحسابية، فمثلا اذا كان لدينا </a:t>
            </a:r>
            <a:r>
              <a:rPr lang="en-US" b="1" dirty="0"/>
              <a:t>a=12/2+4</a:t>
            </a:r>
            <a:r>
              <a:rPr lang="ar-IQ" b="1" dirty="0"/>
              <a:t> فما هي النتيجة؟ هل </a:t>
            </a:r>
            <a:r>
              <a:rPr lang="en-US" b="1" dirty="0"/>
              <a:t>a=10</a:t>
            </a:r>
            <a:r>
              <a:rPr lang="ar-IQ" b="1" dirty="0"/>
              <a:t> ام </a:t>
            </a:r>
            <a:r>
              <a:rPr lang="en-US" b="1" dirty="0"/>
              <a:t>a=2</a:t>
            </a:r>
            <a:r>
              <a:rPr lang="ar-IQ" b="1" dirty="0"/>
              <a:t>؟ ولماذا؟ والجواب سيكون واضحا بعد ان نعرف قواعد الاسبقية في برنامج ماتلاب كالاتي:</a:t>
            </a:r>
            <a:endParaRPr lang="en-US" b="1" dirty="0"/>
          </a:p>
          <a:p>
            <a:pPr lvl="0" algn="just" rtl="1"/>
            <a:r>
              <a:rPr lang="ar-IQ" b="1" dirty="0"/>
              <a:t> الاقواس الصغيرة وفي حال وجود اقواس داخلية وخارجية تكون الاسبقية للاقواس الداخلية.</a:t>
            </a:r>
            <a:endParaRPr lang="en-US" b="1" dirty="0"/>
          </a:p>
          <a:p>
            <a:pPr lvl="0" algn="just" rtl="1"/>
            <a:r>
              <a:rPr lang="en-US" b="1" dirty="0"/>
              <a:t> </a:t>
            </a:r>
            <a:r>
              <a:rPr lang="ar-IQ" b="1" dirty="0"/>
              <a:t>الاس.</a:t>
            </a:r>
            <a:endParaRPr lang="en-US" b="1" dirty="0"/>
          </a:p>
          <a:p>
            <a:pPr lvl="0" algn="just" rtl="1"/>
            <a:r>
              <a:rPr lang="en-US" b="1" dirty="0"/>
              <a:t> </a:t>
            </a:r>
            <a:r>
              <a:rPr lang="ar-IQ" b="1" dirty="0"/>
              <a:t>الضرب والقسمة.</a:t>
            </a:r>
            <a:endParaRPr lang="en-US" b="1" dirty="0"/>
          </a:p>
          <a:p>
            <a:pPr lvl="0" algn="just" rtl="1"/>
            <a:r>
              <a:rPr lang="en-US" b="1" dirty="0"/>
              <a:t> </a:t>
            </a:r>
            <a:r>
              <a:rPr lang="ar-IQ" b="1" dirty="0"/>
              <a:t>الجمع والطرح.</a:t>
            </a:r>
            <a:endParaRPr lang="en-US" b="1" dirty="0"/>
          </a:p>
          <a:p>
            <a:pPr algn="just" rtl="1"/>
            <a:r>
              <a:rPr lang="en-US" b="1" dirty="0"/>
              <a:t> </a:t>
            </a:r>
          </a:p>
          <a:p>
            <a:pPr algn="just" rtl="1"/>
            <a:r>
              <a:rPr lang="ar-IQ" b="1" dirty="0"/>
              <a:t>وعند تساوي الاسبقيات تكون الاسبقية للعملية الحسابية التي على جهة اليسار على العملية الحسابية التي تكون على جهة اليمين.</a:t>
            </a:r>
            <a:endParaRPr lang="en-US" b="1" dirty="0"/>
          </a:p>
          <a:p>
            <a:pPr algn="just" rtl="1"/>
            <a:r>
              <a:rPr lang="ar-IQ" b="1" dirty="0"/>
              <a:t>اذن نتيجة </a:t>
            </a:r>
            <a:r>
              <a:rPr lang="en-US" b="1" dirty="0"/>
              <a:t>a=12/2+4 </a:t>
            </a:r>
            <a:r>
              <a:rPr lang="ar-IQ" b="1" dirty="0"/>
              <a:t>تساوي 10 حسب قواعد الاسبقية اعلاه.</a:t>
            </a:r>
            <a:endParaRPr lang="en-US" b="1" dirty="0"/>
          </a:p>
          <a:p>
            <a:pPr algn="just"/>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209800"/>
          </a:xfrm>
        </p:spPr>
        <p:txBody>
          <a:bodyPr>
            <a:normAutofit fontScale="90000"/>
          </a:bodyPr>
          <a:lstStyle/>
          <a:p>
            <a:pPr rtl="1"/>
            <a:r>
              <a:rPr lang="ar-IQ" sz="1700" b="1" dirty="0"/>
              <a:t>بعض الدوال الرياضية الشائعة </a:t>
            </a:r>
            <a:r>
              <a:rPr lang="en-US" sz="1700" dirty="0"/>
              <a:t/>
            </a:r>
            <a:br>
              <a:rPr lang="en-US" sz="1700" dirty="0"/>
            </a:br>
            <a:r>
              <a:rPr lang="ar-IQ" sz="1700" dirty="0"/>
              <a:t>	فيما يلي بعض الدوال الرياضية  الشائعة الاستخدام، وطريقة كتابتها في برنامج ماتلاب. وكل الدوال في برنامج الماتلاب يجب ان تكتب بحروف انكليزية صغيرة، واذا كتب الامر بحروف كبيرة او بعض حروف الامر كبيرة فستظهر رسالة خطأ باللون الاحمر، حيث ان البرنامج يتحسس الفرق بين الحروف الصغيرة والكبيرة. كما في المثال ادناه:-</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a:xfrm>
            <a:off x="1371600" y="1676400"/>
            <a:ext cx="6400800" cy="4800600"/>
          </a:xfrm>
        </p:spPr>
        <p:txBody>
          <a:bodyPr>
            <a:normAutofit fontScale="32500" lnSpcReduction="20000"/>
          </a:bodyPr>
          <a:lstStyle/>
          <a:p>
            <a:pPr algn="l"/>
            <a:r>
              <a:rPr lang="en-US" dirty="0"/>
              <a:t>&gt;&gt; Abs(t)				</a:t>
            </a:r>
            <a:r>
              <a:rPr lang="ar-IQ" dirty="0"/>
              <a:t>امر المطلق باستخدام احد الحروف الكبيرة</a:t>
            </a:r>
            <a:endParaRPr lang="en-US" dirty="0"/>
          </a:p>
          <a:p>
            <a:pPr algn="l"/>
            <a:r>
              <a:rPr lang="en-US" dirty="0"/>
              <a:t>Undefined function 'Abs' for input arguments of type 'double'.		</a:t>
            </a:r>
            <a:r>
              <a:rPr lang="ar-IQ" dirty="0"/>
              <a:t>رسالة الخطأ</a:t>
            </a:r>
            <a:endParaRPr lang="en-US" dirty="0"/>
          </a:p>
          <a:p>
            <a:pPr algn="l" rtl="1"/>
            <a:r>
              <a:rPr lang="en-US" dirty="0"/>
              <a:t> </a:t>
            </a:r>
          </a:p>
          <a:p>
            <a:pPr algn="l" rtl="1"/>
            <a:r>
              <a:rPr lang="ar-IQ" b="1" dirty="0"/>
              <a:t>الدالة في برنامج ماتلاب للمتغير </a:t>
            </a:r>
            <a:r>
              <a:rPr lang="en-US" b="1" dirty="0"/>
              <a:t>x</a:t>
            </a:r>
            <a:endParaRPr lang="en-US" dirty="0"/>
          </a:p>
          <a:p>
            <a:pPr algn="l"/>
            <a:r>
              <a:rPr lang="ar-IQ" b="1" dirty="0"/>
              <a:t>الدالة الرياضية</a:t>
            </a:r>
            <a:endParaRPr lang="en-US" dirty="0"/>
          </a:p>
          <a:p>
            <a:pPr algn="l"/>
            <a:r>
              <a:rPr lang="en-US" dirty="0"/>
              <a:t>abs(x)</a:t>
            </a:r>
          </a:p>
          <a:p>
            <a:pPr algn="l"/>
            <a:r>
              <a:rPr lang="en-US" dirty="0"/>
              <a:t>|x|                                      </a:t>
            </a:r>
            <a:r>
              <a:rPr lang="ar-IQ" dirty="0"/>
              <a:t>القيمة المطلقة</a:t>
            </a:r>
            <a:endParaRPr lang="en-US" dirty="0"/>
          </a:p>
          <a:p>
            <a:pPr algn="l"/>
            <a:r>
              <a:rPr lang="en-US" dirty="0"/>
              <a:t>exp(x)</a:t>
            </a:r>
          </a:p>
          <a:p>
            <a:pPr algn="l"/>
            <a:r>
              <a:rPr lang="en-US" dirty="0"/>
              <a:t>e</a:t>
            </a:r>
            <a:r>
              <a:rPr lang="en-US" baseline="30000" dirty="0"/>
              <a:t>x</a:t>
            </a:r>
            <a:r>
              <a:rPr lang="en-US" dirty="0"/>
              <a:t> </a:t>
            </a:r>
            <a:r>
              <a:rPr lang="ar-IQ" dirty="0"/>
              <a:t>الاس للاساس الطبيعي                           </a:t>
            </a:r>
            <a:endParaRPr lang="en-US" dirty="0"/>
          </a:p>
          <a:p>
            <a:pPr algn="l"/>
            <a:r>
              <a:rPr lang="en-US" dirty="0"/>
              <a:t>log(x)</a:t>
            </a:r>
          </a:p>
          <a:p>
            <a:pPr algn="l"/>
            <a:r>
              <a:rPr lang="en-US" dirty="0" err="1"/>
              <a:t>ln</a:t>
            </a:r>
            <a:r>
              <a:rPr lang="en-US" dirty="0"/>
              <a:t>(x) or log</a:t>
            </a:r>
            <a:r>
              <a:rPr lang="en-US" baseline="-25000" dirty="0"/>
              <a:t>e</a:t>
            </a:r>
            <a:r>
              <a:rPr lang="en-US" dirty="0"/>
              <a:t>(x)      </a:t>
            </a:r>
            <a:r>
              <a:rPr lang="ar-IQ" dirty="0"/>
              <a:t>اللوغارتم للاساس الطبيعي</a:t>
            </a:r>
            <a:endParaRPr lang="en-US" dirty="0"/>
          </a:p>
          <a:p>
            <a:pPr algn="l"/>
            <a:r>
              <a:rPr lang="en-US" dirty="0"/>
              <a:t>log10(x)</a:t>
            </a:r>
          </a:p>
          <a:p>
            <a:pPr algn="l"/>
            <a:r>
              <a:rPr lang="en-US" dirty="0"/>
              <a:t>log</a:t>
            </a:r>
            <a:r>
              <a:rPr lang="en-US" baseline="-25000" dirty="0"/>
              <a:t>10</a:t>
            </a:r>
            <a:r>
              <a:rPr lang="en-US" dirty="0"/>
              <a:t>(x) or log(x)     </a:t>
            </a:r>
            <a:r>
              <a:rPr lang="ar-IQ" dirty="0"/>
              <a:t>اللوغارتم للاساس عشرة</a:t>
            </a:r>
            <a:endParaRPr lang="en-US" dirty="0"/>
          </a:p>
          <a:p>
            <a:pPr algn="l"/>
            <a:r>
              <a:rPr lang="en-US" dirty="0"/>
              <a:t>pi</a:t>
            </a:r>
          </a:p>
          <a:p>
            <a:pPr algn="l"/>
            <a:r>
              <a:rPr lang="ar-IQ" dirty="0"/>
              <a:t>النسبة الثابتة                                         π</a:t>
            </a:r>
            <a:endParaRPr lang="en-US" dirty="0"/>
          </a:p>
          <a:p>
            <a:pPr algn="l"/>
            <a:r>
              <a:rPr lang="en-US" dirty="0" err="1"/>
              <a:t>sqrt</a:t>
            </a:r>
            <a:r>
              <a:rPr lang="en-US" dirty="0"/>
              <a:t>(x)</a:t>
            </a:r>
          </a:p>
          <a:p>
            <a:pPr algn="l"/>
            <a:r>
              <a:rPr lang="en-US" dirty="0"/>
              <a:t>                                   </a:t>
            </a:r>
            <a:r>
              <a:rPr lang="ar-IQ" dirty="0"/>
              <a:t>الجذر التربيعي</a:t>
            </a:r>
            <a:endParaRPr lang="en-US" dirty="0"/>
          </a:p>
          <a:p>
            <a:pPr algn="l"/>
            <a:r>
              <a:rPr lang="en-US" dirty="0" err="1"/>
              <a:t>nthroot</a:t>
            </a:r>
            <a:r>
              <a:rPr lang="en-US" dirty="0"/>
              <a:t>(</a:t>
            </a:r>
            <a:r>
              <a:rPr lang="en-US" dirty="0" err="1"/>
              <a:t>x,n</a:t>
            </a:r>
            <a:r>
              <a:rPr lang="en-US" dirty="0"/>
              <a:t>)</a:t>
            </a:r>
          </a:p>
          <a:p>
            <a:pPr algn="l"/>
            <a:r>
              <a:rPr lang="en-US" dirty="0"/>
              <a:t>           n</a:t>
            </a:r>
            <a:r>
              <a:rPr lang="ar-IQ" dirty="0"/>
              <a:t>الجذر من الرتبة                    </a:t>
            </a:r>
            <a:endParaRPr lang="en-US" dirty="0"/>
          </a:p>
          <a:p>
            <a:pPr algn="l"/>
            <a:r>
              <a:rPr lang="en-US" dirty="0" err="1"/>
              <a:t>i</a:t>
            </a:r>
            <a:r>
              <a:rPr lang="en-US" dirty="0"/>
              <a:t> or j</a:t>
            </a:r>
          </a:p>
          <a:p>
            <a:pPr algn="l"/>
            <a:r>
              <a:rPr lang="en-US" dirty="0"/>
              <a:t> </a:t>
            </a:r>
            <a:r>
              <a:rPr lang="ar-IQ" dirty="0"/>
              <a:t>الجذر الخيالي                                 </a:t>
            </a:r>
            <a:endParaRPr lang="en-US" dirty="0"/>
          </a:p>
          <a:p>
            <a:pPr algn="l"/>
            <a:r>
              <a:rPr lang="en-US" dirty="0"/>
              <a:t>factorial(n)</a:t>
            </a:r>
          </a:p>
          <a:p>
            <a:pPr algn="l"/>
            <a:r>
              <a:rPr lang="en-US" dirty="0"/>
              <a:t>n!= 1*2*3*….*n                    </a:t>
            </a:r>
            <a:r>
              <a:rPr lang="en-US" dirty="0" err="1"/>
              <a:t>n</a:t>
            </a:r>
            <a:r>
              <a:rPr lang="en-US" dirty="0"/>
              <a:t> </a:t>
            </a:r>
            <a:r>
              <a:rPr lang="ar-IQ" dirty="0"/>
              <a:t>مفكوك</a:t>
            </a:r>
            <a:endParaRPr lang="en-US" dirty="0"/>
          </a:p>
          <a:p>
            <a:pPr algn="l"/>
            <a:r>
              <a:rPr lang="en-US" dirty="0" err="1"/>
              <a:t>inf</a:t>
            </a:r>
            <a:endParaRPr lang="en-US" dirty="0"/>
          </a:p>
          <a:p>
            <a:pPr algn="l"/>
            <a:r>
              <a:rPr lang="en-US" dirty="0"/>
              <a:t> (infinity)                        </a:t>
            </a:r>
            <a:r>
              <a:rPr lang="ar-IQ" dirty="0"/>
              <a:t>رقم كبير جدا</a:t>
            </a:r>
            <a:endParaRPr lang="en-US" dirty="0"/>
          </a:p>
          <a:p>
            <a:pPr algn="l"/>
            <a:r>
              <a:rPr lang="en-US" dirty="0" err="1"/>
              <a:t>NaN</a:t>
            </a:r>
            <a:endParaRPr lang="en-US" dirty="0"/>
          </a:p>
          <a:p>
            <a:pPr algn="l"/>
            <a:r>
              <a:rPr lang="en-US" dirty="0"/>
              <a:t>Not a Number                        </a:t>
            </a:r>
            <a:r>
              <a:rPr lang="ar-IQ" dirty="0"/>
              <a:t>ليس رقما</a:t>
            </a:r>
            <a:endParaRPr lang="en-US" dirty="0"/>
          </a:p>
          <a:p>
            <a:pPr algn="l"/>
            <a:r>
              <a:rPr lang="en-US" dirty="0" err="1"/>
              <a:t>eps</a:t>
            </a:r>
            <a:endParaRPr lang="en-US" dirty="0"/>
          </a:p>
          <a:p>
            <a:pPr algn="l"/>
            <a:r>
              <a:rPr lang="en-US" dirty="0"/>
              <a:t>= 2.2204e-16       </a:t>
            </a:r>
            <a:r>
              <a:rPr lang="ar-IQ" dirty="0"/>
              <a:t>رقم موجب صغير جدا</a:t>
            </a:r>
            <a:endParaRPr lang="en-US" dirty="0"/>
          </a:p>
          <a:p>
            <a:pPr algn="l"/>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a:t>شروط تحديد اسم المتغير</a:t>
            </a:r>
            <a:r>
              <a:rPr lang="en-US" dirty="0"/>
              <a:t/>
            </a:r>
            <a:br>
              <a:rPr lang="en-US" dirty="0"/>
            </a:br>
            <a:endParaRPr lang="en-US" dirty="0"/>
          </a:p>
        </p:txBody>
      </p:sp>
      <p:sp>
        <p:nvSpPr>
          <p:cNvPr id="3" name="Subtitle 2"/>
          <p:cNvSpPr>
            <a:spLocks noGrp="1"/>
          </p:cNvSpPr>
          <p:nvPr>
            <p:ph type="subTitle" idx="1"/>
          </p:nvPr>
        </p:nvSpPr>
        <p:spPr>
          <a:xfrm>
            <a:off x="1371600" y="3048000"/>
            <a:ext cx="6400800" cy="2819400"/>
          </a:xfrm>
        </p:spPr>
        <p:txBody>
          <a:bodyPr>
            <a:noAutofit/>
          </a:bodyPr>
          <a:lstStyle/>
          <a:p>
            <a:pPr lvl="0" algn="just" rtl="1"/>
            <a:r>
              <a:rPr lang="ar-IQ" sz="1400" b="1" dirty="0"/>
              <a:t>يجب ان يبدأ اسم المتغير بحرف ويليه مزيج من اي من الحروف او الارقام او كليهما.</a:t>
            </a:r>
            <a:endParaRPr lang="en-US" sz="1400" b="1" dirty="0"/>
          </a:p>
          <a:p>
            <a:pPr lvl="0" algn="just" rtl="1"/>
            <a:r>
              <a:rPr lang="ar-IQ" sz="1400" b="1" dirty="0"/>
              <a:t>يسمح بعلامة  خاصة واحدة فقط ضمن اسم المتغير هي العلامة </a:t>
            </a:r>
            <a:r>
              <a:rPr lang="en-US" sz="1400" b="1" dirty="0"/>
              <a:t>underscore</a:t>
            </a:r>
            <a:r>
              <a:rPr lang="ar-IQ" sz="1400" b="1" dirty="0"/>
              <a:t> ( _ ) وكل العلامات الخاصة الاخرى لايسمح بها في اسماء المتغيرات مثل   </a:t>
            </a:r>
            <a:r>
              <a:rPr lang="en-US" sz="1400" b="1" dirty="0"/>
              <a:t>( @ , ? , | , ~ , &amp; , # , $ , + , - , / , * , ^ , …. ) </a:t>
            </a:r>
            <a:r>
              <a:rPr lang="ar-IQ" sz="1400" b="1" dirty="0"/>
              <a:t>.</a:t>
            </a:r>
            <a:endParaRPr lang="en-US" sz="1400" b="1" dirty="0"/>
          </a:p>
          <a:p>
            <a:pPr lvl="0" algn="just" rtl="1"/>
            <a:r>
              <a:rPr lang="ar-IQ" sz="1400" b="1" dirty="0"/>
              <a:t>يجب ان لايزيد طول اسم المتغير على 63 رمزا.</a:t>
            </a:r>
            <a:endParaRPr lang="en-US" sz="1400" b="1" dirty="0"/>
          </a:p>
          <a:p>
            <a:pPr lvl="0" algn="just" rtl="1"/>
            <a:r>
              <a:rPr lang="ar-IQ" sz="1400" b="1" dirty="0"/>
              <a:t>يجب التمييز بين الحروف الانكليزية الصغيرة والكبيرة في اسماء المتغيرات فمثلا المتغير </a:t>
            </a:r>
            <a:r>
              <a:rPr lang="en-US" sz="1400" b="1" dirty="0"/>
              <a:t>a</a:t>
            </a:r>
            <a:r>
              <a:rPr lang="ar-IQ" sz="1400" b="1" dirty="0"/>
              <a:t> يختلف عن المتغير </a:t>
            </a:r>
            <a:r>
              <a:rPr lang="en-US" sz="1400" b="1" dirty="0"/>
              <a:t>A</a:t>
            </a:r>
            <a:r>
              <a:rPr lang="ar-IQ" sz="1400" b="1" dirty="0"/>
              <a:t>.</a:t>
            </a:r>
            <a:endParaRPr lang="en-US" sz="1400" b="1" dirty="0"/>
          </a:p>
          <a:p>
            <a:pPr lvl="0" algn="just" rtl="1"/>
            <a:r>
              <a:rPr lang="ar-IQ" sz="1400" b="1" dirty="0"/>
              <a:t>يجب ان لاتكون اسماء المتغيرات دوالا مخزونة بالذاكرة مثل </a:t>
            </a:r>
            <a:r>
              <a:rPr lang="en-US" sz="1400" b="1" dirty="0"/>
              <a:t>sin=3</a:t>
            </a:r>
            <a:r>
              <a:rPr lang="ar-IQ" sz="1400" b="1" dirty="0"/>
              <a:t> حيث سنخسر هذه الدالة ولا يمكن  معرفة جيب الزاوية مستقبلا.</a:t>
            </a:r>
            <a:endParaRPr lang="en-US" sz="1400" b="1" dirty="0"/>
          </a:p>
          <a:p>
            <a:pPr algn="just" rtl="1"/>
            <a:r>
              <a:rPr lang="en-US" sz="1400" b="1" dirty="0"/>
              <a:t> </a:t>
            </a:r>
          </a:p>
          <a:p>
            <a:pPr algn="just" rtl="1"/>
            <a:endParaRPr lang="en-US"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1800" b="1" dirty="0"/>
              <a:t>ولا يمكن استخدام الكلمات الاتية اسماءا للمتغيرات:-</a:t>
            </a:r>
            <a:r>
              <a:rPr lang="en-US" sz="1800" b="1" dirty="0"/>
              <a:t/>
            </a:r>
            <a:br>
              <a:rPr lang="en-US" sz="1800" b="1" dirty="0"/>
            </a:br>
            <a:endParaRPr lang="en-US" sz="1800" b="1" dirty="0"/>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'break'</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'continue'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'for'</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'otherwise'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'spmd'</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'case'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'else'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'function'</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'parfor'</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'switch'</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'catch'</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'elseif'</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'global'</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'persistent'</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'try'</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'classdef'</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'end'</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'if'</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'return'</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'while'</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'break'</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'continue'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'for'</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'otherwise'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'spmd'</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'case'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'else'</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'function'</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'parfor'</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'switch'</a:t>
                      </a:r>
                      <a:endParaRPr lang="en-US" sz="1200">
                        <a:latin typeface="Times New Roman"/>
                        <a:ea typeface="Times New Roman"/>
                        <a:cs typeface="Arial"/>
                      </a:endParaRPr>
                    </a:p>
                  </a:txBody>
                  <a:tcPr marL="68580" marR="68580" marT="0" marB="0" anchor="ctr"/>
                </a:tc>
              </a:tr>
              <a:tr h="370840">
                <a:tc>
                  <a:txBody>
                    <a:bodyPr/>
                    <a:lstStyle/>
                    <a:p>
                      <a:pPr marL="457200" marR="0" algn="ctr" rtl="0">
                        <a:spcBef>
                          <a:spcPts val="0"/>
                        </a:spcBef>
                        <a:spcAft>
                          <a:spcPts val="0"/>
                        </a:spcAft>
                        <a:tabLst>
                          <a:tab pos="413385" algn="l"/>
                        </a:tabLst>
                      </a:pPr>
                      <a:r>
                        <a:rPr lang="en-US" sz="1400">
                          <a:latin typeface="Times New Roman"/>
                          <a:ea typeface="Times New Roman"/>
                          <a:cs typeface="Arial"/>
                        </a:rPr>
                        <a:t>'catch'</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'elseif'</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'global'</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a:latin typeface="Times New Roman"/>
                          <a:ea typeface="Times New Roman"/>
                          <a:cs typeface="Arial"/>
                        </a:rPr>
                        <a:t>'persistent'</a:t>
                      </a:r>
                      <a:endParaRPr lang="en-US" sz="1200">
                        <a:latin typeface="Times New Roman"/>
                        <a:ea typeface="Times New Roman"/>
                        <a:cs typeface="Arial"/>
                      </a:endParaRPr>
                    </a:p>
                  </a:txBody>
                  <a:tcPr marL="68580" marR="68580" marT="0" marB="0" anchor="ctr"/>
                </a:tc>
                <a:tc>
                  <a:txBody>
                    <a:bodyPr/>
                    <a:lstStyle/>
                    <a:p>
                      <a:pPr marL="457200" marR="0" algn="ctr" rtl="0">
                        <a:spcBef>
                          <a:spcPts val="0"/>
                        </a:spcBef>
                        <a:spcAft>
                          <a:spcPts val="0"/>
                        </a:spcAft>
                        <a:tabLst>
                          <a:tab pos="413385" algn="l"/>
                        </a:tabLst>
                      </a:pPr>
                      <a:r>
                        <a:rPr lang="en-US" sz="1400" dirty="0">
                          <a:latin typeface="Times New Roman"/>
                          <a:ea typeface="Times New Roman"/>
                          <a:cs typeface="Arial"/>
                        </a:rPr>
                        <a:t>'try'</a:t>
                      </a:r>
                      <a:endParaRPr lang="en-US" sz="1200" dirty="0">
                        <a:latin typeface="Times New Roman"/>
                        <a:ea typeface="Times New Roman"/>
                        <a:cs typeface="Arial"/>
                      </a:endParaRPr>
                    </a:p>
                  </a:txBody>
                  <a:tcPr marL="68580" marR="68580" marT="0" marB="0"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752599"/>
          </a:xfrm>
        </p:spPr>
        <p:txBody>
          <a:bodyPr/>
          <a:lstStyle/>
          <a:p>
            <a:r>
              <a:rPr lang="en-US" b="1" dirty="0" err="1" smtClean="0"/>
              <a:t>Isvarname</a:t>
            </a:r>
            <a:r>
              <a:rPr lang="ar-SA" b="1" dirty="0" smtClean="0"/>
              <a:t> </a:t>
            </a:r>
            <a:r>
              <a:rPr lang="ar-IQ" b="1" dirty="0" smtClean="0"/>
              <a:t>الامر</a:t>
            </a:r>
            <a:endParaRPr lang="en-US" dirty="0"/>
          </a:p>
        </p:txBody>
      </p:sp>
      <p:sp>
        <p:nvSpPr>
          <p:cNvPr id="3" name="Subtitle 2"/>
          <p:cNvSpPr>
            <a:spLocks noGrp="1"/>
          </p:cNvSpPr>
          <p:nvPr>
            <p:ph type="subTitle" idx="1"/>
          </p:nvPr>
        </p:nvSpPr>
        <p:spPr>
          <a:xfrm>
            <a:off x="1371600" y="2514600"/>
            <a:ext cx="6477000" cy="3124200"/>
          </a:xfrm>
        </p:spPr>
        <p:txBody>
          <a:bodyPr>
            <a:normAutofit fontScale="85000" lnSpcReduction="20000"/>
          </a:bodyPr>
          <a:lstStyle/>
          <a:p>
            <a:pPr algn="just" rtl="1"/>
            <a:r>
              <a:rPr lang="ar-IQ" sz="1900" b="1" dirty="0"/>
              <a:t>ولمعرفة هل ان اسم المتغير قانونيا ام لا فيكون باستخدام الامر </a:t>
            </a:r>
            <a:r>
              <a:rPr lang="en-US" sz="1900" b="1" dirty="0" err="1"/>
              <a:t>isvarname</a:t>
            </a:r>
            <a:r>
              <a:rPr lang="ar-IQ" sz="1900" b="1" dirty="0"/>
              <a:t> فاذا كانت نتيجة الامر 1 فان الاسم قانوني ام ذا كانت النتيجة 0 فان الاسم غير قانوني. ويستخدم الامر بشكلين:</a:t>
            </a:r>
            <a:endParaRPr lang="en-US" sz="1900" b="1" dirty="0"/>
          </a:p>
          <a:p>
            <a:pPr algn="just" rtl="1"/>
            <a:r>
              <a:rPr lang="ar-IQ" sz="1900" b="1" dirty="0"/>
              <a:t>الشكل الاول اذا كتب الامر بالطريقة ادناه فالنتيجة تخزن بالمتغير الافتراضي </a:t>
            </a:r>
            <a:r>
              <a:rPr lang="en-US" sz="1900" b="1" dirty="0" err="1" smtClean="0"/>
              <a:t>ans</a:t>
            </a:r>
            <a:endParaRPr lang="ar-SA" sz="1900" b="1" dirty="0" smtClean="0"/>
          </a:p>
          <a:p>
            <a:pPr algn="l"/>
            <a:r>
              <a:rPr lang="en-US" sz="2000" dirty="0"/>
              <a:t>&gt;&gt; </a:t>
            </a:r>
            <a:r>
              <a:rPr lang="en-US" sz="2000" dirty="0" err="1"/>
              <a:t>isvarname</a:t>
            </a:r>
            <a:r>
              <a:rPr lang="en-US" sz="2000" dirty="0"/>
              <a:t> ah </a:t>
            </a:r>
          </a:p>
          <a:p>
            <a:pPr algn="l"/>
            <a:r>
              <a:rPr lang="en-US" sz="2000" dirty="0" err="1"/>
              <a:t>ans</a:t>
            </a:r>
            <a:r>
              <a:rPr lang="en-US" sz="2000" dirty="0"/>
              <a:t> =</a:t>
            </a:r>
          </a:p>
          <a:p>
            <a:pPr algn="l"/>
            <a:r>
              <a:rPr lang="en-US" sz="2000" dirty="0"/>
              <a:t>     1</a:t>
            </a:r>
          </a:p>
          <a:p>
            <a:pPr algn="l"/>
            <a:r>
              <a:rPr lang="en-US" sz="2000" dirty="0"/>
              <a:t> </a:t>
            </a:r>
          </a:p>
          <a:p>
            <a:pPr algn="l"/>
            <a:r>
              <a:rPr lang="en-US" sz="2000" dirty="0"/>
              <a:t>&gt;&gt; </a:t>
            </a:r>
            <a:r>
              <a:rPr lang="en-US" sz="2000" dirty="0" err="1"/>
              <a:t>isvarname</a:t>
            </a:r>
            <a:r>
              <a:rPr lang="en-US" sz="2000" dirty="0"/>
              <a:t> if</a:t>
            </a:r>
          </a:p>
          <a:p>
            <a:pPr algn="l"/>
            <a:r>
              <a:rPr lang="en-US" sz="2000" dirty="0" err="1"/>
              <a:t>ans</a:t>
            </a:r>
            <a:r>
              <a:rPr lang="en-US" sz="2000" dirty="0"/>
              <a:t> =</a:t>
            </a:r>
          </a:p>
          <a:p>
            <a:pPr algn="l"/>
            <a:r>
              <a:rPr lang="en-US" sz="2000" dirty="0"/>
              <a:t>     0</a:t>
            </a:r>
          </a:p>
          <a:p>
            <a:pPr algn="l"/>
            <a:endParaRPr lang="en-US" sz="1900" b="1" dirty="0"/>
          </a:p>
          <a:p>
            <a:pPr algn="just" rtl="1"/>
            <a:r>
              <a:rPr lang="en-US" sz="1900" b="1" dirty="0"/>
              <a:t> </a:t>
            </a:r>
          </a:p>
          <a:p>
            <a:pPr algn="l"/>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571</Words>
  <Application>Microsoft Office PowerPoint</Application>
  <PresentationFormat>On-screen Show (4:3)</PresentationFormat>
  <Paragraphs>142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المدخل الى برنامج ماتلاب Introduction to Matlab   </vt:lpstr>
      <vt:lpstr>بيئة برنامج ماتلاب </vt:lpstr>
      <vt:lpstr>  الشكل (1-1) يمثل النافذة الرئيسة في برنامج ماتلاب   </vt:lpstr>
      <vt:lpstr>Slide 4</vt:lpstr>
      <vt:lpstr>شروط الاسبقية </vt:lpstr>
      <vt:lpstr>بعض الدوال الرياضية الشائعة   فيما يلي بعض الدوال الرياضية  الشائعة الاستخدام، وطريقة كتابتها في برنامج ماتلاب. وكل الدوال في برنامج الماتلاب يجب ان تكتب بحروف انكليزية صغيرة، واذا كتب الامر بحروف كبيرة او بعض حروف الامر كبيرة فستظهر رسالة خطأ باللون الاحمر، حيث ان البرنامج يتحسس الفرق بين الحروف الصغيرة والكبيرة. كما في المثال ادناه:-   </vt:lpstr>
      <vt:lpstr>شروط تحديد اسم المتغير </vt:lpstr>
      <vt:lpstr>ولا يمكن استخدام الكلمات الاتية اسماءا للمتغيرات:- </vt:lpstr>
      <vt:lpstr>Isvarname الامر</vt:lpstr>
      <vt:lpstr>Format الامر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الاول المدخل الى برنامج ماتلاب Introduction to Matlab</dc:title>
  <dc:creator>Maher</dc:creator>
  <cp:lastModifiedBy>Maher</cp:lastModifiedBy>
  <cp:revision>14</cp:revision>
  <dcterms:created xsi:type="dcterms:W3CDTF">2020-03-08T22:47:51Z</dcterms:created>
  <dcterms:modified xsi:type="dcterms:W3CDTF">2020-03-10T22:00:42Z</dcterms:modified>
</cp:coreProperties>
</file>