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ECD36-6647-403C-AB0D-E164901D217F}" type="datetimeFigureOut">
              <a:rPr lang="en-US" smtClean="0"/>
              <a:pPr/>
              <a:t>3/11/2020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EAC51-41D5-490C-8A71-CF4D979F14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sz="1600" b="1" dirty="0"/>
              <a:t>الاحصاءات الاساسية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Basic Statistics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sz="1600" b="1" dirty="0"/>
              <a:t> 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ar-IQ" sz="1600" b="1" dirty="0"/>
              <a:t>المقدمة: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ar-IQ" sz="1600" dirty="0"/>
              <a:t>يشمل هذا الفصل الاوامر الخاصة بمقاييس النزعة المركزية (المتوسطات) ومقاييس التشتت اضافة الى ايجاد المجموع والقيمة الكبرى والصغرى لمجموعة بيانات وكذلك ترتيب البيانات تصاعديا وتنازليا</a:t>
            </a:r>
            <a:r>
              <a:rPr lang="ar-IQ" dirty="0"/>
              <a:t>.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>
            <a:normAutofit fontScale="55000" lnSpcReduction="20000"/>
          </a:bodyPr>
          <a:lstStyle/>
          <a:p>
            <a:pPr algn="r"/>
            <a:r>
              <a:rPr lang="ar-IQ" b="1" dirty="0" smtClean="0"/>
              <a:t>مقاييس النزعة المركزية </a:t>
            </a:r>
            <a:r>
              <a:rPr lang="en-US" b="1" dirty="0" smtClean="0"/>
              <a:t>Measures of Central Tendency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وتشمل مجموعة من المتوسطات مثل الوسط الحسابي والوسط الهندسي والوسط التوافقي والوسيط والمنوال التي تحسب لمجموعة من البيانات اضافة الى دالة المجموع.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b="1" dirty="0" smtClean="0"/>
              <a:t>دالة الوسط الحسابي </a:t>
            </a:r>
            <a:r>
              <a:rPr lang="en-US" b="1" dirty="0" smtClean="0"/>
              <a:t>(mean)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IQ" dirty="0" smtClean="0"/>
              <a:t>يعرف الوسط الحسابي بانه مجموع القيم مقسوما على عددها. ويستخدم الامر </a:t>
            </a:r>
            <a:r>
              <a:rPr lang="en-US" dirty="0" smtClean="0"/>
              <a:t>(mean)</a:t>
            </a:r>
            <a:r>
              <a:rPr lang="ar-IQ" dirty="0" smtClean="0"/>
              <a:t> لحساب الوسط الحسابي للمتجهات العمودية والصفية وكذلك صفوف واعمدة المصفوفات، والصيغة العامة للامر تكون: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r"/>
            <a:r>
              <a:rPr lang="en-US" dirty="0" smtClean="0"/>
              <a:t>mean</a:t>
            </a:r>
            <a:r>
              <a:rPr lang="en-US" dirty="0"/>
              <a:t>( Matrix Name , 1 or 2)</a:t>
            </a:r>
          </a:p>
          <a:p>
            <a:pPr algn="r"/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142999"/>
          </a:xfrm>
        </p:spPr>
        <p:txBody>
          <a:bodyPr/>
          <a:lstStyle/>
          <a:p>
            <a:pPr rtl="1"/>
            <a:r>
              <a:rPr lang="ar-SA" b="1" dirty="0" smtClean="0"/>
              <a:t>ا</a:t>
            </a:r>
            <a:r>
              <a:rPr lang="ar-IQ" b="1" dirty="0" smtClean="0"/>
              <a:t>لتباين </a:t>
            </a:r>
            <a:r>
              <a:rPr lang="en-US" b="1" dirty="0" smtClean="0"/>
              <a:t>(</a:t>
            </a:r>
            <a:r>
              <a:rPr lang="en-US" b="1" dirty="0" err="1" smtClean="0"/>
              <a:t>var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09800"/>
            <a:ext cx="6400800" cy="3429000"/>
          </a:xfrm>
        </p:spPr>
        <p:txBody>
          <a:bodyPr>
            <a:normAutofit fontScale="40000" lnSpcReduction="20000"/>
          </a:bodyPr>
          <a:lstStyle/>
          <a:p>
            <a:pPr algn="just" rtl="1"/>
            <a:r>
              <a:rPr lang="ar-IQ" b="1" dirty="0">
                <a:solidFill>
                  <a:schemeClr val="tx1"/>
                </a:solidFill>
              </a:rPr>
              <a:t>ويحسب التباين للمتجه العمودي لصيغة المجتمع كالاتي</a:t>
            </a:r>
            <a:endParaRPr lang="en-US" b="1" dirty="0">
              <a:solidFill>
                <a:schemeClr val="tx1"/>
              </a:solidFill>
            </a:endParaRPr>
          </a:p>
          <a:p>
            <a:pPr algn="l" rtl="1"/>
            <a:r>
              <a:rPr lang="ar-IQ" b="1" dirty="0">
                <a:solidFill>
                  <a:schemeClr val="tx1"/>
                </a:solidFill>
              </a:rPr>
              <a:t> </a:t>
            </a:r>
            <a:r>
              <a:rPr lang="en-US" b="1" dirty="0" smtClean="0">
                <a:solidFill>
                  <a:schemeClr val="tx1"/>
                </a:solidFill>
              </a:rPr>
              <a:t>&gt;&gt; </a:t>
            </a:r>
            <a:r>
              <a:rPr lang="en-US" b="1" dirty="0" err="1">
                <a:solidFill>
                  <a:schemeClr val="tx1"/>
                </a:solidFill>
              </a:rPr>
              <a:t>vpc</a:t>
            </a:r>
            <a:r>
              <a:rPr lang="en-US" b="1" dirty="0">
                <a:solidFill>
                  <a:schemeClr val="tx1"/>
                </a:solidFill>
              </a:rPr>
              <a:t>=</a:t>
            </a:r>
            <a:r>
              <a:rPr lang="en-US" b="1" dirty="0" err="1">
                <a:solidFill>
                  <a:schemeClr val="tx1"/>
                </a:solidFill>
              </a:rPr>
              <a:t>var</a:t>
            </a:r>
            <a:r>
              <a:rPr lang="en-US" b="1" dirty="0">
                <a:solidFill>
                  <a:schemeClr val="tx1"/>
                </a:solidFill>
              </a:rPr>
              <a:t>(a ,1)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or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&gt;&gt; </a:t>
            </a:r>
            <a:r>
              <a:rPr lang="en-US" b="1" dirty="0" err="1">
                <a:solidFill>
                  <a:schemeClr val="tx1"/>
                </a:solidFill>
              </a:rPr>
              <a:t>vpc</a:t>
            </a:r>
            <a:r>
              <a:rPr lang="en-US" b="1" dirty="0">
                <a:solidFill>
                  <a:schemeClr val="tx1"/>
                </a:solidFill>
              </a:rPr>
              <a:t>=</a:t>
            </a:r>
            <a:r>
              <a:rPr lang="en-US" b="1" dirty="0" err="1">
                <a:solidFill>
                  <a:schemeClr val="tx1"/>
                </a:solidFill>
              </a:rPr>
              <a:t>var</a:t>
            </a:r>
            <a:r>
              <a:rPr lang="en-US" b="1" dirty="0">
                <a:solidFill>
                  <a:schemeClr val="tx1"/>
                </a:solidFill>
              </a:rPr>
              <a:t>(a ,1 ,1)</a:t>
            </a:r>
          </a:p>
          <a:p>
            <a:pPr algn="l" rtl="1"/>
            <a:r>
              <a:rPr lang="en-US" b="1" dirty="0" err="1">
                <a:solidFill>
                  <a:schemeClr val="tx1"/>
                </a:solidFill>
              </a:rPr>
              <a:t>vpc</a:t>
            </a:r>
            <a:r>
              <a:rPr lang="en-US" b="1" dirty="0">
                <a:solidFill>
                  <a:schemeClr val="tx1"/>
                </a:solidFill>
              </a:rPr>
              <a:t> =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    6.2500</a:t>
            </a:r>
          </a:p>
          <a:p>
            <a:pPr algn="l" rtl="1"/>
            <a:r>
              <a:rPr lang="ar-IQ" b="1" dirty="0">
                <a:solidFill>
                  <a:schemeClr val="tx1"/>
                </a:solidFill>
              </a:rPr>
              <a:t> </a:t>
            </a:r>
            <a:endParaRPr lang="en-US" b="1" dirty="0">
              <a:solidFill>
                <a:schemeClr val="tx1"/>
              </a:solidFill>
            </a:endParaRPr>
          </a:p>
          <a:p>
            <a:pPr algn="l" rtl="1"/>
            <a:r>
              <a:rPr lang="ar-IQ" b="1" dirty="0">
                <a:solidFill>
                  <a:schemeClr val="tx1"/>
                </a:solidFill>
              </a:rPr>
              <a:t>ويحسب التباين للمتجه الصفي لصيغة المجتمع كالاتي</a:t>
            </a:r>
            <a:endParaRPr lang="en-US" b="1" dirty="0">
              <a:solidFill>
                <a:schemeClr val="tx1"/>
              </a:solidFill>
            </a:endParaRPr>
          </a:p>
          <a:p>
            <a:pPr algn="l" rtl="1"/>
            <a:r>
              <a:rPr lang="ar-IQ" b="1" dirty="0">
                <a:solidFill>
                  <a:schemeClr val="tx1"/>
                </a:solidFill>
              </a:rPr>
              <a:t> </a:t>
            </a:r>
            <a:endParaRPr lang="en-US" b="1" dirty="0">
              <a:solidFill>
                <a:schemeClr val="tx1"/>
              </a:solidFill>
            </a:endParaRP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&gt;&gt; </a:t>
            </a:r>
            <a:r>
              <a:rPr lang="en-US" b="1" dirty="0" err="1">
                <a:solidFill>
                  <a:schemeClr val="tx1"/>
                </a:solidFill>
              </a:rPr>
              <a:t>vpr</a:t>
            </a:r>
            <a:r>
              <a:rPr lang="en-US" b="1" dirty="0">
                <a:solidFill>
                  <a:schemeClr val="tx1"/>
                </a:solidFill>
              </a:rPr>
              <a:t>=</a:t>
            </a:r>
            <a:r>
              <a:rPr lang="en-US" b="1" dirty="0" err="1">
                <a:solidFill>
                  <a:schemeClr val="tx1"/>
                </a:solidFill>
              </a:rPr>
              <a:t>var</a:t>
            </a:r>
            <a:r>
              <a:rPr lang="en-US" b="1" dirty="0">
                <a:solidFill>
                  <a:schemeClr val="tx1"/>
                </a:solidFill>
              </a:rPr>
              <a:t>(b , 1) 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or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&gt;&gt; </a:t>
            </a:r>
            <a:r>
              <a:rPr lang="en-US" b="1" dirty="0" err="1">
                <a:solidFill>
                  <a:schemeClr val="tx1"/>
                </a:solidFill>
              </a:rPr>
              <a:t>vpr</a:t>
            </a:r>
            <a:r>
              <a:rPr lang="en-US" b="1" dirty="0">
                <a:solidFill>
                  <a:schemeClr val="tx1"/>
                </a:solidFill>
              </a:rPr>
              <a:t>=</a:t>
            </a:r>
            <a:r>
              <a:rPr lang="en-US" b="1" dirty="0" err="1">
                <a:solidFill>
                  <a:schemeClr val="tx1"/>
                </a:solidFill>
              </a:rPr>
              <a:t>var</a:t>
            </a:r>
            <a:r>
              <a:rPr lang="en-US" b="1" dirty="0">
                <a:solidFill>
                  <a:schemeClr val="tx1"/>
                </a:solidFill>
              </a:rPr>
              <a:t>(b , 1, 2)</a:t>
            </a:r>
          </a:p>
          <a:p>
            <a:pPr algn="l" rtl="1"/>
            <a:r>
              <a:rPr lang="en-US" b="1" dirty="0" err="1">
                <a:solidFill>
                  <a:schemeClr val="tx1"/>
                </a:solidFill>
              </a:rPr>
              <a:t>vpr</a:t>
            </a:r>
            <a:r>
              <a:rPr lang="en-US" b="1" dirty="0">
                <a:solidFill>
                  <a:schemeClr val="tx1"/>
                </a:solidFill>
              </a:rPr>
              <a:t> =</a:t>
            </a:r>
          </a:p>
          <a:p>
            <a:pPr algn="l" rtl="1"/>
            <a:r>
              <a:rPr lang="en-US" b="1" dirty="0">
                <a:solidFill>
                  <a:schemeClr val="tx1"/>
                </a:solidFill>
              </a:rPr>
              <a:t>   11.7600</a:t>
            </a:r>
          </a:p>
          <a:p>
            <a:pPr algn="just" rtl="1"/>
            <a:r>
              <a:rPr lang="ar-IQ" b="1" dirty="0">
                <a:solidFill>
                  <a:schemeClr val="tx1"/>
                </a:solidFill>
              </a:rPr>
              <a:t> </a:t>
            </a:r>
            <a:endParaRPr lang="en-US" b="1" dirty="0">
              <a:solidFill>
                <a:schemeClr val="tx1"/>
              </a:solidFill>
            </a:endParaRPr>
          </a:p>
          <a:p>
            <a:pPr algn="just" rtl="1"/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 rtl="1"/>
            <a:r>
              <a:rPr lang="ar-IQ" dirty="0"/>
              <a:t>ويحسب </a:t>
            </a:r>
            <a:r>
              <a:rPr lang="ar-IQ" b="1" u="sng" dirty="0"/>
              <a:t>التباين لكل عمود من اعمدة المصفوفة لصيغة العينة</a:t>
            </a:r>
            <a:r>
              <a:rPr lang="ar-IQ" dirty="0"/>
              <a:t> كالاتي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vc1=</a:t>
            </a:r>
            <a:r>
              <a:rPr lang="en-US" dirty="0" err="1"/>
              <a:t>var</a:t>
            </a:r>
            <a:r>
              <a:rPr lang="en-US" dirty="0"/>
              <a:t>(d1)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&gt;&gt; </a:t>
            </a:r>
          </a:p>
          <a:p>
            <a:r>
              <a:rPr lang="en-US" dirty="0"/>
              <a:t>&gt;&gt; vc1=</a:t>
            </a:r>
            <a:r>
              <a:rPr lang="en-US" dirty="0" err="1"/>
              <a:t>var</a:t>
            </a:r>
            <a:r>
              <a:rPr lang="en-US" dirty="0"/>
              <a:t>(d1 , 0)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&gt;&gt; vc1=</a:t>
            </a:r>
            <a:r>
              <a:rPr lang="en-US" dirty="0" err="1"/>
              <a:t>var</a:t>
            </a:r>
            <a:r>
              <a:rPr lang="en-US" dirty="0"/>
              <a:t>(d1 , 0 ,1)</a:t>
            </a:r>
          </a:p>
          <a:p>
            <a:r>
              <a:rPr lang="en-US" dirty="0"/>
              <a:t>vc1 =</a:t>
            </a:r>
          </a:p>
          <a:p>
            <a:r>
              <a:rPr lang="en-US" dirty="0"/>
              <a:t>    0.3333    1.3333   14.3333    8.3333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just" rtl="1"/>
            <a:r>
              <a:rPr lang="ar-IQ" dirty="0"/>
              <a:t>ويحسب </a:t>
            </a:r>
            <a:r>
              <a:rPr lang="ar-IQ" b="1" u="sng" dirty="0"/>
              <a:t>التباين لكل صف من صفوف المصفوفة لصيغة العينة</a:t>
            </a:r>
            <a:r>
              <a:rPr lang="ar-IQ" dirty="0"/>
              <a:t> كالاتي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vr1=</a:t>
            </a:r>
            <a:r>
              <a:rPr lang="en-US" dirty="0" err="1"/>
              <a:t>var</a:t>
            </a:r>
            <a:r>
              <a:rPr lang="en-US" dirty="0"/>
              <a:t>(d1, 0 ,2 )</a:t>
            </a:r>
          </a:p>
          <a:p>
            <a:r>
              <a:rPr lang="en-US" dirty="0"/>
              <a:t>vr1 =</a:t>
            </a:r>
          </a:p>
          <a:p>
            <a:r>
              <a:rPr lang="en-US" dirty="0"/>
              <a:t>    4.9167</a:t>
            </a:r>
          </a:p>
          <a:p>
            <a:r>
              <a:rPr lang="en-US" dirty="0"/>
              <a:t>   11.3333</a:t>
            </a:r>
          </a:p>
          <a:p>
            <a:r>
              <a:rPr lang="en-US" dirty="0"/>
              <a:t>    7.3333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just" rtl="1"/>
            <a:r>
              <a:rPr lang="ar-IQ" dirty="0"/>
              <a:t>ويحسب </a:t>
            </a:r>
            <a:r>
              <a:rPr lang="ar-IQ" b="1" u="sng" dirty="0"/>
              <a:t>التباين لكل عمود من اعمدة المصفوفة لصيغة المجتمع</a:t>
            </a:r>
            <a:r>
              <a:rPr lang="ar-IQ" dirty="0"/>
              <a:t> كالاتي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vc2=</a:t>
            </a:r>
            <a:r>
              <a:rPr lang="en-US" dirty="0" err="1"/>
              <a:t>var</a:t>
            </a:r>
            <a:r>
              <a:rPr lang="en-US" dirty="0"/>
              <a:t>(d1, 1)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&gt;&gt; vc2=</a:t>
            </a:r>
            <a:r>
              <a:rPr lang="en-US" dirty="0" err="1"/>
              <a:t>var</a:t>
            </a:r>
            <a:r>
              <a:rPr lang="en-US" dirty="0"/>
              <a:t>(d1, 1 , 1)</a:t>
            </a:r>
          </a:p>
          <a:p>
            <a:r>
              <a:rPr lang="en-US" dirty="0"/>
              <a:t>vc2 =</a:t>
            </a:r>
          </a:p>
          <a:p>
            <a:r>
              <a:rPr lang="en-US" dirty="0"/>
              <a:t>    0.2222    0.8889    9.5556    5.5556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just" rtl="1"/>
            <a:r>
              <a:rPr lang="ar-IQ" dirty="0"/>
              <a:t>ويحسب </a:t>
            </a:r>
            <a:r>
              <a:rPr lang="ar-IQ" b="1" u="sng" dirty="0"/>
              <a:t>التباين لكل صف من صفوف المصفوفة لصيغة المجتمع</a:t>
            </a:r>
            <a:r>
              <a:rPr lang="ar-IQ" dirty="0"/>
              <a:t> كالاتي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vr2=</a:t>
            </a:r>
            <a:r>
              <a:rPr lang="en-US" dirty="0" err="1"/>
              <a:t>var</a:t>
            </a:r>
            <a:r>
              <a:rPr lang="en-US" dirty="0"/>
              <a:t>(d1 , 1 ,2)</a:t>
            </a:r>
          </a:p>
          <a:p>
            <a:r>
              <a:rPr lang="en-US" dirty="0"/>
              <a:t>vr2 =</a:t>
            </a:r>
          </a:p>
          <a:p>
            <a:r>
              <a:rPr lang="en-US" dirty="0"/>
              <a:t>    3.6875</a:t>
            </a:r>
          </a:p>
          <a:p>
            <a:r>
              <a:rPr lang="en-US" dirty="0"/>
              <a:t>    8.5000</a:t>
            </a:r>
          </a:p>
          <a:p>
            <a:r>
              <a:rPr lang="en-US" dirty="0"/>
              <a:t>    5.5000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7772400" cy="1470025"/>
          </a:xfrm>
        </p:spPr>
        <p:txBody>
          <a:bodyPr>
            <a:normAutofit fontScale="90000"/>
          </a:bodyPr>
          <a:lstStyle/>
          <a:p>
            <a:pPr algn="just" rtl="1"/>
            <a:r>
              <a:rPr lang="ar-IQ" sz="1600" b="1" dirty="0"/>
              <a:t>الانحراف المعياري </a:t>
            </a:r>
            <a:r>
              <a:rPr lang="en-US" sz="1600" b="1" dirty="0"/>
              <a:t>(std)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ar-IQ" sz="1600" dirty="0"/>
              <a:t>يعرف الانحراف المعياري </a:t>
            </a:r>
            <a:r>
              <a:rPr lang="en-US" sz="1600" dirty="0"/>
              <a:t>(standard deviation)</a:t>
            </a:r>
            <a:r>
              <a:rPr lang="ar-IQ" sz="1600" dirty="0"/>
              <a:t> بانه الجذر التربيعي للتباين ولايختلف عن صيغة التباين سوى بتعويض الامر </a:t>
            </a:r>
            <a:r>
              <a:rPr lang="en-US" sz="1600" dirty="0"/>
              <a:t>std</a:t>
            </a:r>
            <a:r>
              <a:rPr lang="ar-IQ" sz="1600" dirty="0"/>
              <a:t> بدلا من </a:t>
            </a:r>
            <a:r>
              <a:rPr lang="en-US" sz="1600" dirty="0" err="1"/>
              <a:t>var</a:t>
            </a:r>
            <a:r>
              <a:rPr lang="ar-IQ" sz="1600" dirty="0"/>
              <a:t>.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ar-IQ" sz="1600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772400" cy="4419600"/>
          </a:xfrm>
        </p:spPr>
        <p:txBody>
          <a:bodyPr>
            <a:normAutofit fontScale="25000" lnSpcReduction="20000"/>
          </a:bodyPr>
          <a:lstStyle/>
          <a:p>
            <a:pPr algn="just" rtl="1"/>
            <a:r>
              <a:rPr lang="ar-IQ" sz="4400" dirty="0">
                <a:solidFill>
                  <a:schemeClr val="tx1"/>
                </a:solidFill>
              </a:rPr>
              <a:t>القيمة الكبرى </a:t>
            </a:r>
            <a:r>
              <a:rPr lang="en-US" sz="4400" dirty="0">
                <a:solidFill>
                  <a:schemeClr val="tx1"/>
                </a:solidFill>
              </a:rPr>
              <a:t>(max)</a:t>
            </a:r>
          </a:p>
          <a:p>
            <a:pPr algn="just" rtl="1"/>
            <a:r>
              <a:rPr lang="en-US" sz="4400" dirty="0">
                <a:solidFill>
                  <a:schemeClr val="tx1"/>
                </a:solidFill>
              </a:rPr>
              <a:t> </a:t>
            </a:r>
            <a:r>
              <a:rPr lang="ar-IQ" sz="4400" dirty="0">
                <a:solidFill>
                  <a:schemeClr val="tx1"/>
                </a:solidFill>
              </a:rPr>
              <a:t>يستخدم هذا الامر لايجاد القيمة الكبرى في المتجهات والمصفوفات وكما يلي:</a:t>
            </a:r>
            <a:endParaRPr lang="en-US" sz="4400" dirty="0">
              <a:solidFill>
                <a:schemeClr val="tx1"/>
              </a:solidFill>
            </a:endParaRPr>
          </a:p>
          <a:p>
            <a:pPr algn="just" rtl="1"/>
            <a:r>
              <a:rPr lang="ar-IQ" sz="4400" dirty="0">
                <a:solidFill>
                  <a:schemeClr val="tx1"/>
                </a:solidFill>
              </a:rPr>
              <a:t> </a:t>
            </a:r>
            <a:r>
              <a:rPr lang="ar-IQ" sz="4400" dirty="0" smtClean="0">
                <a:solidFill>
                  <a:schemeClr val="tx1"/>
                </a:solidFill>
              </a:rPr>
              <a:t>لايجاد </a:t>
            </a:r>
            <a:r>
              <a:rPr lang="ar-IQ" sz="4400" dirty="0">
                <a:solidFill>
                  <a:schemeClr val="tx1"/>
                </a:solidFill>
              </a:rPr>
              <a:t>القيمة الكبرى في المتجه العمودي </a:t>
            </a:r>
            <a:endParaRPr lang="en-US" sz="4400" dirty="0">
              <a:solidFill>
                <a:schemeClr val="tx1"/>
              </a:solidFill>
            </a:endParaRPr>
          </a:p>
          <a:p>
            <a:pPr algn="just" rtl="1"/>
            <a:r>
              <a:rPr lang="ar-IQ" sz="4400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algn="just"/>
            <a:r>
              <a:rPr lang="en-US" sz="4400" dirty="0">
                <a:solidFill>
                  <a:schemeClr val="tx1"/>
                </a:solidFill>
              </a:rPr>
              <a:t>&gt;&gt; </a:t>
            </a:r>
            <a:r>
              <a:rPr lang="en-US" sz="4400" dirty="0" err="1">
                <a:solidFill>
                  <a:schemeClr val="tx1"/>
                </a:solidFill>
              </a:rPr>
              <a:t>mac</a:t>
            </a:r>
            <a:r>
              <a:rPr lang="en-US" sz="4400" dirty="0">
                <a:solidFill>
                  <a:schemeClr val="tx1"/>
                </a:solidFill>
              </a:rPr>
              <a:t>=max(a)</a:t>
            </a:r>
          </a:p>
          <a:p>
            <a:pPr algn="just"/>
            <a:r>
              <a:rPr lang="en-US" sz="4400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&gt;&gt; max(a , [ ] , 1)</a:t>
            </a:r>
          </a:p>
          <a:p>
            <a:pPr algn="l"/>
            <a:r>
              <a:rPr lang="en-US" sz="4400" dirty="0" err="1">
                <a:solidFill>
                  <a:schemeClr val="tx1"/>
                </a:solidFill>
              </a:rPr>
              <a:t>ans</a:t>
            </a:r>
            <a:r>
              <a:rPr lang="en-US" sz="4400" dirty="0">
                <a:solidFill>
                  <a:schemeClr val="tx1"/>
                </a:solidFill>
              </a:rPr>
              <a:t> =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     9</a:t>
            </a:r>
          </a:p>
          <a:p>
            <a:pPr algn="l" rtl="1"/>
            <a:r>
              <a:rPr lang="ar-IQ" sz="4400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rtl="1"/>
            <a:r>
              <a:rPr lang="ar-IQ" sz="4400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algn="just" rtl="1"/>
            <a:r>
              <a:rPr lang="ar-IQ" sz="4400" dirty="0">
                <a:solidFill>
                  <a:schemeClr val="tx1"/>
                </a:solidFill>
              </a:rPr>
              <a:t>ولايجاد القيمة الكبرى في المتجه الصفي</a:t>
            </a:r>
            <a:endParaRPr lang="en-US" sz="4400" dirty="0">
              <a:solidFill>
                <a:schemeClr val="tx1"/>
              </a:solidFill>
            </a:endParaRPr>
          </a:p>
          <a:p>
            <a:pPr rtl="1"/>
            <a:r>
              <a:rPr lang="ar-IQ" sz="4400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&gt;&gt; mar=max(b)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&gt;&gt; mar=max(b , [ ] , 2)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mar =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     9</a:t>
            </a:r>
          </a:p>
          <a:p>
            <a:pPr algn="just" rtl="1"/>
            <a:r>
              <a:rPr lang="ar-IQ" sz="4400" dirty="0">
                <a:solidFill>
                  <a:schemeClr val="tx1"/>
                </a:solidFill>
              </a:rPr>
              <a:t>ونلاحظ استخدام القوسين الكبيرين </a:t>
            </a:r>
            <a:r>
              <a:rPr lang="en-US" sz="4400" dirty="0">
                <a:solidFill>
                  <a:schemeClr val="tx1"/>
                </a:solidFill>
              </a:rPr>
              <a:t>[ ]</a:t>
            </a:r>
            <a:r>
              <a:rPr lang="ar-IQ" sz="4400" dirty="0">
                <a:solidFill>
                  <a:schemeClr val="tx1"/>
                </a:solidFill>
              </a:rPr>
              <a:t> قبل تحديد الرقم الذي يشير للعمود (1) او للصف(2)</a:t>
            </a:r>
            <a:endParaRPr lang="en-US" sz="4400" dirty="0">
              <a:solidFill>
                <a:schemeClr val="tx1"/>
              </a:solidFill>
            </a:endParaRPr>
          </a:p>
          <a:p>
            <a:pPr algn="just" rtl="1"/>
            <a:r>
              <a:rPr lang="ar-IQ" sz="4400" dirty="0" smtClean="0">
                <a:solidFill>
                  <a:schemeClr val="tx1"/>
                </a:solidFill>
              </a:rPr>
              <a:t>ولايجاد </a:t>
            </a:r>
            <a:r>
              <a:rPr lang="ar-IQ" sz="4400" u="sng" dirty="0">
                <a:solidFill>
                  <a:schemeClr val="tx1"/>
                </a:solidFill>
              </a:rPr>
              <a:t>القيمة الكبرى لكل عمود من اعمدة المصفوفة</a:t>
            </a:r>
            <a:r>
              <a:rPr lang="ar-IQ" sz="4400" dirty="0">
                <a:solidFill>
                  <a:schemeClr val="tx1"/>
                </a:solidFill>
              </a:rPr>
              <a:t> فيكون</a:t>
            </a:r>
            <a:endParaRPr lang="en-US" sz="4400" dirty="0">
              <a:solidFill>
                <a:schemeClr val="tx1"/>
              </a:solidFill>
            </a:endParaRPr>
          </a:p>
          <a:p>
            <a:pPr rtl="1"/>
            <a:r>
              <a:rPr lang="ar-IQ" sz="4400" dirty="0">
                <a:solidFill>
                  <a:schemeClr val="tx1"/>
                </a:solidFill>
              </a:rPr>
              <a:t> </a:t>
            </a:r>
            <a:endParaRPr lang="en-US" sz="4400" dirty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d1 =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     3     7     8     7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     3     9     2     2</a:t>
            </a: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     2     7     1     </a:t>
            </a:r>
            <a:r>
              <a:rPr lang="en-US" sz="4400" dirty="0" smtClean="0">
                <a:solidFill>
                  <a:schemeClr val="tx1"/>
                </a:solidFill>
              </a:rPr>
              <a:t>2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ar-SA" sz="1300" dirty="0" smtClean="0"/>
              <a:t/>
            </a:r>
            <a:br>
              <a:rPr lang="ar-SA" sz="1300" dirty="0" smtClean="0"/>
            </a:br>
            <a:r>
              <a:rPr lang="ar-SA" sz="1300" dirty="0"/>
              <a:t/>
            </a:r>
            <a:br>
              <a:rPr lang="ar-SA" sz="1300" dirty="0"/>
            </a:br>
            <a:r>
              <a:rPr lang="ar-SA" sz="1300" dirty="0" smtClean="0"/>
              <a:t/>
            </a:r>
            <a:br>
              <a:rPr lang="ar-SA" sz="1300" dirty="0" smtClean="0"/>
            </a:br>
            <a:r>
              <a:rPr lang="ar-SA" sz="1300" dirty="0"/>
              <a:t/>
            </a:r>
            <a:br>
              <a:rPr lang="ar-SA" sz="1300" dirty="0"/>
            </a:br>
            <a:r>
              <a:rPr lang="ar-SA" sz="1300" dirty="0" smtClean="0"/>
              <a:t/>
            </a:r>
            <a:br>
              <a:rPr lang="ar-SA" sz="1300" dirty="0" smtClean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en-US" sz="1300" dirty="0" smtClean="0"/>
              <a:t>&gt;&gt; ma1=max(d1)</a:t>
            </a:r>
            <a:r>
              <a:rPr lang="ar-SA" sz="1300" dirty="0" smtClean="0"/>
              <a:t/>
            </a:r>
            <a:br>
              <a:rPr lang="ar-SA" sz="1300" dirty="0" smtClean="0"/>
            </a:br>
            <a:r>
              <a:rPr lang="en-US" sz="1300" dirty="0" smtClean="0"/>
              <a:t>or</a:t>
            </a:r>
            <a:br>
              <a:rPr lang="en-US" sz="1300" dirty="0" smtClean="0"/>
            </a:br>
            <a:r>
              <a:rPr lang="en-US" sz="1300" dirty="0" smtClean="0"/>
              <a:t>&gt;&gt; ma1=max(d1 , [ ] , 1)</a:t>
            </a:r>
            <a:br>
              <a:rPr lang="en-US" sz="1300" dirty="0" smtClean="0"/>
            </a:br>
            <a:r>
              <a:rPr lang="en-US" sz="1300" dirty="0" smtClean="0"/>
              <a:t>ma1 =</a:t>
            </a:r>
            <a:br>
              <a:rPr lang="en-US" sz="1300" dirty="0" smtClean="0"/>
            </a:br>
            <a:r>
              <a:rPr lang="en-US" sz="1300" dirty="0" smtClean="0"/>
              <a:t>     3     9     8     7</a:t>
            </a:r>
            <a:br>
              <a:rPr lang="en-US" sz="1300" dirty="0" smtClean="0"/>
            </a:br>
            <a:r>
              <a:rPr lang="ar-IQ" sz="1300" dirty="0" smtClean="0"/>
              <a:t> </a:t>
            </a: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dirty="0"/>
              <a:t>ولايجاد </a:t>
            </a:r>
            <a:r>
              <a:rPr lang="ar-IQ" b="1" u="sng" dirty="0"/>
              <a:t>القيمة الكبرى لكل صف من صفوف المصفوفة</a:t>
            </a:r>
            <a:r>
              <a:rPr lang="ar-IQ" dirty="0"/>
              <a:t> </a:t>
            </a:r>
            <a:r>
              <a:rPr lang="ar-IQ" dirty="0" smtClean="0"/>
              <a:t>فيكون</a:t>
            </a:r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ma2=max(d1 , [ ] , 2)</a:t>
            </a:r>
          </a:p>
          <a:p>
            <a:r>
              <a:rPr lang="en-US" dirty="0"/>
              <a:t>ma2 =</a:t>
            </a:r>
          </a:p>
          <a:p>
            <a:r>
              <a:rPr lang="en-US" dirty="0"/>
              <a:t>     8</a:t>
            </a:r>
          </a:p>
          <a:p>
            <a:r>
              <a:rPr lang="en-US" dirty="0"/>
              <a:t>     9</a:t>
            </a:r>
          </a:p>
          <a:p>
            <a:r>
              <a:rPr lang="en-US" dirty="0"/>
              <a:t>     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IQ" b="1" dirty="0" smtClean="0"/>
              <a:t>الانحراف المعياري </a:t>
            </a:r>
            <a:r>
              <a:rPr lang="en-US" b="1" dirty="0" smtClean="0"/>
              <a:t>(std)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 rtl="1"/>
            <a:r>
              <a:rPr lang="ar-IQ" dirty="0"/>
              <a:t>ويمكن خزن موقع القيمة الكبرى (</a:t>
            </a:r>
            <a:r>
              <a:rPr lang="en-US" dirty="0"/>
              <a:t>(indicator</a:t>
            </a:r>
            <a:r>
              <a:rPr lang="ar-IQ" dirty="0"/>
              <a:t> للمتجه او لاعمدة او صفوف المصفوفة بمتجه جديد اضافة الى متجه القيم الكبرى بالامر ادناه</a:t>
            </a:r>
            <a:endParaRPr lang="en-US" dirty="0"/>
          </a:p>
          <a:p>
            <a:pPr rtl="1"/>
            <a:r>
              <a:rPr lang="en-US" dirty="0"/>
              <a:t> </a:t>
            </a:r>
          </a:p>
          <a:p>
            <a:r>
              <a:rPr lang="en-US" dirty="0"/>
              <a:t>&gt;&gt; [ma1   ind1]=max(d1)</a:t>
            </a:r>
          </a:p>
          <a:p>
            <a:r>
              <a:rPr lang="en-US" dirty="0"/>
              <a:t>ma1 =</a:t>
            </a:r>
          </a:p>
          <a:p>
            <a:r>
              <a:rPr lang="en-US" dirty="0"/>
              <a:t>     3     9     8     7</a:t>
            </a:r>
          </a:p>
          <a:p>
            <a:r>
              <a:rPr lang="en-US" dirty="0"/>
              <a:t>ind1 =</a:t>
            </a:r>
          </a:p>
          <a:p>
            <a:r>
              <a:rPr lang="en-US" dirty="0"/>
              <a:t>     1     2     1     1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r"/>
            <a:r>
              <a:rPr lang="ar-IQ" dirty="0"/>
              <a:t>ان </a:t>
            </a:r>
            <a:r>
              <a:rPr lang="en-US" dirty="0"/>
              <a:t>ma1</a:t>
            </a:r>
            <a:r>
              <a:rPr lang="ar-IQ" dirty="0"/>
              <a:t> يشير الى القيم الكبرى في كل عمود و </a:t>
            </a:r>
            <a:r>
              <a:rPr lang="en-US" dirty="0"/>
              <a:t>ind1</a:t>
            </a:r>
            <a:r>
              <a:rPr lang="ar-IQ" dirty="0"/>
              <a:t> يشير الى موقع القيمة الكبرى ضمن العمود على التوالي.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r"/>
            <a:r>
              <a:rPr lang="ar-IQ" dirty="0"/>
              <a:t>ويمكن ان يطبق الامر على صفوف المصفوفة ايضا وكما يلي: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[ma2   ind2]=max( d1 , [ ] , 2)</a:t>
            </a:r>
          </a:p>
          <a:p>
            <a:r>
              <a:rPr lang="en-US" dirty="0"/>
              <a:t>ma2 =</a:t>
            </a:r>
          </a:p>
          <a:p>
            <a:r>
              <a:rPr lang="en-US" dirty="0"/>
              <a:t>     8</a:t>
            </a:r>
          </a:p>
          <a:p>
            <a:r>
              <a:rPr lang="en-US" dirty="0"/>
              <a:t>     9</a:t>
            </a:r>
          </a:p>
          <a:p>
            <a:r>
              <a:rPr lang="en-US" dirty="0"/>
              <a:t>     7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ind2 =</a:t>
            </a:r>
          </a:p>
          <a:p>
            <a:r>
              <a:rPr lang="en-US" dirty="0"/>
              <a:t>     3</a:t>
            </a:r>
          </a:p>
          <a:p>
            <a:r>
              <a:rPr lang="en-US" dirty="0"/>
              <a:t>     2</a:t>
            </a:r>
          </a:p>
          <a:p>
            <a:r>
              <a:rPr lang="en-US" dirty="0"/>
              <a:t>     2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r"/>
            <a:r>
              <a:rPr lang="ar-IQ" dirty="0"/>
              <a:t>ان </a:t>
            </a:r>
            <a:r>
              <a:rPr lang="en-US" dirty="0"/>
              <a:t>ma2</a:t>
            </a:r>
            <a:r>
              <a:rPr lang="ar-IQ" dirty="0"/>
              <a:t> يشير الى القيم الكبرى في كل صف و </a:t>
            </a:r>
            <a:r>
              <a:rPr lang="en-US" dirty="0"/>
              <a:t>ind2</a:t>
            </a:r>
            <a:r>
              <a:rPr lang="ar-IQ" dirty="0"/>
              <a:t> يشير الى موقع القيمة الكبرى ضمن الصف على التوالي.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IQ" sz="1300" b="1" i="1" dirty="0"/>
              <a:t>ملاحظة: في حال وجود القيمة الكبرى في اكثر من موقع فان المؤشر سيمثل اول موقع توجد به القيمة الكبرى</a:t>
            </a:r>
            <a:r>
              <a:rPr lang="ar-IQ" b="1" i="1" dirty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 rtl="1"/>
            <a:r>
              <a:rPr lang="ar-IQ" dirty="0"/>
              <a:t>ولجعل اقل قيمة في المتجه او المصفوفة لا تقل عن المقدار </a:t>
            </a:r>
            <a:r>
              <a:rPr lang="en-US" dirty="0"/>
              <a:t>k</a:t>
            </a:r>
            <a:r>
              <a:rPr lang="ar-IQ" dirty="0"/>
              <a:t> يكون الامر بالصيغة العامة </a:t>
            </a:r>
            <a:endParaRPr lang="en-US" dirty="0"/>
          </a:p>
          <a:p>
            <a:r>
              <a:rPr lang="en-US" dirty="0"/>
              <a:t>max(matrix name , k)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just" rtl="1"/>
            <a:r>
              <a:rPr lang="ar-IQ" dirty="0"/>
              <a:t>لجعل قيم المصفوفة </a:t>
            </a:r>
            <a:r>
              <a:rPr lang="en-US" dirty="0"/>
              <a:t>d1</a:t>
            </a:r>
            <a:r>
              <a:rPr lang="ar-IQ" dirty="0"/>
              <a:t>  لاتقل عن 4  وخزنها باسم </a:t>
            </a:r>
            <a:r>
              <a:rPr lang="en-US" dirty="0"/>
              <a:t>d2</a:t>
            </a:r>
            <a:r>
              <a:rPr lang="ar-IQ" dirty="0"/>
              <a:t> يكون الامر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d2=max(d1 , 4)</a:t>
            </a:r>
          </a:p>
          <a:p>
            <a:r>
              <a:rPr lang="en-US" dirty="0"/>
              <a:t>d2 =</a:t>
            </a:r>
          </a:p>
          <a:p>
            <a:r>
              <a:rPr lang="en-US" dirty="0"/>
              <a:t>     4     7     8     7</a:t>
            </a:r>
          </a:p>
          <a:p>
            <a:r>
              <a:rPr lang="en-US" dirty="0"/>
              <a:t>     4     9     4     4</a:t>
            </a:r>
          </a:p>
          <a:p>
            <a:r>
              <a:rPr lang="en-US" dirty="0"/>
              <a:t>     4     7     4     4</a:t>
            </a:r>
          </a:p>
          <a:p>
            <a:pPr rtl="1"/>
            <a:r>
              <a:rPr lang="ar-IQ" dirty="0"/>
              <a:t> </a:t>
            </a:r>
            <a:endParaRPr lang="en-US" dirty="0"/>
          </a:p>
          <a:p>
            <a:pPr algn="just" rtl="1"/>
            <a:r>
              <a:rPr lang="ar-IQ" dirty="0"/>
              <a:t>وعند وجود مصفوفتين متساويتين بعدد الصفوف وعدد الاعمدة  فيمكن ايجاد القيمة الكبرى من القيم المتناظرة في المصفوفتين وخزنها بمصفوفة جديدة مثل الامر الاتي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&gt;&gt; p1=[4  7  6; 8  2  9 ;1 0  3]</a:t>
            </a:r>
          </a:p>
          <a:p>
            <a:r>
              <a:rPr lang="en-US" dirty="0"/>
              <a:t>p1 =</a:t>
            </a:r>
          </a:p>
          <a:p>
            <a:r>
              <a:rPr lang="en-US" dirty="0"/>
              <a:t>     4     7     6</a:t>
            </a:r>
          </a:p>
          <a:p>
            <a:r>
              <a:rPr lang="en-US" dirty="0"/>
              <a:t>     8     2     9</a:t>
            </a:r>
          </a:p>
          <a:p>
            <a:r>
              <a:rPr lang="en-US" dirty="0"/>
              <a:t>     1     0     3</a:t>
            </a:r>
          </a:p>
          <a:p>
            <a:r>
              <a:rPr lang="en-US" dirty="0"/>
              <a:t>&gt;&gt; p2=[ 5  2  1 ; 4  0  3 ; 9  6  7]</a:t>
            </a:r>
          </a:p>
          <a:p>
            <a:r>
              <a:rPr lang="en-US" dirty="0"/>
              <a:t>p2 =</a:t>
            </a:r>
          </a:p>
          <a:p>
            <a:r>
              <a:rPr lang="en-US" dirty="0"/>
              <a:t>     5     2     1</a:t>
            </a:r>
          </a:p>
          <a:p>
            <a:r>
              <a:rPr lang="en-US" dirty="0"/>
              <a:t>     4     0     3</a:t>
            </a:r>
          </a:p>
          <a:p>
            <a:r>
              <a:rPr lang="en-US" dirty="0"/>
              <a:t>     9     6     7</a:t>
            </a:r>
          </a:p>
          <a:p>
            <a:r>
              <a:rPr lang="en-US" dirty="0"/>
              <a:t>&gt;&gt; p3=max(p1 , p2)</a:t>
            </a:r>
          </a:p>
          <a:p>
            <a:r>
              <a:rPr lang="en-US" dirty="0"/>
              <a:t>p3 =</a:t>
            </a:r>
          </a:p>
          <a:p>
            <a:r>
              <a:rPr lang="en-US" dirty="0"/>
              <a:t>     5     7     6</a:t>
            </a:r>
          </a:p>
          <a:p>
            <a:r>
              <a:rPr lang="en-US" dirty="0"/>
              <a:t>     8     2     9</a:t>
            </a:r>
          </a:p>
          <a:p>
            <a:r>
              <a:rPr lang="en-US" dirty="0"/>
              <a:t>     9     6     7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IQ" sz="1200" b="1" dirty="0"/>
              <a:t>القيمة الصغرى </a:t>
            </a:r>
            <a:r>
              <a:rPr lang="en-US" sz="1200" b="1" dirty="0"/>
              <a:t>(min)</a:t>
            </a:r>
            <a:r>
              <a:rPr lang="en-US" sz="1200" dirty="0"/>
              <a:t/>
            </a:r>
            <a:br>
              <a:rPr lang="en-US" sz="1200" dirty="0"/>
            </a:br>
            <a:r>
              <a:rPr lang="ar-IQ" sz="1200" dirty="0"/>
              <a:t>يستخدم هذا الامر لايجاد القيمة الصغرى في المتجهات والمصفوفات تماما مثل ايجاد القيمة الكبرى:</a:t>
            </a:r>
            <a:r>
              <a:rPr lang="en-US" sz="1200" dirty="0"/>
              <a:t/>
            </a:r>
            <a:br>
              <a:rPr lang="en-US" sz="1200" dirty="0"/>
            </a:br>
            <a:endParaRPr lang="en-US" sz="1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 rtl="1"/>
            <a:r>
              <a:rPr lang="ar-IQ" sz="1100" b="1" dirty="0"/>
              <a:t>الترتيب </a:t>
            </a:r>
            <a:r>
              <a:rPr lang="en-US" sz="1100" b="1" dirty="0"/>
              <a:t>(sort)</a:t>
            </a:r>
            <a:endParaRPr lang="en-US" sz="1100" dirty="0"/>
          </a:p>
          <a:p>
            <a:pPr algn="just" rtl="1"/>
            <a:r>
              <a:rPr lang="ar-IQ" sz="1100" dirty="0"/>
              <a:t>يستخدم هذا الامر لترتيب المتجهات واعمدة وصفوف المصفوفات تصاعديا او تنازليا والصيغة العامة هي</a:t>
            </a:r>
            <a:endParaRPr lang="en-US" sz="1100" dirty="0"/>
          </a:p>
          <a:p>
            <a:pPr rtl="1"/>
            <a:r>
              <a:rPr lang="ar-IQ" sz="1100" dirty="0"/>
              <a:t> </a:t>
            </a:r>
            <a:r>
              <a:rPr lang="ar-IQ" sz="1100" dirty="0" smtClean="0"/>
              <a:t> </a:t>
            </a:r>
            <a:r>
              <a:rPr lang="en-US" sz="1100" dirty="0"/>
              <a:t>sort(matrix name , 1 or 2 , 'ascend' or 'descend' )</a:t>
            </a:r>
          </a:p>
          <a:p>
            <a:pPr algn="justLow" rtl="1"/>
            <a:r>
              <a:rPr lang="ar-IQ" sz="1100" dirty="0"/>
              <a:t>حيث ان : </a:t>
            </a:r>
            <a:endParaRPr lang="en-US" sz="1100" dirty="0"/>
          </a:p>
          <a:p>
            <a:pPr algn="just" rtl="1"/>
            <a:r>
              <a:rPr lang="en-US" sz="1100" dirty="0"/>
              <a:t>matrix name</a:t>
            </a:r>
            <a:r>
              <a:rPr lang="ar-IQ" sz="1100" dirty="0"/>
              <a:t> : يمثل اسم المصفوفة او المتجه المراد تريب عناصره</a:t>
            </a:r>
            <a:endParaRPr lang="en-US" sz="1100" dirty="0"/>
          </a:p>
          <a:p>
            <a:pPr algn="just" rtl="1"/>
            <a:r>
              <a:rPr lang="ar-IQ" sz="1100" dirty="0"/>
              <a:t>1 : لترتيب الاعمدة </a:t>
            </a:r>
            <a:endParaRPr lang="en-US" sz="1100" dirty="0"/>
          </a:p>
          <a:p>
            <a:pPr algn="just" rtl="1"/>
            <a:r>
              <a:rPr lang="ar-IQ" sz="1100" dirty="0"/>
              <a:t>2 : لترتيب الصفوف</a:t>
            </a:r>
            <a:endParaRPr lang="en-US" sz="1100" dirty="0"/>
          </a:p>
          <a:p>
            <a:pPr algn="just" rtl="1"/>
            <a:r>
              <a:rPr lang="en-US" sz="1100" dirty="0"/>
              <a:t>'ascend' </a:t>
            </a:r>
            <a:r>
              <a:rPr lang="ar-IQ" sz="1100" dirty="0"/>
              <a:t> : للترتيب التصاعدي</a:t>
            </a:r>
            <a:endParaRPr lang="en-US" sz="1100" dirty="0"/>
          </a:p>
          <a:p>
            <a:pPr algn="just" rtl="1"/>
            <a:r>
              <a:rPr lang="en-US" sz="1100" dirty="0"/>
              <a:t>'descend'</a:t>
            </a:r>
            <a:r>
              <a:rPr lang="ar-IQ" sz="1100" dirty="0"/>
              <a:t> : للترتيب التنازلي</a:t>
            </a:r>
            <a:endParaRPr lang="en-US" sz="1100" dirty="0"/>
          </a:p>
          <a:p>
            <a:pPr algn="just" rtl="1"/>
            <a:r>
              <a:rPr lang="ar-IQ" sz="1100" dirty="0"/>
              <a:t> </a:t>
            </a:r>
            <a:r>
              <a:rPr lang="ar-IQ" sz="1100" dirty="0" smtClean="0"/>
              <a:t>لترتيب </a:t>
            </a:r>
            <a:r>
              <a:rPr lang="ar-IQ" sz="1100" dirty="0"/>
              <a:t>قيم المتجه العمودي</a:t>
            </a:r>
            <a:r>
              <a:rPr lang="en-US" sz="1100" dirty="0"/>
              <a:t>a </a:t>
            </a:r>
            <a:r>
              <a:rPr lang="ar-IQ" sz="1100" dirty="0"/>
              <a:t> تصاعديا وخزنه باسم </a:t>
            </a:r>
            <a:r>
              <a:rPr lang="en-US" sz="1100" dirty="0"/>
              <a:t>asc1</a:t>
            </a:r>
          </a:p>
          <a:p>
            <a:r>
              <a:rPr lang="en-US" sz="1100" dirty="0"/>
              <a:t>a =</a:t>
            </a:r>
          </a:p>
          <a:p>
            <a:r>
              <a:rPr lang="en-US" sz="1100" dirty="0"/>
              <a:t>     3</a:t>
            </a:r>
          </a:p>
          <a:p>
            <a:r>
              <a:rPr lang="en-US" sz="1100" dirty="0"/>
              <a:t>     5</a:t>
            </a:r>
          </a:p>
          <a:p>
            <a:r>
              <a:rPr lang="en-US" sz="1100" dirty="0"/>
              <a:t>     6</a:t>
            </a:r>
          </a:p>
          <a:p>
            <a:r>
              <a:rPr lang="en-US" sz="1100" dirty="0"/>
              <a:t>     2</a:t>
            </a:r>
          </a:p>
          <a:p>
            <a:r>
              <a:rPr lang="en-US" sz="1100" dirty="0"/>
              <a:t>     9</a:t>
            </a:r>
          </a:p>
          <a:p>
            <a:r>
              <a:rPr lang="en-US" sz="1100" dirty="0"/>
              <a:t>     8</a:t>
            </a:r>
          </a:p>
          <a:p>
            <a:r>
              <a:rPr lang="en-US" sz="1100" dirty="0" smtClean="0"/>
              <a:t>&gt;&gt; </a:t>
            </a:r>
            <a:r>
              <a:rPr lang="en-US" sz="1100" dirty="0"/>
              <a:t>asc1=sort(a)</a:t>
            </a:r>
          </a:p>
          <a:p>
            <a:r>
              <a:rPr lang="en-US" sz="1100" dirty="0"/>
              <a:t>or</a:t>
            </a:r>
          </a:p>
          <a:p>
            <a:r>
              <a:rPr lang="en-US" sz="1100" dirty="0"/>
              <a:t>&gt;&gt; asc1=sort(a , 'ascend')</a:t>
            </a:r>
          </a:p>
          <a:p>
            <a:r>
              <a:rPr lang="en-US" sz="1100" dirty="0"/>
              <a:t>or</a:t>
            </a:r>
          </a:p>
          <a:p>
            <a:r>
              <a:rPr lang="en-US" sz="1100" dirty="0"/>
              <a:t>&gt;&gt; asc1=sort(a , 1 , </a:t>
            </a:r>
            <a:r>
              <a:rPr lang="en-US" sz="1100" dirty="0" smtClean="0"/>
              <a:t>'ascend‘)</a:t>
            </a:r>
            <a:endParaRPr lang="en-US" sz="11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b="1" dirty="0" smtClean="0"/>
              <a:t>القيمة الصغرى </a:t>
            </a:r>
            <a:r>
              <a:rPr lang="en-US" b="1" smtClean="0"/>
              <a:t>(min)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asc1 </a:t>
            </a:r>
            <a:r>
              <a:rPr lang="en-US" dirty="0"/>
              <a:t>=</a:t>
            </a:r>
          </a:p>
          <a:p>
            <a:r>
              <a:rPr lang="en-US" dirty="0"/>
              <a:t>     2</a:t>
            </a:r>
          </a:p>
          <a:p>
            <a:r>
              <a:rPr lang="en-US" dirty="0"/>
              <a:t>     3</a:t>
            </a:r>
          </a:p>
          <a:p>
            <a:r>
              <a:rPr lang="en-US" dirty="0"/>
              <a:t>     5</a:t>
            </a:r>
          </a:p>
          <a:p>
            <a:r>
              <a:rPr lang="en-US" dirty="0"/>
              <a:t>     6</a:t>
            </a:r>
          </a:p>
          <a:p>
            <a:r>
              <a:rPr lang="en-US" dirty="0"/>
              <a:t>     8</a:t>
            </a:r>
          </a:p>
          <a:p>
            <a:r>
              <a:rPr lang="en-US" dirty="0"/>
              <a:t>     9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u="sng" dirty="0" smtClean="0"/>
              <a:t>تمارين الفصل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 algn="just" rtl="1"/>
            <a:r>
              <a:rPr lang="ar-IQ" b="1" dirty="0" smtClean="0"/>
              <a:t>جد </a:t>
            </a:r>
            <a:r>
              <a:rPr lang="ar-IQ" b="1" dirty="0"/>
              <a:t>المجموع للمتجه العمودي </a:t>
            </a:r>
            <a:r>
              <a:rPr lang="en-US" b="1" dirty="0"/>
              <a:t>f</a:t>
            </a:r>
            <a:r>
              <a:rPr lang="ar-IQ" b="1" dirty="0"/>
              <a:t> واخزن الناتج بأسم </a:t>
            </a:r>
            <a:r>
              <a:rPr lang="en-US" b="1" dirty="0"/>
              <a:t>f1</a:t>
            </a:r>
            <a:r>
              <a:rPr lang="ar-IQ" b="1" dirty="0"/>
              <a:t>.</a:t>
            </a:r>
            <a:endParaRPr lang="en-US" b="1" dirty="0"/>
          </a:p>
          <a:p>
            <a:pPr lvl="0" algn="just" rtl="1"/>
            <a:r>
              <a:rPr lang="ar-IQ" b="1" dirty="0"/>
              <a:t>جد الوسط التوافقي لصفوف واعمدة المصفوفة </a:t>
            </a:r>
            <a:r>
              <a:rPr lang="en-US" b="1" dirty="0"/>
              <a:t>r</a:t>
            </a:r>
            <a:r>
              <a:rPr lang="ar-IQ" b="1" dirty="0"/>
              <a:t> واخزن النتائج بأسم </a:t>
            </a:r>
            <a:r>
              <a:rPr lang="en-US" b="1" dirty="0"/>
              <a:t>b1</a:t>
            </a:r>
            <a:r>
              <a:rPr lang="ar-IQ" b="1" dirty="0"/>
              <a:t> و </a:t>
            </a:r>
            <a:r>
              <a:rPr lang="en-US" b="1" dirty="0"/>
              <a:t>b2</a:t>
            </a:r>
            <a:r>
              <a:rPr lang="ar-IQ" b="1" dirty="0"/>
              <a:t> على التوالي</a:t>
            </a:r>
            <a:endParaRPr lang="en-US" b="1" dirty="0"/>
          </a:p>
          <a:p>
            <a:pPr lvl="0" algn="just" rtl="1"/>
            <a:r>
              <a:rPr lang="ar-IQ" b="1" dirty="0"/>
              <a:t>احسب الوسط الهندسي للمتجه الافقي </a:t>
            </a:r>
            <a:r>
              <a:rPr lang="en-US" b="1" dirty="0"/>
              <a:t>c</a:t>
            </a:r>
            <a:r>
              <a:rPr lang="ar-IQ" b="1" dirty="0"/>
              <a:t> واخزن الناتج بأسم </a:t>
            </a:r>
            <a:r>
              <a:rPr lang="en-US" b="1" dirty="0"/>
              <a:t>g1 </a:t>
            </a:r>
          </a:p>
          <a:p>
            <a:pPr lvl="0" algn="just" rtl="1"/>
            <a:r>
              <a:rPr lang="ar-IQ" b="1" dirty="0"/>
              <a:t>احسب المنوال وعدد مرات تكراره لصفوف واعمدة المصفوفة  </a:t>
            </a:r>
            <a:r>
              <a:rPr lang="en-US" b="1" dirty="0"/>
              <a:t>b</a:t>
            </a:r>
            <a:r>
              <a:rPr lang="ar-IQ" b="1" dirty="0"/>
              <a:t> واخزن النتائج بأسم </a:t>
            </a:r>
            <a:r>
              <a:rPr lang="en-US" b="1" dirty="0"/>
              <a:t>m1</a:t>
            </a:r>
            <a:r>
              <a:rPr lang="ar-IQ" b="1" dirty="0"/>
              <a:t> و </a:t>
            </a:r>
            <a:r>
              <a:rPr lang="en-US" b="1" dirty="0"/>
              <a:t>f1</a:t>
            </a:r>
            <a:r>
              <a:rPr lang="ar-IQ" b="1" dirty="0"/>
              <a:t> و </a:t>
            </a:r>
            <a:r>
              <a:rPr lang="en-US" b="1" dirty="0"/>
              <a:t>m2</a:t>
            </a:r>
            <a:r>
              <a:rPr lang="ar-IQ" b="1" dirty="0"/>
              <a:t> و </a:t>
            </a:r>
            <a:r>
              <a:rPr lang="en-US" b="1" dirty="0"/>
              <a:t>f2</a:t>
            </a:r>
          </a:p>
          <a:p>
            <a:pPr lvl="0" algn="just" rtl="1"/>
            <a:r>
              <a:rPr lang="ar-IQ" b="1" dirty="0"/>
              <a:t>احسب التباين لقيم اعمدة المصفوفة </a:t>
            </a:r>
            <a:r>
              <a:rPr lang="en-US" b="1" dirty="0"/>
              <a:t>v</a:t>
            </a:r>
            <a:r>
              <a:rPr lang="ar-IQ" b="1" dirty="0"/>
              <a:t> مرة باعتبارها تمثل مجتمعات ومرة باعتبارها تمثل عينات واخزن النتائج بأسم </a:t>
            </a:r>
            <a:r>
              <a:rPr lang="en-US" b="1" dirty="0" err="1"/>
              <a:t>vp</a:t>
            </a:r>
            <a:r>
              <a:rPr lang="ar-IQ" b="1" dirty="0"/>
              <a:t> و </a:t>
            </a:r>
            <a:r>
              <a:rPr lang="en-US" b="1" dirty="0" err="1"/>
              <a:t>vs</a:t>
            </a:r>
            <a:endParaRPr lang="en-US" b="1" dirty="0"/>
          </a:p>
          <a:p>
            <a:pPr lvl="0" algn="just" rtl="1"/>
            <a:r>
              <a:rPr lang="ar-IQ" b="1" dirty="0"/>
              <a:t>احسب الانحراف المعياري لاعمدة المصفوفة </a:t>
            </a:r>
            <a:r>
              <a:rPr lang="en-US" b="1" dirty="0"/>
              <a:t>s</a:t>
            </a:r>
            <a:r>
              <a:rPr lang="ar-IQ" b="1" dirty="0"/>
              <a:t> مرة باعتبارها تمثل عينات ومرة باعتبارها تمثل مجتمعات واخزن النتائج بأسم </a:t>
            </a:r>
            <a:r>
              <a:rPr lang="en-US" b="1" dirty="0" err="1"/>
              <a:t>ss</a:t>
            </a:r>
            <a:r>
              <a:rPr lang="ar-IQ" b="1" dirty="0"/>
              <a:t> و </a:t>
            </a:r>
            <a:r>
              <a:rPr lang="en-US" b="1" dirty="0"/>
              <a:t>sp</a:t>
            </a:r>
          </a:p>
          <a:p>
            <a:pPr lvl="0" algn="just" rtl="1"/>
            <a:r>
              <a:rPr lang="ar-IQ" b="1" dirty="0"/>
              <a:t>احسب المدى لصفوف واعمدة المصفوفة </a:t>
            </a:r>
            <a:r>
              <a:rPr lang="en-US" b="1" dirty="0"/>
              <a:t>u</a:t>
            </a:r>
            <a:r>
              <a:rPr lang="ar-IQ" b="1" dirty="0"/>
              <a:t> واخزن النتائج بأسم </a:t>
            </a:r>
            <a:r>
              <a:rPr lang="en-US" b="1" dirty="0" err="1"/>
              <a:t>rr</a:t>
            </a:r>
            <a:r>
              <a:rPr lang="ar-IQ" b="1" dirty="0"/>
              <a:t> و </a:t>
            </a:r>
            <a:r>
              <a:rPr lang="en-US" b="1" dirty="0" err="1"/>
              <a:t>rc</a:t>
            </a:r>
            <a:endParaRPr lang="en-US" b="1" dirty="0"/>
          </a:p>
          <a:p>
            <a:pPr lvl="0" algn="just" rtl="1"/>
            <a:r>
              <a:rPr lang="ar-IQ" b="1" dirty="0"/>
              <a:t>رتب صفوف المصفوفة </a:t>
            </a:r>
            <a:r>
              <a:rPr lang="en-US" b="1" dirty="0"/>
              <a:t>g</a:t>
            </a:r>
            <a:r>
              <a:rPr lang="ar-IQ" b="1" dirty="0"/>
              <a:t> تنازليا مع المواقع للقيم واخزن النتائج بأسم </a:t>
            </a:r>
            <a:r>
              <a:rPr lang="en-US" b="1" dirty="0"/>
              <a:t>g1</a:t>
            </a:r>
            <a:r>
              <a:rPr lang="ar-IQ" b="1" dirty="0"/>
              <a:t> و </a:t>
            </a:r>
            <a:r>
              <a:rPr lang="en-US" b="1" dirty="0"/>
              <a:t>g2</a:t>
            </a:r>
            <a:r>
              <a:rPr lang="ar-IQ" b="1" dirty="0"/>
              <a:t> على التوالي.</a:t>
            </a:r>
            <a:endParaRPr lang="en-US" b="1" dirty="0"/>
          </a:p>
          <a:p>
            <a:pPr lvl="0" algn="just" rtl="1"/>
            <a:r>
              <a:rPr lang="ar-IQ" b="1" dirty="0"/>
              <a:t>احسب القيمة الكبرى لصفوف المصفوفة </a:t>
            </a:r>
            <a:r>
              <a:rPr lang="en-US" b="1" dirty="0"/>
              <a:t>z</a:t>
            </a:r>
            <a:r>
              <a:rPr lang="ar-IQ" b="1" dirty="0"/>
              <a:t> بطريقتين واخزن الناتج بأسم </a:t>
            </a:r>
            <a:r>
              <a:rPr lang="en-US" b="1" dirty="0"/>
              <a:t>z1</a:t>
            </a:r>
            <a:r>
              <a:rPr lang="ar-IQ" b="1" dirty="0"/>
              <a:t> و</a:t>
            </a:r>
            <a:r>
              <a:rPr lang="en-US" b="1" dirty="0"/>
              <a:t> z2</a:t>
            </a:r>
          </a:p>
          <a:p>
            <a:pPr lvl="0" algn="just" rtl="1"/>
            <a:r>
              <a:rPr lang="ar-IQ" b="1" dirty="0"/>
              <a:t>جد المجموع لجميع قيم المصفوفة </a:t>
            </a:r>
            <a:r>
              <a:rPr lang="en-US" b="1" dirty="0"/>
              <a:t>h</a:t>
            </a:r>
            <a:r>
              <a:rPr lang="ar-IQ" b="1" dirty="0"/>
              <a:t> واخزن الناتج بأسم </a:t>
            </a:r>
            <a:r>
              <a:rPr lang="en-US" b="1" dirty="0"/>
              <a:t>a1</a:t>
            </a:r>
          </a:p>
          <a:p>
            <a:pPr lvl="0" algn="just" rtl="1"/>
            <a:r>
              <a:rPr lang="ar-IQ" b="1" dirty="0"/>
              <a:t>احسب المدى للاوساط الهندسية  لصفوف المصفوفة </a:t>
            </a:r>
            <a:r>
              <a:rPr lang="en-US" b="1" dirty="0"/>
              <a:t>p</a:t>
            </a:r>
            <a:r>
              <a:rPr lang="ar-IQ" b="1" dirty="0"/>
              <a:t> واخزن الناتج بأسم </a:t>
            </a:r>
            <a:r>
              <a:rPr lang="en-US" b="1" dirty="0"/>
              <a:t>mg</a:t>
            </a:r>
          </a:p>
          <a:p>
            <a:pPr lvl="0" algn="just" rtl="1"/>
            <a:r>
              <a:rPr lang="ar-IQ" b="1" dirty="0"/>
              <a:t>احسب التباين لمجتمع يمثل وسطاء(جمع وسيط) اعمدة المصفوفة </a:t>
            </a:r>
            <a:r>
              <a:rPr lang="en-US" b="1" dirty="0"/>
              <a:t>d</a:t>
            </a:r>
            <a:r>
              <a:rPr lang="ar-IQ" b="1" dirty="0"/>
              <a:t> واخزن الناتج بأسم </a:t>
            </a:r>
            <a:r>
              <a:rPr lang="en-US" b="1" dirty="0"/>
              <a:t>d1</a:t>
            </a:r>
          </a:p>
          <a:p>
            <a:pPr lvl="0" algn="just" rtl="1"/>
            <a:r>
              <a:rPr lang="ar-IQ" b="1" dirty="0"/>
              <a:t> احسب المتجه العمودي </a:t>
            </a:r>
            <a:r>
              <a:rPr lang="en-US" b="1" dirty="0"/>
              <a:t>k</a:t>
            </a:r>
            <a:r>
              <a:rPr lang="ar-IQ" b="1" dirty="0"/>
              <a:t> من المعادلةالاتية:- </a:t>
            </a:r>
            <a:endParaRPr lang="en-US" b="1" dirty="0"/>
          </a:p>
          <a:p>
            <a:pPr algn="just" rtl="1"/>
            <a:r>
              <a:rPr lang="en-US" b="1" dirty="0"/>
              <a:t>  </a:t>
            </a:r>
            <a:r>
              <a:rPr lang="ar-IQ" b="1" dirty="0" smtClean="0"/>
              <a:t>احسب </a:t>
            </a:r>
            <a:r>
              <a:rPr lang="ar-IQ" b="1" dirty="0"/>
              <a:t>القيمة الصغرى لاعمدة المصفوفة </a:t>
            </a:r>
            <a:r>
              <a:rPr lang="en-US" b="1" dirty="0"/>
              <a:t>t</a:t>
            </a:r>
            <a:r>
              <a:rPr lang="ar-IQ" b="1" dirty="0"/>
              <a:t> مع موقعها واخزن النتائج بأسم </a:t>
            </a:r>
            <a:r>
              <a:rPr lang="en-US" b="1" dirty="0"/>
              <a:t>m1</a:t>
            </a:r>
            <a:r>
              <a:rPr lang="ar-IQ" b="1" dirty="0"/>
              <a:t> و </a:t>
            </a:r>
            <a:r>
              <a:rPr lang="en-US" b="1" dirty="0"/>
              <a:t>m2</a:t>
            </a:r>
            <a:r>
              <a:rPr lang="ar-IQ" b="1" dirty="0"/>
              <a:t> على التوالي</a:t>
            </a:r>
            <a:endParaRPr lang="en-US" b="1" dirty="0"/>
          </a:p>
          <a:p>
            <a:pPr algn="just" rtl="1"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00199"/>
          </a:xfrm>
        </p:spPr>
        <p:txBody>
          <a:bodyPr>
            <a:normAutofit/>
          </a:bodyPr>
          <a:lstStyle/>
          <a:p>
            <a:pPr algn="justLow" rtl="1"/>
            <a:r>
              <a:rPr lang="ar-IQ" sz="1400" dirty="0"/>
              <a:t>حيث ان: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Matrix Name</a:t>
            </a:r>
            <a:r>
              <a:rPr lang="ar-IQ" sz="1400" dirty="0"/>
              <a:t> : يمثل اسم المتجه او المصفوفة المراد حساب المتوسط لاعمدتها ولصفوفها.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IQ" sz="1400" dirty="0"/>
              <a:t>1: ويكتب في حال كان المطلوب حساب المتوسط لاعمدة المصفوفة ووجوده اختياريا في الامر حيث يمكن عدم كتابته.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IQ" sz="1400" dirty="0"/>
              <a:t>2: ويكتب في حال كان المطلوب حساب المتوسط لصفوف المصفوفة ووجوده اجباريا في الامر حيث يجب ان يكتب.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2971800"/>
          </a:xfrm>
        </p:spPr>
        <p:txBody>
          <a:bodyPr>
            <a:normAutofit fontScale="25000" lnSpcReduction="20000"/>
          </a:bodyPr>
          <a:lstStyle/>
          <a:p>
            <a:pPr rtl="1"/>
            <a:r>
              <a:rPr lang="ar-IQ" sz="4300" b="1" dirty="0">
                <a:solidFill>
                  <a:schemeClr val="tx1"/>
                </a:solidFill>
              </a:rPr>
              <a:t> </a:t>
            </a:r>
            <a:endParaRPr lang="en-US" sz="4300" b="1" dirty="0">
              <a:solidFill>
                <a:schemeClr val="tx1"/>
              </a:solidFill>
            </a:endParaRPr>
          </a:p>
          <a:p>
            <a:pPr algn="l" rtl="1"/>
            <a:r>
              <a:rPr lang="ar-IQ" sz="4300" b="1" dirty="0">
                <a:solidFill>
                  <a:schemeClr val="tx1"/>
                </a:solidFill>
              </a:rPr>
              <a:t>اذا كان لدينا </a:t>
            </a:r>
            <a:r>
              <a:rPr lang="en-US" sz="4300" b="1" dirty="0">
                <a:solidFill>
                  <a:schemeClr val="tx1"/>
                </a:solidFill>
              </a:rPr>
              <a:t>a</a:t>
            </a:r>
            <a:r>
              <a:rPr lang="ar-IQ" sz="4300" b="1" dirty="0">
                <a:solidFill>
                  <a:schemeClr val="tx1"/>
                </a:solidFill>
              </a:rPr>
              <a:t> يمثل متجها عموديا و </a:t>
            </a:r>
            <a:r>
              <a:rPr lang="en-US" sz="4300" b="1" dirty="0">
                <a:solidFill>
                  <a:schemeClr val="tx1"/>
                </a:solidFill>
              </a:rPr>
              <a:t>b</a:t>
            </a:r>
            <a:r>
              <a:rPr lang="ar-IQ" sz="4300" b="1" dirty="0">
                <a:solidFill>
                  <a:schemeClr val="tx1"/>
                </a:solidFill>
              </a:rPr>
              <a:t> يمثل متجها صفيا فان الامر يكون كالاتي:</a:t>
            </a:r>
            <a:endParaRPr lang="en-US" sz="4300" b="1" dirty="0">
              <a:solidFill>
                <a:schemeClr val="tx1"/>
              </a:solidFill>
            </a:endParaRPr>
          </a:p>
          <a:p>
            <a:pPr algn="l" rtl="1"/>
            <a:r>
              <a:rPr lang="ar-IQ" sz="4300" b="1" dirty="0">
                <a:solidFill>
                  <a:schemeClr val="tx1"/>
                </a:solidFill>
              </a:rPr>
              <a:t> 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a=[3 ;5 ; 6 ;2 ; 9 ; 8] ;			</a:t>
            </a:r>
            <a:r>
              <a:rPr lang="ar-IQ" sz="4300" b="1" dirty="0">
                <a:solidFill>
                  <a:schemeClr val="tx1"/>
                </a:solidFill>
              </a:rPr>
              <a:t>قراءة المتجه العمودي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mc=mean(a)				</a:t>
            </a:r>
            <a:r>
              <a:rPr lang="ar-IQ" sz="4300" b="1" dirty="0">
                <a:solidFill>
                  <a:schemeClr val="tx1"/>
                </a:solidFill>
              </a:rPr>
              <a:t>الشكل  الاول لامر المتوسط 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mc=mean(a , 1) 			</a:t>
            </a:r>
            <a:r>
              <a:rPr lang="ar-IQ" sz="4300" b="1" dirty="0">
                <a:solidFill>
                  <a:schemeClr val="tx1"/>
                </a:solidFill>
              </a:rPr>
              <a:t>الشكل  الثاني لامر المتوسط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mc =							</a:t>
            </a:r>
            <a:r>
              <a:rPr lang="ar-IQ" sz="4300" b="1" dirty="0">
                <a:solidFill>
                  <a:schemeClr val="tx1"/>
                </a:solidFill>
              </a:rPr>
              <a:t>النتيجة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    5.5000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b=[ 4   7   9   1   0 ] ; 			</a:t>
            </a:r>
            <a:r>
              <a:rPr lang="ar-IQ" sz="4300" b="1" dirty="0">
                <a:solidFill>
                  <a:schemeClr val="tx1"/>
                </a:solidFill>
              </a:rPr>
              <a:t>قراءة المتجه الصفي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</a:t>
            </a:r>
            <a:r>
              <a:rPr lang="en-US" sz="4300" b="1" dirty="0" err="1">
                <a:solidFill>
                  <a:schemeClr val="tx1"/>
                </a:solidFill>
              </a:rPr>
              <a:t>mr</a:t>
            </a:r>
            <a:r>
              <a:rPr lang="en-US" sz="4300" b="1" dirty="0">
                <a:solidFill>
                  <a:schemeClr val="tx1"/>
                </a:solidFill>
              </a:rPr>
              <a:t>=mean(b)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&gt;&gt; </a:t>
            </a:r>
            <a:r>
              <a:rPr lang="en-US" sz="4300" b="1" dirty="0" err="1">
                <a:solidFill>
                  <a:schemeClr val="tx1"/>
                </a:solidFill>
              </a:rPr>
              <a:t>mr</a:t>
            </a:r>
            <a:r>
              <a:rPr lang="en-US" sz="4300" b="1" dirty="0">
                <a:solidFill>
                  <a:schemeClr val="tx1"/>
                </a:solidFill>
              </a:rPr>
              <a:t>=mean(b , 2)</a:t>
            </a:r>
          </a:p>
          <a:p>
            <a:pPr algn="l"/>
            <a:r>
              <a:rPr lang="en-US" sz="4300" b="1" dirty="0" err="1">
                <a:solidFill>
                  <a:schemeClr val="tx1"/>
                </a:solidFill>
              </a:rPr>
              <a:t>mr</a:t>
            </a:r>
            <a:r>
              <a:rPr lang="en-US" sz="4300" b="1" dirty="0">
                <a:solidFill>
                  <a:schemeClr val="tx1"/>
                </a:solidFill>
              </a:rPr>
              <a:t> =							</a:t>
            </a:r>
            <a:r>
              <a:rPr lang="ar-IQ" sz="4300" b="1" dirty="0">
                <a:solidFill>
                  <a:schemeClr val="tx1"/>
                </a:solidFill>
              </a:rPr>
              <a:t>النتيجة</a:t>
            </a:r>
            <a:endParaRPr lang="en-US" sz="4300" b="1" dirty="0">
              <a:solidFill>
                <a:schemeClr val="tx1"/>
              </a:solidFill>
            </a:endParaRPr>
          </a:p>
          <a:p>
            <a:pPr algn="l"/>
            <a:r>
              <a:rPr lang="en-US" sz="4300" b="1" dirty="0">
                <a:solidFill>
                  <a:schemeClr val="tx1"/>
                </a:solidFill>
              </a:rPr>
              <a:t>    4.2000</a:t>
            </a:r>
          </a:p>
          <a:p>
            <a:pPr algn="l" rt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371599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الاحصاءات الاساسية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Basic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514600"/>
            <a:ext cx="6934200" cy="4114800"/>
          </a:xfrm>
        </p:spPr>
        <p:txBody>
          <a:bodyPr>
            <a:noAutofit/>
          </a:bodyPr>
          <a:lstStyle/>
          <a:p>
            <a:pPr algn="justLow"/>
            <a:r>
              <a:rPr lang="ar-IQ" sz="1300" b="1" dirty="0">
                <a:solidFill>
                  <a:schemeClr val="tx1"/>
                </a:solidFill>
              </a:rPr>
              <a:t>فلو كانت لدينا المصفوفة </a:t>
            </a:r>
            <a:r>
              <a:rPr lang="en-US" sz="1300" b="1" dirty="0">
                <a:solidFill>
                  <a:schemeClr val="tx1"/>
                </a:solidFill>
              </a:rPr>
              <a:t>d </a:t>
            </a: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 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en-US" sz="1300" b="1" dirty="0">
                <a:solidFill>
                  <a:schemeClr val="tx1"/>
                </a:solidFill>
              </a:rPr>
              <a:t> </a:t>
            </a: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فالاوامر تكون كما في ادناه: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 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لحساب </a:t>
            </a:r>
            <a:r>
              <a:rPr lang="ar-IQ" sz="1300" b="1" u="sng" dirty="0">
                <a:solidFill>
                  <a:schemeClr val="tx1"/>
                </a:solidFill>
              </a:rPr>
              <a:t>متوسطات كل عمود من اعمدة المصفوفة</a:t>
            </a:r>
            <a:r>
              <a:rPr lang="ar-IQ" sz="1300" b="1" dirty="0">
                <a:solidFill>
                  <a:schemeClr val="tx1"/>
                </a:solidFill>
              </a:rPr>
              <a:t> </a:t>
            </a:r>
            <a:r>
              <a:rPr lang="en-US" sz="1300" b="1" dirty="0">
                <a:solidFill>
                  <a:schemeClr val="tx1"/>
                </a:solidFill>
              </a:rPr>
              <a:t>d</a:t>
            </a:r>
            <a:r>
              <a:rPr lang="ar-IQ" sz="1300" b="1" dirty="0">
                <a:solidFill>
                  <a:schemeClr val="tx1"/>
                </a:solidFill>
              </a:rPr>
              <a:t> فيكون بالامر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 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en-US" sz="1300" b="1" dirty="0">
                <a:solidFill>
                  <a:schemeClr val="tx1"/>
                </a:solidFill>
              </a:rPr>
              <a:t>d= [ 6  5  4  2  ;  4  8  9  1 ] ;</a:t>
            </a:r>
          </a:p>
          <a:p>
            <a:pPr algn="justLow"/>
            <a:r>
              <a:rPr lang="ar-IQ" sz="1300" b="1" dirty="0">
                <a:solidFill>
                  <a:schemeClr val="tx1"/>
                </a:solidFill>
              </a:rPr>
              <a:t>قراءة المصفوفة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en-US" sz="1300" b="1" dirty="0">
                <a:solidFill>
                  <a:schemeClr val="tx1"/>
                </a:solidFill>
              </a:rPr>
              <a:t>&gt;&gt; m1 = mean( d </a:t>
            </a:r>
            <a:r>
              <a:rPr lang="en-US" sz="1300" b="1" dirty="0" smtClean="0">
                <a:solidFill>
                  <a:schemeClr val="tx1"/>
                </a:solidFill>
              </a:rPr>
              <a:t>) </a:t>
            </a:r>
            <a:r>
              <a:rPr lang="ar-IQ" sz="1300" b="1" dirty="0" smtClean="0">
                <a:solidFill>
                  <a:schemeClr val="tx1"/>
                </a:solidFill>
              </a:rPr>
              <a:t>الشكل الاول للامر</a:t>
            </a:r>
            <a:endParaRPr lang="en-US" sz="1300" b="1" dirty="0" smtClean="0">
              <a:solidFill>
                <a:schemeClr val="tx1"/>
              </a:solidFill>
            </a:endParaRPr>
          </a:p>
          <a:p>
            <a:pPr algn="justLow"/>
            <a:r>
              <a:rPr lang="en-US" sz="1300" b="1" dirty="0" smtClean="0">
                <a:solidFill>
                  <a:schemeClr val="tx1"/>
                </a:solidFill>
              </a:rPr>
              <a:t>or</a:t>
            </a:r>
            <a:endParaRPr lang="en-US" sz="1300" b="1" dirty="0">
              <a:solidFill>
                <a:schemeClr val="tx1"/>
              </a:solidFill>
            </a:endParaRPr>
          </a:p>
          <a:p>
            <a:pPr algn="justLow"/>
            <a:r>
              <a:rPr lang="en-US" sz="1300" b="1" dirty="0">
                <a:solidFill>
                  <a:schemeClr val="tx1"/>
                </a:solidFill>
              </a:rPr>
              <a:t> </a:t>
            </a:r>
            <a:r>
              <a:rPr lang="en-US" sz="1300" b="1" dirty="0" smtClean="0">
                <a:solidFill>
                  <a:schemeClr val="tx1"/>
                </a:solidFill>
              </a:rPr>
              <a:t>&gt;&gt; </a:t>
            </a:r>
            <a:r>
              <a:rPr lang="en-US" sz="1300" b="1" dirty="0">
                <a:solidFill>
                  <a:schemeClr val="tx1"/>
                </a:solidFill>
              </a:rPr>
              <a:t>m1 = mean( d , 1 </a:t>
            </a:r>
            <a:r>
              <a:rPr lang="en-US" sz="1300" b="1" dirty="0" smtClean="0">
                <a:solidFill>
                  <a:schemeClr val="tx1"/>
                </a:solidFill>
              </a:rPr>
              <a:t>) </a:t>
            </a:r>
            <a:r>
              <a:rPr lang="ar-IQ" sz="1300" b="1" dirty="0" smtClean="0">
                <a:solidFill>
                  <a:schemeClr val="tx1"/>
                </a:solidFill>
              </a:rPr>
              <a:t>الشكل الثاني للامر</a:t>
            </a:r>
            <a:endParaRPr lang="en-US" sz="1300" b="1" dirty="0" smtClean="0">
              <a:solidFill>
                <a:schemeClr val="tx1"/>
              </a:solidFill>
            </a:endParaRPr>
          </a:p>
          <a:p>
            <a:pPr algn="justLow"/>
            <a:r>
              <a:rPr lang="en-US" sz="1300" b="1" dirty="0" smtClean="0">
                <a:solidFill>
                  <a:schemeClr val="tx1"/>
                </a:solidFill>
              </a:rPr>
              <a:t>m1 =  </a:t>
            </a:r>
            <a:r>
              <a:rPr lang="ar-IQ" sz="1300" b="1" dirty="0" smtClean="0">
                <a:solidFill>
                  <a:schemeClr val="tx1"/>
                </a:solidFill>
              </a:rPr>
              <a:t>لنتيجة</a:t>
            </a:r>
            <a:endParaRPr lang="en-US" sz="1300" b="1" dirty="0" smtClean="0">
              <a:solidFill>
                <a:schemeClr val="tx1"/>
              </a:solidFill>
            </a:endParaRPr>
          </a:p>
          <a:p>
            <a:pPr algn="justLow"/>
            <a:endParaRPr lang="en-US" sz="1300" b="1" dirty="0" smtClean="0">
              <a:solidFill>
                <a:schemeClr val="tx1"/>
              </a:solidFill>
            </a:endParaRPr>
          </a:p>
          <a:p>
            <a:pPr algn="justLow"/>
            <a:r>
              <a:rPr lang="en-US" sz="1300" b="1" dirty="0" smtClean="0">
                <a:solidFill>
                  <a:schemeClr val="tx1"/>
                </a:solidFill>
              </a:rPr>
              <a:t>    </a:t>
            </a:r>
            <a:r>
              <a:rPr lang="en-US" sz="1300" b="1" dirty="0">
                <a:solidFill>
                  <a:schemeClr val="tx1"/>
                </a:solidFill>
              </a:rPr>
              <a:t>5.0000    6.5000    6.5000    </a:t>
            </a:r>
            <a:r>
              <a:rPr lang="en-US" sz="1300" b="1" dirty="0" smtClean="0">
                <a:solidFill>
                  <a:schemeClr val="tx1"/>
                </a:solidFill>
              </a:rPr>
              <a:t>1.5000</a:t>
            </a:r>
            <a:endParaRPr lang="en-US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219199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الاحصاءات الاساسية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Basic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3124200"/>
          </a:xfrm>
        </p:spPr>
        <p:txBody>
          <a:bodyPr>
            <a:normAutofit fontScale="62500" lnSpcReduction="20000"/>
          </a:bodyPr>
          <a:lstStyle/>
          <a:p>
            <a:pPr rtl="1"/>
            <a:r>
              <a:rPr lang="ar-IQ" dirty="0"/>
              <a:t>ان القيمة الاولى تمثل متوسط العمود الاول وهكذا تباعا لبقية الاعمدة.</a:t>
            </a:r>
            <a:endParaRPr lang="en-US" dirty="0"/>
          </a:p>
          <a:p>
            <a:pPr rtl="1"/>
            <a:r>
              <a:rPr lang="ar-IQ" dirty="0" smtClean="0"/>
              <a:t>اما </a:t>
            </a:r>
            <a:r>
              <a:rPr lang="ar-IQ" b="1" u="sng" dirty="0"/>
              <a:t>متوسطات كل صف من صفوف المصفوفة</a:t>
            </a:r>
            <a:r>
              <a:rPr lang="ar-IQ" dirty="0"/>
              <a:t> </a:t>
            </a:r>
            <a:r>
              <a:rPr lang="en-US" dirty="0"/>
              <a:t>d</a:t>
            </a:r>
            <a:r>
              <a:rPr lang="ar-IQ" dirty="0"/>
              <a:t> فيكون بالامر</a:t>
            </a:r>
            <a:endParaRPr lang="en-US" dirty="0"/>
          </a:p>
          <a:p>
            <a:pPr rtl="1"/>
            <a:r>
              <a:rPr lang="ar-IQ" dirty="0"/>
              <a:t> </a:t>
            </a:r>
            <a:endParaRPr lang="en-US" dirty="0"/>
          </a:p>
          <a:p>
            <a:r>
              <a:rPr lang="en-US" dirty="0"/>
              <a:t>&gt;&gt; m2=mean( d , 2 )</a:t>
            </a:r>
          </a:p>
          <a:p>
            <a:r>
              <a:rPr lang="en-US" dirty="0"/>
              <a:t>m2 =</a:t>
            </a:r>
          </a:p>
          <a:p>
            <a:r>
              <a:rPr lang="en-US" dirty="0"/>
              <a:t>    4.2500				</a:t>
            </a:r>
            <a:r>
              <a:rPr lang="ar-IQ" dirty="0"/>
              <a:t>متوسط الصف الاول</a:t>
            </a:r>
            <a:endParaRPr lang="en-US" dirty="0"/>
          </a:p>
          <a:p>
            <a:r>
              <a:rPr lang="en-US" dirty="0"/>
              <a:t>    5.5000			</a:t>
            </a:r>
            <a:r>
              <a:rPr lang="ar-IQ" dirty="0" smtClean="0"/>
              <a:t> الثاني </a:t>
            </a:r>
            <a:r>
              <a:rPr lang="en-US" dirty="0"/>
              <a:t>	</a:t>
            </a:r>
            <a:r>
              <a:rPr lang="ar-SA" dirty="0" smtClean="0"/>
              <a:t>  </a:t>
            </a:r>
            <a:r>
              <a:rPr lang="ar-IQ" dirty="0" smtClean="0"/>
              <a:t>متوسط الصف</a:t>
            </a:r>
            <a:endParaRPr lang="en-US" dirty="0"/>
          </a:p>
          <a:p>
            <a:pPr rtl="1"/>
            <a:r>
              <a:rPr lang="ar-SA" dirty="0" smtClean="0"/>
              <a:t>                                                                                       </a:t>
            </a:r>
            <a:r>
              <a:rPr lang="ar-IQ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1676399"/>
          </a:xfrm>
        </p:spPr>
        <p:txBody>
          <a:bodyPr/>
          <a:lstStyle/>
          <a:p>
            <a:r>
              <a:rPr lang="ar-IQ" b="1" dirty="0"/>
              <a:t>دالة المجموع </a:t>
            </a:r>
            <a:r>
              <a:rPr lang="en-US" b="1" dirty="0"/>
              <a:t>(sum)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4038600"/>
          </a:xfrm>
        </p:spPr>
        <p:txBody>
          <a:bodyPr>
            <a:normAutofit fontScale="25000" lnSpcReduction="20000"/>
          </a:bodyPr>
          <a:lstStyle/>
          <a:p>
            <a:pPr algn="justLow" rtl="1"/>
            <a:r>
              <a:rPr lang="ar-IQ" sz="4800" b="1" dirty="0">
                <a:solidFill>
                  <a:schemeClr val="tx1"/>
                </a:solidFill>
              </a:rPr>
              <a:t>تقوم هذه الدالة بايجاد المجموع للمتجه وكذلك لاعمدة المصفوفة ولصفوفها بطريقة مماثلة لدالة الوسط الحسابي </a:t>
            </a:r>
            <a:r>
              <a:rPr lang="en-US" sz="4800" b="1" dirty="0">
                <a:solidFill>
                  <a:schemeClr val="tx1"/>
                </a:solidFill>
              </a:rPr>
              <a:t>mean</a:t>
            </a:r>
          </a:p>
          <a:p>
            <a:pPr algn="justLow"/>
            <a:r>
              <a:rPr lang="ar-IQ" sz="4800" b="1" dirty="0">
                <a:solidFill>
                  <a:schemeClr val="tx1"/>
                </a:solidFill>
              </a:rPr>
              <a:t> </a:t>
            </a:r>
            <a:endParaRPr lang="en-US" sz="4800" b="1" dirty="0">
              <a:solidFill>
                <a:schemeClr val="tx1"/>
              </a:solidFill>
            </a:endParaRP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&gt;&gt; sc=sum(a)				</a:t>
            </a:r>
            <a:r>
              <a:rPr lang="ar-IQ" sz="4800" b="1" dirty="0">
                <a:solidFill>
                  <a:schemeClr val="tx1"/>
                </a:solidFill>
              </a:rPr>
              <a:t>مجموع المتجه العمودي</a:t>
            </a:r>
            <a:endParaRPr lang="en-US" sz="4800" b="1" dirty="0">
              <a:solidFill>
                <a:schemeClr val="tx1"/>
              </a:solidFill>
            </a:endParaRP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or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&gt;&gt; sc=sum(a , 1)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sc =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    33</a:t>
            </a:r>
          </a:p>
          <a:p>
            <a:pPr algn="justLow"/>
            <a:r>
              <a:rPr lang="ar-IQ" sz="4800" b="1" dirty="0">
                <a:solidFill>
                  <a:schemeClr val="tx1"/>
                </a:solidFill>
              </a:rPr>
              <a:t> </a:t>
            </a:r>
            <a:r>
              <a:rPr lang="en-US" sz="4800" b="1" dirty="0" smtClean="0">
                <a:solidFill>
                  <a:schemeClr val="tx1"/>
                </a:solidFill>
              </a:rPr>
              <a:t>&gt;&gt; </a:t>
            </a:r>
            <a:r>
              <a:rPr lang="en-US" sz="4800" b="1" dirty="0" err="1">
                <a:solidFill>
                  <a:schemeClr val="tx1"/>
                </a:solidFill>
              </a:rPr>
              <a:t>sr</a:t>
            </a:r>
            <a:r>
              <a:rPr lang="en-US" sz="4800" b="1" dirty="0">
                <a:solidFill>
                  <a:schemeClr val="tx1"/>
                </a:solidFill>
              </a:rPr>
              <a:t>=sum(b) 				</a:t>
            </a:r>
            <a:r>
              <a:rPr lang="ar-IQ" sz="4800" b="1" dirty="0">
                <a:solidFill>
                  <a:schemeClr val="tx1"/>
                </a:solidFill>
              </a:rPr>
              <a:t>مجموع المتجه الصفي</a:t>
            </a:r>
            <a:endParaRPr lang="en-US" sz="4800" b="1" dirty="0">
              <a:solidFill>
                <a:schemeClr val="tx1"/>
              </a:solidFill>
            </a:endParaRP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or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&gt;&gt; </a:t>
            </a:r>
            <a:r>
              <a:rPr lang="en-US" sz="4800" b="1" dirty="0" err="1">
                <a:solidFill>
                  <a:schemeClr val="tx1"/>
                </a:solidFill>
              </a:rPr>
              <a:t>sr</a:t>
            </a:r>
            <a:r>
              <a:rPr lang="en-US" sz="4800" b="1" dirty="0">
                <a:solidFill>
                  <a:schemeClr val="tx1"/>
                </a:solidFill>
              </a:rPr>
              <a:t>=sum(b , 2 )</a:t>
            </a:r>
          </a:p>
          <a:p>
            <a:pPr algn="justLow"/>
            <a:r>
              <a:rPr lang="en-US" sz="4800" b="1" dirty="0" err="1">
                <a:solidFill>
                  <a:schemeClr val="tx1"/>
                </a:solidFill>
              </a:rPr>
              <a:t>sr</a:t>
            </a:r>
            <a:r>
              <a:rPr lang="en-US" sz="4800" b="1" dirty="0">
                <a:solidFill>
                  <a:schemeClr val="tx1"/>
                </a:solidFill>
              </a:rPr>
              <a:t> =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    21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 </a:t>
            </a:r>
            <a:r>
              <a:rPr lang="en-US" sz="4800" b="1" dirty="0" smtClean="0">
                <a:solidFill>
                  <a:schemeClr val="tx1"/>
                </a:solidFill>
              </a:rPr>
              <a:t>&gt;&gt; </a:t>
            </a:r>
            <a:r>
              <a:rPr lang="en-US" sz="4800" b="1" dirty="0">
                <a:solidFill>
                  <a:schemeClr val="tx1"/>
                </a:solidFill>
              </a:rPr>
              <a:t>s1=sum( d )			</a:t>
            </a:r>
            <a:r>
              <a:rPr lang="ar-IQ" sz="4800" b="1" u="sng" dirty="0">
                <a:solidFill>
                  <a:schemeClr val="tx1"/>
                </a:solidFill>
              </a:rPr>
              <a:t>مجموع كل عمود من اعمدة المصفوفة</a:t>
            </a:r>
            <a:endParaRPr lang="en-US" sz="4800" b="1" dirty="0">
              <a:solidFill>
                <a:schemeClr val="tx1"/>
              </a:solidFill>
            </a:endParaRP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or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&gt;&gt; s1= sum( d , 1 )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s1 =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    10    13    13     3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 </a:t>
            </a:r>
            <a:r>
              <a:rPr lang="en-US" sz="4800" b="1" dirty="0" smtClean="0">
                <a:solidFill>
                  <a:schemeClr val="tx1"/>
                </a:solidFill>
              </a:rPr>
              <a:t>&gt;&gt; </a:t>
            </a:r>
            <a:r>
              <a:rPr lang="en-US" sz="4800" b="1" dirty="0">
                <a:solidFill>
                  <a:schemeClr val="tx1"/>
                </a:solidFill>
              </a:rPr>
              <a:t>s2=sum( d , 2 )			</a:t>
            </a:r>
            <a:r>
              <a:rPr lang="ar-IQ" sz="4800" b="1" u="sng" dirty="0">
                <a:solidFill>
                  <a:schemeClr val="tx1"/>
                </a:solidFill>
              </a:rPr>
              <a:t>مجموع كل صف من صفوف المصفوفة</a:t>
            </a:r>
            <a:endParaRPr lang="en-US" sz="4800" b="1" dirty="0">
              <a:solidFill>
                <a:schemeClr val="tx1"/>
              </a:solidFill>
            </a:endParaRP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s2 =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    17</a:t>
            </a:r>
          </a:p>
          <a:p>
            <a:pPr algn="justLow"/>
            <a:r>
              <a:rPr lang="en-US" sz="4800" b="1" dirty="0">
                <a:solidFill>
                  <a:schemeClr val="tx1"/>
                </a:solidFill>
              </a:rPr>
              <a:t>    22</a:t>
            </a:r>
          </a:p>
          <a:p>
            <a:pPr rtl="1"/>
            <a:r>
              <a:rPr lang="ar-IQ" sz="4800" dirty="0"/>
              <a:t> </a:t>
            </a:r>
            <a:endParaRPr lang="en-US" sz="48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</p:spPr>
        <p:txBody>
          <a:bodyPr>
            <a:normAutofit fontScale="90000"/>
          </a:bodyPr>
          <a:lstStyle/>
          <a:p>
            <a:pPr rtl="1"/>
            <a:r>
              <a:rPr lang="ar-IQ" b="1" dirty="0"/>
              <a:t>دالة الوسط الهندسي </a:t>
            </a:r>
            <a:r>
              <a:rPr lang="en-US" b="1" dirty="0"/>
              <a:t>(</a:t>
            </a:r>
            <a:r>
              <a:rPr lang="en-US" b="1" dirty="0" err="1"/>
              <a:t>geomean</a:t>
            </a:r>
            <a:r>
              <a:rPr lang="en-US" b="1" dirty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400800" cy="4953000"/>
          </a:xfrm>
        </p:spPr>
        <p:txBody>
          <a:bodyPr>
            <a:noAutofit/>
          </a:bodyPr>
          <a:lstStyle/>
          <a:p>
            <a:pPr algn="r" rtl="1"/>
            <a:r>
              <a:rPr lang="ar-IQ" sz="1100" dirty="0">
                <a:solidFill>
                  <a:schemeClr val="tx1"/>
                </a:solidFill>
              </a:rPr>
              <a:t>يعرف الوسط الهندسي بانه الجذر من درجة عدد القيم لحاصل ضرب القيم. ويحسب بنفس طريقة حساب الوسط الحسابي والمجموع.</a:t>
            </a:r>
            <a:endParaRPr lang="en-US" sz="1100" dirty="0">
              <a:solidFill>
                <a:schemeClr val="tx1"/>
              </a:solidFill>
            </a:endParaRPr>
          </a:p>
          <a:p>
            <a:pPr algn="r" rtl="1"/>
            <a:r>
              <a:rPr lang="ar-IQ" sz="1100" dirty="0">
                <a:solidFill>
                  <a:schemeClr val="tx1"/>
                </a:solidFill>
              </a:rPr>
              <a:t> 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</a:t>
            </a:r>
            <a:r>
              <a:rPr lang="en-US" sz="1100" dirty="0" err="1">
                <a:solidFill>
                  <a:schemeClr val="tx1"/>
                </a:solidFill>
              </a:rPr>
              <a:t>gc</a:t>
            </a:r>
            <a:r>
              <a:rPr lang="en-US" sz="1100" dirty="0">
                <a:solidFill>
                  <a:schemeClr val="tx1"/>
                </a:solidFill>
              </a:rPr>
              <a:t>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(a)				</a:t>
            </a:r>
            <a:r>
              <a:rPr lang="ar-IQ" sz="1100" dirty="0">
                <a:solidFill>
                  <a:schemeClr val="tx1"/>
                </a:solidFill>
              </a:rPr>
              <a:t>الوسط الهندسي للمتجه العمودي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</a:t>
            </a:r>
            <a:r>
              <a:rPr lang="en-US" sz="1100" dirty="0" err="1">
                <a:solidFill>
                  <a:schemeClr val="tx1"/>
                </a:solidFill>
              </a:rPr>
              <a:t>gc</a:t>
            </a:r>
            <a:r>
              <a:rPr lang="en-US" sz="1100" dirty="0">
                <a:solidFill>
                  <a:schemeClr val="tx1"/>
                </a:solidFill>
              </a:rPr>
              <a:t>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(a , 1)</a:t>
            </a:r>
          </a:p>
          <a:p>
            <a:pPr algn="l"/>
            <a:r>
              <a:rPr lang="en-US" sz="1100" dirty="0" err="1">
                <a:solidFill>
                  <a:schemeClr val="tx1"/>
                </a:solidFill>
              </a:rPr>
              <a:t>gc</a:t>
            </a:r>
            <a:r>
              <a:rPr lang="en-US" sz="1100" dirty="0">
                <a:solidFill>
                  <a:schemeClr val="tx1"/>
                </a:solidFill>
              </a:rPr>
              <a:t> =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    4.8466</a:t>
            </a:r>
          </a:p>
          <a:p>
            <a:pPr algn="l"/>
            <a:r>
              <a:rPr lang="ar-IQ" sz="1100" dirty="0">
                <a:solidFill>
                  <a:schemeClr val="tx1"/>
                </a:solidFill>
              </a:rPr>
              <a:t> 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</a:t>
            </a:r>
            <a:r>
              <a:rPr lang="en-US" sz="1100" dirty="0" err="1">
                <a:solidFill>
                  <a:schemeClr val="tx1"/>
                </a:solidFill>
              </a:rPr>
              <a:t>gr</a:t>
            </a:r>
            <a:r>
              <a:rPr lang="en-US" sz="1100" dirty="0">
                <a:solidFill>
                  <a:schemeClr val="tx1"/>
                </a:solidFill>
              </a:rPr>
              <a:t>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(b) 				</a:t>
            </a:r>
            <a:r>
              <a:rPr lang="ar-IQ" sz="1100" dirty="0">
                <a:solidFill>
                  <a:schemeClr val="tx1"/>
                </a:solidFill>
              </a:rPr>
              <a:t>الوسط الهندسي للمتجه الصفي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</a:t>
            </a:r>
            <a:r>
              <a:rPr lang="en-US" sz="1100" dirty="0" err="1">
                <a:solidFill>
                  <a:schemeClr val="tx1"/>
                </a:solidFill>
              </a:rPr>
              <a:t>gr</a:t>
            </a:r>
            <a:r>
              <a:rPr lang="en-US" sz="1100" dirty="0">
                <a:solidFill>
                  <a:schemeClr val="tx1"/>
                </a:solidFill>
              </a:rPr>
              <a:t>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(b , 2)</a:t>
            </a:r>
          </a:p>
          <a:p>
            <a:pPr algn="l"/>
            <a:r>
              <a:rPr lang="en-US" sz="1100" dirty="0" err="1">
                <a:solidFill>
                  <a:schemeClr val="tx1"/>
                </a:solidFill>
              </a:rPr>
              <a:t>gr</a:t>
            </a:r>
            <a:r>
              <a:rPr lang="en-US" sz="1100" dirty="0">
                <a:solidFill>
                  <a:schemeClr val="tx1"/>
                </a:solidFill>
              </a:rPr>
              <a:t> =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    0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g1=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 d )	</a:t>
            </a:r>
            <a:r>
              <a:rPr lang="ar-IQ" sz="1100" b="1" u="sng" dirty="0">
                <a:solidFill>
                  <a:schemeClr val="tx1"/>
                </a:solidFill>
              </a:rPr>
              <a:t>الوسط الهندسي لكل عمود من اعمدة المصفوفة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or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g1= 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 d , 1 )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g1 =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4.8990    6.3246    6.0000    1.4142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&gt;&gt; g2=</a:t>
            </a:r>
            <a:r>
              <a:rPr lang="en-US" sz="1100" dirty="0" err="1">
                <a:solidFill>
                  <a:schemeClr val="tx1"/>
                </a:solidFill>
              </a:rPr>
              <a:t>geomean</a:t>
            </a:r>
            <a:r>
              <a:rPr lang="en-US" sz="1100" dirty="0">
                <a:solidFill>
                  <a:schemeClr val="tx1"/>
                </a:solidFill>
              </a:rPr>
              <a:t>( d , 2 )	</a:t>
            </a:r>
            <a:r>
              <a:rPr lang="ar-IQ" sz="1100" b="1" u="sng" dirty="0">
                <a:solidFill>
                  <a:schemeClr val="tx1"/>
                </a:solidFill>
              </a:rPr>
              <a:t>الوسط الهندسي لكل صف من صفوف المصفوفة</a:t>
            </a:r>
            <a:endParaRPr lang="en-US" sz="1100" dirty="0">
              <a:solidFill>
                <a:schemeClr val="tx1"/>
              </a:solidFill>
            </a:endParaRP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g2 =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    3.9360</a:t>
            </a:r>
          </a:p>
          <a:p>
            <a:pPr algn="l"/>
            <a:r>
              <a:rPr lang="en-US" sz="1100" dirty="0">
                <a:solidFill>
                  <a:schemeClr val="tx1"/>
                </a:solidFill>
              </a:rPr>
              <a:t>    4.1195</a:t>
            </a:r>
          </a:p>
          <a:p>
            <a:pPr rtl="1"/>
            <a:endParaRPr lang="en-US" sz="1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ar-IQ" sz="1300" b="1" dirty="0" smtClean="0"/>
              <a:t>م</a:t>
            </a:r>
            <a:r>
              <a:rPr lang="ar-SA" sz="1300" b="1" dirty="0" smtClean="0"/>
              <a:t/>
            </a:r>
            <a:br>
              <a:rPr lang="ar-SA" sz="1300" b="1" dirty="0" smtClean="0"/>
            </a:br>
            <a:r>
              <a:rPr lang="ar-SA" sz="1300" b="1" dirty="0"/>
              <a:t/>
            </a:r>
            <a:br>
              <a:rPr lang="ar-SA" sz="1300" b="1" dirty="0"/>
            </a:br>
            <a:r>
              <a:rPr lang="ar-SA" sz="1300" b="1" dirty="0" smtClean="0"/>
              <a:t/>
            </a:r>
            <a:br>
              <a:rPr lang="ar-SA" sz="1300" b="1" dirty="0" smtClean="0"/>
            </a:br>
            <a:r>
              <a:rPr lang="ar-SA" sz="1300" b="1" dirty="0"/>
              <a:t/>
            </a:r>
            <a:br>
              <a:rPr lang="ar-SA" sz="1300" b="1" dirty="0"/>
            </a:br>
            <a:r>
              <a:rPr lang="ar-IQ" sz="1300" b="1" dirty="0" smtClean="0"/>
              <a:t>قاييس </a:t>
            </a:r>
            <a:r>
              <a:rPr lang="ar-IQ" sz="1300" b="1" dirty="0"/>
              <a:t>التشتت  </a:t>
            </a:r>
            <a:r>
              <a:rPr lang="en-US" sz="1300" b="1" dirty="0" smtClean="0"/>
              <a:t>Dispersion Measures</a:t>
            </a:r>
            <a:r>
              <a:rPr lang="ar-SA" b="1" dirty="0" smtClean="0"/>
              <a:t/>
            </a:r>
            <a:br>
              <a:rPr lang="ar-SA" b="1" dirty="0" smtClean="0"/>
            </a:br>
            <a:r>
              <a:rPr lang="ar-IQ" dirty="0"/>
              <a:t> </a:t>
            </a:r>
            <a:r>
              <a:rPr lang="ar-IQ" sz="1400" dirty="0"/>
              <a:t>ان مقاييس التشتت تقيس اقتراب وابتعاد القيم على متوسطها ومنها المدى والانحراف المعياري والتباين.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ar-IQ" sz="1400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r" rtl="1"/>
            <a:r>
              <a:rPr lang="ar-IQ" sz="1400" b="1" dirty="0"/>
              <a:t>المدى </a:t>
            </a:r>
            <a:r>
              <a:rPr lang="en-US" sz="1400" b="1" dirty="0"/>
              <a:t>(range)</a:t>
            </a:r>
            <a:endParaRPr lang="en-US" sz="1400" dirty="0"/>
          </a:p>
          <a:p>
            <a:pPr algn="r" rtl="1"/>
            <a:r>
              <a:rPr lang="ar-IQ" sz="1400" dirty="0"/>
              <a:t>يعرف المدى بان الفرق بين اكبر قيمة واصغر قيمة في البيانات. وهو ابسط مقاييس التشتت. ولايختلف في طريقة حسابه عن الوسط الحسابي وكما يلي</a:t>
            </a:r>
            <a:endParaRPr lang="en-US" sz="1400" dirty="0"/>
          </a:p>
          <a:p>
            <a:r>
              <a:rPr lang="en-US" sz="1400" dirty="0"/>
              <a:t> </a:t>
            </a:r>
            <a:endParaRPr lang="en-US" sz="1600" dirty="0"/>
          </a:p>
          <a:p>
            <a:r>
              <a:rPr lang="en-US" sz="1600" dirty="0"/>
              <a:t>&gt;&gt; </a:t>
            </a:r>
            <a:r>
              <a:rPr lang="en-US" sz="1600" dirty="0" err="1"/>
              <a:t>rc</a:t>
            </a:r>
            <a:r>
              <a:rPr lang="en-US" sz="1600" dirty="0"/>
              <a:t>= range (a1)				</a:t>
            </a:r>
            <a:r>
              <a:rPr lang="ar-IQ" sz="1600" dirty="0"/>
              <a:t>المدى للمتجه العمودي</a:t>
            </a:r>
            <a:endParaRPr lang="en-US" sz="1600" dirty="0"/>
          </a:p>
          <a:p>
            <a:r>
              <a:rPr lang="en-US" sz="1600" dirty="0"/>
              <a:t>or</a:t>
            </a:r>
          </a:p>
          <a:p>
            <a:r>
              <a:rPr lang="en-US" sz="1600" dirty="0"/>
              <a:t>&gt;&gt; </a:t>
            </a:r>
            <a:r>
              <a:rPr lang="en-US" sz="1600" dirty="0" err="1"/>
              <a:t>rc</a:t>
            </a:r>
            <a:r>
              <a:rPr lang="en-US" sz="1600" dirty="0"/>
              <a:t>= range (a1 , 1)</a:t>
            </a:r>
          </a:p>
          <a:p>
            <a:r>
              <a:rPr lang="en-US" sz="1600" dirty="0" err="1"/>
              <a:t>rc</a:t>
            </a:r>
            <a:r>
              <a:rPr lang="en-US" sz="1600" dirty="0"/>
              <a:t> =</a:t>
            </a:r>
          </a:p>
          <a:p>
            <a:r>
              <a:rPr lang="en-US" sz="1600" dirty="0"/>
              <a:t>     7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&gt;&gt; </a:t>
            </a:r>
            <a:r>
              <a:rPr lang="en-US" sz="1600" dirty="0" err="1"/>
              <a:t>rr</a:t>
            </a:r>
            <a:r>
              <a:rPr lang="en-US" sz="1600" dirty="0"/>
              <a:t>=range(b1)				</a:t>
            </a:r>
            <a:r>
              <a:rPr lang="ar-IQ" sz="1600" dirty="0"/>
              <a:t>المدى للمتجه الصفي</a:t>
            </a:r>
            <a:endParaRPr lang="en-US" sz="1600" dirty="0"/>
          </a:p>
          <a:p>
            <a:r>
              <a:rPr lang="en-US" sz="1600" dirty="0"/>
              <a:t>or</a:t>
            </a:r>
          </a:p>
          <a:p>
            <a:r>
              <a:rPr lang="en-US" sz="1600" dirty="0"/>
              <a:t>&gt;&gt; </a:t>
            </a:r>
            <a:r>
              <a:rPr lang="en-US" sz="1600" dirty="0" err="1"/>
              <a:t>rr</a:t>
            </a:r>
            <a:r>
              <a:rPr lang="en-US" sz="1600" dirty="0"/>
              <a:t>=range(b1 , 2)</a:t>
            </a:r>
          </a:p>
          <a:p>
            <a:r>
              <a:rPr lang="en-US" sz="1600" dirty="0" err="1"/>
              <a:t>rr</a:t>
            </a:r>
            <a:r>
              <a:rPr lang="en-US" sz="1600" dirty="0"/>
              <a:t> =</a:t>
            </a:r>
          </a:p>
          <a:p>
            <a:r>
              <a:rPr lang="en-US" sz="1600" dirty="0"/>
              <a:t>     6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&gt;&gt; r1=range( d1 )		</a:t>
            </a:r>
            <a:r>
              <a:rPr lang="ar-IQ" sz="1600" b="1" u="sng" dirty="0"/>
              <a:t>المدى لكل عمود من اعمدة المصفوفة</a:t>
            </a:r>
            <a:endParaRPr lang="en-US" sz="1600" dirty="0"/>
          </a:p>
          <a:p>
            <a:r>
              <a:rPr lang="en-US" sz="1600" dirty="0"/>
              <a:t>or</a:t>
            </a:r>
          </a:p>
          <a:p>
            <a:r>
              <a:rPr lang="en-US" sz="1600" dirty="0"/>
              <a:t>&gt;&gt; r1=range( d1 , 1)</a:t>
            </a:r>
          </a:p>
          <a:p>
            <a:r>
              <a:rPr lang="en-US" sz="1600" dirty="0"/>
              <a:t>r1 =</a:t>
            </a:r>
          </a:p>
          <a:p>
            <a:r>
              <a:rPr lang="en-US" sz="1600" dirty="0"/>
              <a:t>     1     2     7     5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&gt;&gt; r2=range(d1 , 2)		</a:t>
            </a:r>
            <a:r>
              <a:rPr lang="ar-IQ" sz="1600" b="1" u="sng" dirty="0"/>
              <a:t>المدى لكل صف من الصفوف المصفوفة</a:t>
            </a:r>
            <a:endParaRPr lang="en-US" sz="1600" dirty="0"/>
          </a:p>
          <a:p>
            <a:r>
              <a:rPr lang="en-US" sz="1600" dirty="0"/>
              <a:t>r2 =</a:t>
            </a:r>
          </a:p>
          <a:p>
            <a:r>
              <a:rPr lang="en-US" sz="1600" dirty="0"/>
              <a:t>     5</a:t>
            </a:r>
          </a:p>
          <a:p>
            <a:r>
              <a:rPr lang="en-US" sz="1600" dirty="0"/>
              <a:t>     7</a:t>
            </a:r>
          </a:p>
          <a:p>
            <a:r>
              <a:rPr lang="en-US" sz="1600" dirty="0"/>
              <a:t>     6</a:t>
            </a:r>
          </a:p>
          <a:p>
            <a:pPr algn="r" rtl="1"/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1300" b="1" dirty="0" smtClean="0"/>
              <a:t>ا</a:t>
            </a:r>
            <a:r>
              <a:rPr lang="ar-SA" sz="1300" b="1" dirty="0" smtClean="0"/>
              <a:t/>
            </a:r>
            <a:br>
              <a:rPr lang="ar-SA" sz="1300" b="1" dirty="0" smtClean="0"/>
            </a:br>
            <a:r>
              <a:rPr lang="ar-SA" sz="1300" b="1" dirty="0"/>
              <a:t/>
            </a:r>
            <a:br>
              <a:rPr lang="ar-SA" sz="1300" b="1" dirty="0"/>
            </a:br>
            <a:r>
              <a:rPr lang="ar-SA" sz="1300" b="1" dirty="0" smtClean="0"/>
              <a:t/>
            </a:r>
            <a:br>
              <a:rPr lang="ar-SA" sz="1300" b="1" dirty="0" smtClean="0"/>
            </a:br>
            <a:r>
              <a:rPr lang="ar-SA" sz="1300" b="1" dirty="0"/>
              <a:t/>
            </a:r>
            <a:br>
              <a:rPr lang="ar-SA" sz="1300" b="1" dirty="0"/>
            </a:br>
            <a:r>
              <a:rPr lang="ar-SA" sz="1300" b="1" dirty="0" smtClean="0"/>
              <a:t/>
            </a:r>
            <a:br>
              <a:rPr lang="ar-SA" sz="1300" b="1" dirty="0" smtClean="0"/>
            </a:br>
            <a:r>
              <a:rPr lang="ar-IQ" sz="1300" b="1" dirty="0" smtClean="0"/>
              <a:t>لتباين </a:t>
            </a:r>
            <a:r>
              <a:rPr lang="en-US" sz="1300" b="1" dirty="0"/>
              <a:t>(</a:t>
            </a:r>
            <a:r>
              <a:rPr lang="en-US" sz="1300" b="1" dirty="0" err="1"/>
              <a:t>var</a:t>
            </a:r>
            <a:r>
              <a:rPr lang="en-US" sz="1300" b="1" dirty="0"/>
              <a:t>)</a:t>
            </a:r>
            <a:r>
              <a:rPr lang="en-US" sz="1300" dirty="0"/>
              <a:t/>
            </a:r>
            <a:br>
              <a:rPr lang="en-US" sz="1300" dirty="0"/>
            </a:br>
            <a:r>
              <a:rPr lang="ar-IQ" sz="1300" dirty="0"/>
              <a:t>يعرف التباين</a:t>
            </a:r>
            <a:r>
              <a:rPr lang="en-US" sz="1300" dirty="0"/>
              <a:t>(variance)  </a:t>
            </a:r>
            <a:r>
              <a:rPr lang="ar-IQ" sz="1300" dirty="0"/>
              <a:t>بانه متوسط مربعات انحرافات القيم عن وسطها الحسابي ويحسب بصيغتين، واحدة للعينه  </a:t>
            </a:r>
            <a:r>
              <a:rPr lang="ar-SA" sz="1300" dirty="0" smtClean="0"/>
              <a:t>                                 </a:t>
            </a:r>
            <a:br>
              <a:rPr lang="ar-SA" sz="1300" dirty="0" smtClean="0"/>
            </a:br>
            <a:r>
              <a:rPr lang="ar-SA" sz="1300" dirty="0" smtClean="0"/>
              <a:t>      </a:t>
            </a:r>
            <a:r>
              <a:rPr lang="ar-IQ" sz="1300" dirty="0" smtClean="0"/>
              <a:t>واخرى </a:t>
            </a:r>
            <a:r>
              <a:rPr lang="ar-IQ" sz="1300" dirty="0"/>
              <a:t>للمجمتمع </a:t>
            </a:r>
            <a:r>
              <a:rPr lang="ar-SA" sz="1300" dirty="0" smtClean="0"/>
              <a:t>  </a:t>
            </a:r>
            <a:r>
              <a:rPr lang="en-US" dirty="0"/>
              <a:t/>
            </a:r>
            <a:br>
              <a:rPr lang="en-US" dirty="0"/>
            </a:br>
            <a:r>
              <a:rPr lang="ar-IQ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r"/>
            <a:r>
              <a:rPr lang="ar-IQ" sz="5200" dirty="0"/>
              <a:t>والصيغة العامة </a:t>
            </a:r>
            <a:endParaRPr lang="en-US" sz="5200" dirty="0"/>
          </a:p>
          <a:p>
            <a:r>
              <a:rPr lang="en-US" sz="5200" dirty="0" err="1"/>
              <a:t>var</a:t>
            </a:r>
            <a:r>
              <a:rPr lang="en-US" sz="5200" dirty="0"/>
              <a:t> (matrix name , 0 or 1 , 1 or 2)</a:t>
            </a:r>
          </a:p>
          <a:p>
            <a:pPr algn="just" rtl="1"/>
            <a:r>
              <a:rPr lang="ar-IQ" sz="5200" dirty="0"/>
              <a:t>حيث ان:</a:t>
            </a:r>
            <a:endParaRPr lang="en-US" sz="5200" dirty="0"/>
          </a:p>
          <a:p>
            <a:pPr algn="just" rtl="1"/>
            <a:r>
              <a:rPr lang="en-US" sz="5200" dirty="0"/>
              <a:t>matrix name</a:t>
            </a:r>
            <a:r>
              <a:rPr lang="ar-IQ" sz="5200" dirty="0"/>
              <a:t> : اسم المصفوفة او المتجه</a:t>
            </a:r>
            <a:endParaRPr lang="en-US" sz="5200" dirty="0"/>
          </a:p>
          <a:p>
            <a:pPr algn="just" rtl="1"/>
            <a:r>
              <a:rPr lang="ar-IQ" sz="5200" dirty="0"/>
              <a:t>0 : يحسب على اساس صيغة العينة ويمكن عدم كتابتها </a:t>
            </a:r>
            <a:endParaRPr lang="en-US" sz="5200" dirty="0"/>
          </a:p>
          <a:p>
            <a:pPr algn="just" rtl="1"/>
            <a:r>
              <a:rPr lang="ar-IQ" sz="5200" dirty="0"/>
              <a:t>1 : يحسب على اساس صيغة المجتمع ويجب كتابتها</a:t>
            </a:r>
            <a:endParaRPr lang="en-US" sz="5200" dirty="0"/>
          </a:p>
          <a:p>
            <a:pPr algn="just" rtl="1"/>
            <a:r>
              <a:rPr lang="ar-IQ" sz="5200" dirty="0"/>
              <a:t>1 : في الفقرة الاخيرة فانه يشير ان الحساب هو لاعمدة المصفوفة ويمكن عدم كتابته</a:t>
            </a:r>
            <a:endParaRPr lang="en-US" sz="5200" dirty="0"/>
          </a:p>
          <a:p>
            <a:pPr algn="just" rtl="1"/>
            <a:r>
              <a:rPr lang="ar-IQ" sz="5200" dirty="0"/>
              <a:t>2 : في الفقرة الاخيرة فانه يشير ان الحساب هو لصفوف المصفوفة ويجب كتابته</a:t>
            </a:r>
            <a:endParaRPr lang="en-US" sz="5200" dirty="0"/>
          </a:p>
          <a:p>
            <a:pPr algn="just" rtl="1"/>
            <a:r>
              <a:rPr lang="ar-IQ" sz="5200" dirty="0"/>
              <a:t> </a:t>
            </a:r>
            <a:r>
              <a:rPr lang="ar-IQ" sz="5200" dirty="0" smtClean="0"/>
              <a:t>ويمكن </a:t>
            </a:r>
            <a:r>
              <a:rPr lang="ar-IQ" sz="5200" dirty="0"/>
              <a:t>ان يحسب التباين للمتجه العمودي لصيغة العينة كالاتي</a:t>
            </a:r>
            <a:endParaRPr lang="en-US" sz="5200" dirty="0"/>
          </a:p>
          <a:p>
            <a:r>
              <a:rPr lang="en-US" sz="5200" dirty="0" smtClean="0"/>
              <a:t>&gt;&gt; </a:t>
            </a:r>
            <a:r>
              <a:rPr lang="en-US" sz="5200" dirty="0" err="1"/>
              <a:t>vsc</a:t>
            </a:r>
            <a:r>
              <a:rPr lang="en-US" sz="5200" dirty="0"/>
              <a:t>= </a:t>
            </a:r>
            <a:r>
              <a:rPr lang="en-US" sz="5200" dirty="0" err="1"/>
              <a:t>var</a:t>
            </a:r>
            <a:r>
              <a:rPr lang="en-US" sz="5200" dirty="0"/>
              <a:t>(a)</a:t>
            </a:r>
          </a:p>
          <a:p>
            <a:r>
              <a:rPr lang="en-US" sz="5200" dirty="0"/>
              <a:t>or</a:t>
            </a:r>
          </a:p>
          <a:p>
            <a:r>
              <a:rPr lang="en-US" sz="5200" dirty="0"/>
              <a:t>&gt;&gt; </a:t>
            </a:r>
            <a:r>
              <a:rPr lang="en-US" sz="5200" dirty="0" err="1"/>
              <a:t>vsc</a:t>
            </a:r>
            <a:r>
              <a:rPr lang="en-US" sz="5200" dirty="0"/>
              <a:t>= </a:t>
            </a:r>
            <a:r>
              <a:rPr lang="en-US" sz="5200" dirty="0" err="1"/>
              <a:t>var</a:t>
            </a:r>
            <a:r>
              <a:rPr lang="en-US" sz="5200" dirty="0"/>
              <a:t>(a ,0) </a:t>
            </a:r>
          </a:p>
          <a:p>
            <a:r>
              <a:rPr lang="en-US" sz="5200" dirty="0"/>
              <a:t>or</a:t>
            </a:r>
          </a:p>
          <a:p>
            <a:r>
              <a:rPr lang="en-US" sz="5200" dirty="0"/>
              <a:t>&gt;&gt; </a:t>
            </a:r>
            <a:r>
              <a:rPr lang="en-US" sz="5200" dirty="0" err="1"/>
              <a:t>vsc</a:t>
            </a:r>
            <a:r>
              <a:rPr lang="en-US" sz="5200" dirty="0"/>
              <a:t>= </a:t>
            </a:r>
            <a:r>
              <a:rPr lang="en-US" sz="5200" dirty="0" err="1"/>
              <a:t>var</a:t>
            </a:r>
            <a:r>
              <a:rPr lang="en-US" sz="5200" dirty="0"/>
              <a:t>(a,0,1)</a:t>
            </a:r>
          </a:p>
          <a:p>
            <a:r>
              <a:rPr lang="en-US" sz="5200" dirty="0" err="1"/>
              <a:t>vsc</a:t>
            </a:r>
            <a:r>
              <a:rPr lang="en-US" sz="5200" dirty="0"/>
              <a:t> =</a:t>
            </a:r>
          </a:p>
          <a:p>
            <a:r>
              <a:rPr lang="en-US" sz="5200" dirty="0"/>
              <a:t>    7.5000</a:t>
            </a:r>
          </a:p>
          <a:p>
            <a:r>
              <a:rPr lang="en-US" sz="5200" dirty="0"/>
              <a:t> 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533400"/>
            <a:ext cx="733425" cy="428625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9800" y="914400"/>
            <a:ext cx="1438275" cy="428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IQ" dirty="0"/>
              <a:t>يحسب التباين للمتجه الصفي لصيغة العينة كالاتي</a:t>
            </a:r>
            <a:endParaRPr lang="en-US" dirty="0"/>
          </a:p>
          <a:p>
            <a:r>
              <a:rPr lang="en-US" dirty="0"/>
              <a:t>&gt;&gt; </a:t>
            </a:r>
            <a:r>
              <a:rPr lang="en-US" dirty="0" err="1"/>
              <a:t>vsr</a:t>
            </a:r>
            <a:r>
              <a:rPr lang="en-US" dirty="0"/>
              <a:t>=</a:t>
            </a:r>
            <a:r>
              <a:rPr lang="en-US" dirty="0" err="1"/>
              <a:t>var</a:t>
            </a:r>
            <a:r>
              <a:rPr lang="en-US" dirty="0"/>
              <a:t>(b)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&gt;&gt; </a:t>
            </a:r>
            <a:r>
              <a:rPr lang="en-US" dirty="0" err="1"/>
              <a:t>vsr</a:t>
            </a:r>
            <a:r>
              <a:rPr lang="en-US" dirty="0"/>
              <a:t>=</a:t>
            </a:r>
            <a:r>
              <a:rPr lang="en-US" dirty="0" err="1"/>
              <a:t>var</a:t>
            </a:r>
            <a:r>
              <a:rPr lang="en-US" dirty="0"/>
              <a:t>(b,0)</a:t>
            </a:r>
          </a:p>
          <a:p>
            <a:r>
              <a:rPr lang="en-US" dirty="0"/>
              <a:t>or</a:t>
            </a:r>
          </a:p>
          <a:p>
            <a:r>
              <a:rPr lang="en-US" dirty="0"/>
              <a:t>&gt;&gt; </a:t>
            </a:r>
            <a:r>
              <a:rPr lang="en-US" dirty="0" err="1"/>
              <a:t>vsr</a:t>
            </a:r>
            <a:r>
              <a:rPr lang="en-US" dirty="0"/>
              <a:t>=</a:t>
            </a:r>
            <a:r>
              <a:rPr lang="en-US" dirty="0" err="1"/>
              <a:t>var</a:t>
            </a:r>
            <a:r>
              <a:rPr lang="en-US" dirty="0"/>
              <a:t>(b,0,2)</a:t>
            </a:r>
          </a:p>
          <a:p>
            <a:r>
              <a:rPr lang="en-US" dirty="0" err="1"/>
              <a:t>vsr</a:t>
            </a:r>
            <a:r>
              <a:rPr lang="en-US" dirty="0"/>
              <a:t> =</a:t>
            </a:r>
          </a:p>
          <a:p>
            <a:r>
              <a:rPr lang="en-US" dirty="0"/>
              <a:t>   14.7000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565</Words>
  <Application>Microsoft Office PowerPoint</Application>
  <PresentationFormat>On-screen Show (4:3)</PresentationFormat>
  <Paragraphs>330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الاحصاءات الاساسية Basic Statistics   المقدمة: يشمل هذا الفصل الاوامر الخاصة بمقاييس النزعة المركزية (المتوسطات) ومقاييس التشتت اضافة الى ايجاد المجموع والقيمة الكبرى والصغرى لمجموعة بيانات وكذلك ترتيب البيانات تصاعديا وتنازليا.   </vt:lpstr>
      <vt:lpstr>حيث ان: Matrix Name : يمثل اسم المتجه او المصفوفة المراد حساب المتوسط لاعمدتها ولصفوفها. 1: ويكتب في حال كان المطلوب حساب المتوسط لاعمدة المصفوفة ووجوده اختياريا في الامر حيث يمكن عدم كتابته. 2: ويكتب في حال كان المطلوب حساب المتوسط لصفوف المصفوفة ووجوده اجباريا في الامر حيث يجب ان يكتب. </vt:lpstr>
      <vt:lpstr>الاحصاءات الاساسية Basic Statistics</vt:lpstr>
      <vt:lpstr>الاحصاءات الاساسية Basic Statistics</vt:lpstr>
      <vt:lpstr>دالة المجموع (sum) </vt:lpstr>
      <vt:lpstr>دالة الوسط الهندسي (geomean)</vt:lpstr>
      <vt:lpstr>م    قاييس التشتت  Dispersion Measures  ان مقاييس التشتت تقيس اقتراب وابتعاد القيم على متوسطها ومنها المدى والانحراف المعياري والتباين.   </vt:lpstr>
      <vt:lpstr>ا     لتباين (var) يعرف التباين(variance)  بانه متوسط مربعات انحرافات القيم عن وسطها الحسابي ويحسب بصيغتين، واحدة للعينه                                          واخرى للمجمتمع      </vt:lpstr>
      <vt:lpstr>Slide 9</vt:lpstr>
      <vt:lpstr>التباين (var)</vt:lpstr>
      <vt:lpstr>Slide 11</vt:lpstr>
      <vt:lpstr>الانحراف المعياري (std) يعرف الانحراف المعياري (standard deviation) بانه الجذر التربيعي للتباين ولايختلف عن صيغة التباين سوى بتعويض الامر std بدلا من var.   </vt:lpstr>
      <vt:lpstr>         &gt;&gt; ma1=max(d1) or &gt;&gt; ma1=max(d1 , [ ] , 1) ma1 =      3     9     8     7         </vt:lpstr>
      <vt:lpstr>الانحراف المعياري (std) </vt:lpstr>
      <vt:lpstr>ملاحظة: في حال وجود القيمة الكبرى في اكثر من موقع فان المؤشر سيمثل اول موقع توجد به القيمة الكبرى. </vt:lpstr>
      <vt:lpstr>القيمة الصغرى (min) يستخدم هذا الامر لايجاد القيمة الصغرى في المتجهات والمصفوفات تماما مثل ايجاد القيمة الكبرى: </vt:lpstr>
      <vt:lpstr>القيمة الصغرى (min)</vt:lpstr>
      <vt:lpstr>تمارين الفصل  </vt:lpstr>
    </vt:vector>
  </TitlesOfParts>
  <Company>SACC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الاحصاءات الاساسية Basic Statistics   المقدمة: يشمل هذا الفصل الاوامر الخاصة بمقاييس النزعة المركزية (المتوسطات) ومقاييس التشتت اضافة الى ايجاد المجموع والقيمة الكبرى والصغرى لمجموعة بيانات وكذلك ترتيب البيانات تصاعديا وتنازليا.   </dc:title>
  <dc:creator>Maher</dc:creator>
  <cp:lastModifiedBy>Maher</cp:lastModifiedBy>
  <cp:revision>18</cp:revision>
  <dcterms:created xsi:type="dcterms:W3CDTF">2020-03-10T20:32:33Z</dcterms:created>
  <dcterms:modified xsi:type="dcterms:W3CDTF">2020-03-10T21:28:43Z</dcterms:modified>
</cp:coreProperties>
</file>