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34862">
        <p:split orient="vert"/>
      </p:transition>
    </mc:Choice>
    <mc:Fallback xmlns="">
      <p:transition spd="slow" advTm="34862">
        <p:split orient="vert"/>
      </p:transition>
    </mc:Fallback>
  </mc:AlternateConten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IQ" sz="4800" dirty="0" smtClean="0"/>
              <a:t>المحاضرة الرابعة / لمادة المحاسبة المتوسطة </a:t>
            </a:r>
            <a:br>
              <a:rPr lang="ar-IQ" sz="4800" dirty="0" smtClean="0"/>
            </a:br>
            <a:r>
              <a:rPr lang="ar-IQ" sz="4800" dirty="0" smtClean="0"/>
              <a:t>المرحلة الثانية قسم العلوم المالية والمصرفية </a:t>
            </a:r>
            <a:endParaRPr lang="ar-IQ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IQ" sz="2400" dirty="0" smtClean="0"/>
              <a:t>من اعداد استاذ المادة </a:t>
            </a:r>
          </a:p>
          <a:p>
            <a:r>
              <a:rPr lang="ar-IQ" sz="2400" dirty="0" smtClean="0"/>
              <a:t>م. د. وسن يحيى احمد </a:t>
            </a:r>
            <a:endParaRPr lang="ar-IQ" sz="24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4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8">
        <p:split orient="vert"/>
      </p:transition>
    </mc:Choice>
    <mc:Fallback xmlns="">
      <p:transition spd="slow" advTm="69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م</a:t>
            </a:r>
            <a:r>
              <a:rPr lang="ar-IQ" sz="3200" dirty="0" smtClean="0"/>
              <a:t>/ مخصص الديون المشكوك في تحصيلها كنسبة من المدينون اخر المدة 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2369713"/>
            <a:ext cx="10753859" cy="4224270"/>
          </a:xfrm>
        </p:spPr>
        <p:txBody>
          <a:bodyPr>
            <a:normAutofit/>
          </a:bodyPr>
          <a:lstStyle/>
          <a:p>
            <a:pPr algn="just"/>
            <a:r>
              <a:rPr lang="ar-IQ" sz="2400" dirty="0" smtClean="0"/>
              <a:t>هذه الطريقة تعتمد على انشاء حساب (</a:t>
            </a:r>
            <a:r>
              <a:rPr lang="en-US" sz="2400" dirty="0" smtClean="0"/>
              <a:t> (T account</a:t>
            </a:r>
            <a:r>
              <a:rPr lang="ar-IQ" sz="2400" dirty="0" smtClean="0"/>
              <a:t>للمدينون وجعل رصيده مدين وانشاء حساب (</a:t>
            </a:r>
            <a:r>
              <a:rPr lang="en-US" sz="2400" dirty="0" smtClean="0"/>
              <a:t>T account</a:t>
            </a:r>
            <a:r>
              <a:rPr lang="ar-IQ" sz="2400" dirty="0" smtClean="0"/>
              <a:t>) لمخصص الديون المشكوك في تحصيلها وجعل رصيده دائن ، ثم تقوم بعدها بتسجيل قيود التسوية (ان وجدت) ثم ترحل الى الحسابات المذكورة (المدينون ، المخصص) ، بعدها يتم ترصيد حساب المدينون فيستخرج مبلغ رصيد المدينون اخرالمدة الجديد بعد الترصيد يضرب في نسبة مخصص الديون المشكوك في تحصيلها . </a:t>
            </a:r>
          </a:p>
          <a:p>
            <a:pPr algn="just"/>
            <a:r>
              <a:rPr lang="ar-IQ" sz="2400" dirty="0" smtClean="0"/>
              <a:t>المخصص </a:t>
            </a:r>
            <a:r>
              <a:rPr lang="ar-IQ" sz="2400" dirty="0"/>
              <a:t>في </a:t>
            </a:r>
            <a:r>
              <a:rPr lang="ar-IQ" sz="2400" dirty="0" smtClean="0"/>
              <a:t>31/ 12 من النسبة = رصيد المدينون اخر المدة × نسبة المخصص %  </a:t>
            </a:r>
          </a:p>
          <a:p>
            <a:pPr algn="just"/>
            <a:r>
              <a:rPr lang="ar-IQ" sz="2400" dirty="0" smtClean="0"/>
              <a:t>اما حساب المخصص الديون المشكوك في تحصيلها يرصد هو ايضا بعد اجراء قيود التسوية فيستخرج رصيد المخصص في 31/ 12 </a:t>
            </a:r>
          </a:p>
          <a:p>
            <a:pPr algn="just"/>
            <a:r>
              <a:rPr lang="ar-IQ" sz="2400" dirty="0" smtClean="0"/>
              <a:t> يتم مقارنة المخصص الجديد (المستخرج من ضرب رصيد المدينون ×نسبة المخصص) مع رصيد المخصص في 31 /12 ، على اساس ان المخصص المستخرج من النسبة (هو المطلوب )  </a:t>
            </a:r>
            <a:endParaRPr lang="ar-IQ"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4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495">
        <p:split orient="vert"/>
      </p:transition>
    </mc:Choice>
    <mc:Fallback xmlns="">
      <p:transition spd="slow" advTm="11949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3200" dirty="0">
                <a:solidFill>
                  <a:srgbClr val="EBEBEB"/>
                </a:solidFill>
              </a:rPr>
              <a:t>مخصص الديون المشكوك في تحصيلها كنسبة من المدينون اخر المدة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2439"/>
            <a:ext cx="10011029" cy="4301543"/>
          </a:xfrm>
        </p:spPr>
        <p:txBody>
          <a:bodyPr>
            <a:normAutofit/>
          </a:bodyPr>
          <a:lstStyle/>
          <a:p>
            <a:r>
              <a:rPr lang="ar-IQ" sz="2400" dirty="0" smtClean="0"/>
              <a:t>فاذا كان مبلغ الاساس (المخصص 31/ 12 من النسبة </a:t>
            </a:r>
            <a:r>
              <a:rPr lang="ar-IQ" sz="2400" dirty="0"/>
              <a:t>) </a:t>
            </a:r>
            <a:r>
              <a:rPr lang="ar-IQ" sz="2400" dirty="0" smtClean="0"/>
              <a:t>اكبر من رصيد المخصص فيجب تخفيض المخصص فيسجل القيد التالي : </a:t>
            </a:r>
            <a:endParaRPr lang="ar-IQ" sz="2400" dirty="0" smtClean="0"/>
          </a:p>
          <a:p>
            <a:pPr marL="0" indent="0">
              <a:buNone/>
            </a:pPr>
            <a:r>
              <a:rPr lang="ar-IQ" sz="2400" dirty="0"/>
              <a:t> </a:t>
            </a:r>
            <a:r>
              <a:rPr lang="ar-IQ" sz="2400" dirty="0" smtClean="0"/>
              <a:t>             المخصص من النسبة – رصيد المخصص = مبلغ الفرق </a:t>
            </a:r>
            <a:endParaRPr lang="ar-IQ" sz="2400" dirty="0" smtClean="0"/>
          </a:p>
          <a:p>
            <a:pPr marL="0" indent="0">
              <a:buNone/>
            </a:pPr>
            <a:r>
              <a:rPr lang="ar-IQ" sz="2400" dirty="0" smtClean="0"/>
              <a:t>                  مح / مخصص الديون المشكوك في تحصيلها </a:t>
            </a:r>
            <a:r>
              <a:rPr lang="ar-IQ" sz="2400" dirty="0"/>
              <a:t> </a:t>
            </a:r>
            <a:r>
              <a:rPr lang="ar-IQ" sz="2400" dirty="0" smtClean="0"/>
              <a:t> (المبلغ الفرق) </a:t>
            </a:r>
          </a:p>
          <a:p>
            <a:pPr marL="0" indent="0">
              <a:buNone/>
            </a:pPr>
            <a:r>
              <a:rPr lang="ar-IQ" sz="2400" dirty="0"/>
              <a:t> </a:t>
            </a:r>
            <a:r>
              <a:rPr lang="ar-IQ" sz="2400" dirty="0" smtClean="0"/>
              <a:t>                      الح / الارباح المحتجزة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IQ" sz="2400" dirty="0" smtClean="0"/>
              <a:t>اما اذا كان مبلغ الاساس ( المخصص في 31 / 12 من </a:t>
            </a:r>
            <a:r>
              <a:rPr lang="ar-IQ" sz="2400" dirty="0"/>
              <a:t>النسبة ) </a:t>
            </a:r>
            <a:r>
              <a:rPr lang="ar-IQ" sz="2400" dirty="0" smtClean="0"/>
              <a:t>اصغر من رصيد المخصص فيجب زيادة المخصص فيسجل القيد التالي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IQ" sz="2400" dirty="0"/>
              <a:t> </a:t>
            </a:r>
            <a:r>
              <a:rPr lang="ar-IQ" sz="2400" dirty="0" smtClean="0"/>
              <a:t>             مح/ مصروف الديون المشكوك في تحصيلها </a:t>
            </a:r>
            <a:r>
              <a:rPr lang="ar-IQ" sz="2400" dirty="0" smtClean="0"/>
              <a:t> ( مبلغ الفرق )</a:t>
            </a:r>
            <a:endParaRPr lang="ar-IQ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ar-IQ" sz="2400" dirty="0"/>
              <a:t> </a:t>
            </a:r>
            <a:r>
              <a:rPr lang="ar-IQ" sz="2400" dirty="0" smtClean="0"/>
              <a:t>                  الى/  مخصص الديون المشكوك في تحصيلها </a:t>
            </a:r>
          </a:p>
          <a:p>
            <a:pPr marL="0" indent="0">
              <a:buNone/>
            </a:pPr>
            <a:endParaRPr lang="ar-IQ" sz="2400" dirty="0" smtClean="0"/>
          </a:p>
          <a:p>
            <a:pPr marL="0" indent="0">
              <a:buNone/>
            </a:pPr>
            <a:endParaRPr lang="ar-IQ" sz="2400" dirty="0" smtClean="0"/>
          </a:p>
          <a:p>
            <a:endParaRPr lang="ar-IQ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929">
        <p:split orient="vert"/>
      </p:transition>
    </mc:Choice>
    <mc:Fallback xmlns="">
      <p:transition spd="slow" advTm="5192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3200" dirty="0">
                <a:solidFill>
                  <a:srgbClr val="EBEBEB"/>
                </a:solidFill>
              </a:rPr>
              <a:t>مخصص الديون المشكوك في تحصيلها كنسبة من المدينون اخر المدة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24663" cy="3416300"/>
          </a:xfrm>
        </p:spPr>
        <p:txBody>
          <a:bodyPr>
            <a:normAutofit/>
          </a:bodyPr>
          <a:lstStyle/>
          <a:p>
            <a:r>
              <a:rPr lang="ar-IQ" sz="2800" dirty="0" smtClean="0"/>
              <a:t>ملاحظة : في حاله عدم ايجاد رصيد المدينون اخر المدة المستخرج من سجل استاذ المدينون يمكن حسابه بالمعادلة التالية :- </a:t>
            </a:r>
          </a:p>
          <a:p>
            <a:r>
              <a:rPr lang="ar-IQ" sz="2800" dirty="0" smtClean="0"/>
              <a:t>رصيد المدينون اخر المدة = ( رصيد المدينون اول المدة + المبيعات الاجلة ) – ( المتحصلات النقدية + مردودات المبيعات +الخصم المسموح به )</a:t>
            </a:r>
          </a:p>
          <a:p>
            <a:endParaRPr lang="ar-IQ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710">
        <p:split orient="vert"/>
      </p:transition>
    </mc:Choice>
    <mc:Fallback xmlns="">
      <p:transition spd="slow" advTm="447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 قيود التسوية ...تحصيل الديون التي سبق اعدامها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817846" cy="3629875"/>
          </a:xfrm>
        </p:spPr>
        <p:txBody>
          <a:bodyPr>
            <a:normAutofit lnSpcReduction="10000"/>
          </a:bodyPr>
          <a:lstStyle/>
          <a:p>
            <a:r>
              <a:rPr lang="ar-IQ" sz="2800" dirty="0" smtClean="0"/>
              <a:t>اولا : الديون التي تخص السنة الحالية ، وفيها هي ثلاث حالات :-</a:t>
            </a:r>
          </a:p>
          <a:p>
            <a:pPr marL="0" indent="0">
              <a:buNone/>
            </a:pPr>
            <a:r>
              <a:rPr lang="ar-IQ" sz="2800" dirty="0" smtClean="0"/>
              <a:t>1 -  عند اعدام ديون يسجل القيد التالي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مح / ديون معدومة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الح / مدينون </a:t>
            </a:r>
          </a:p>
          <a:p>
            <a:pPr marL="0" indent="0">
              <a:buNone/>
            </a:pPr>
            <a:r>
              <a:rPr lang="ar-IQ" sz="2800" dirty="0" smtClean="0"/>
              <a:t>2 -  في حاله استرداد ديون معدومة سبق اعدامها يسجل القيد التالي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مح/ الصندوق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الح / ديون معدومة </a:t>
            </a:r>
          </a:p>
          <a:p>
            <a:pPr marL="0" indent="0">
              <a:buNone/>
            </a:pPr>
            <a:endParaRPr lang="ar-IQ" sz="2800" dirty="0" smtClean="0"/>
          </a:p>
          <a:p>
            <a:endParaRPr lang="ar-IQ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508">
        <p:split orient="vert"/>
      </p:transition>
    </mc:Choice>
    <mc:Fallback xmlns="">
      <p:transition spd="slow" advTm="5450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rgbClr val="EBEBEB"/>
                </a:solidFill>
              </a:rPr>
              <a:t>تحصيل الديون التي سبق اعدامها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049666" cy="39003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ar-IQ" sz="11200" dirty="0" smtClean="0"/>
              <a:t>3 – في حالة استلام جزء من الدين يخص السنة الحالية وشطب المتبقي يسجل القيد </a:t>
            </a:r>
          </a:p>
          <a:p>
            <a:pPr marL="0" indent="0">
              <a:buNone/>
            </a:pPr>
            <a:r>
              <a:rPr lang="ar-IQ" sz="11200" dirty="0"/>
              <a:t> </a:t>
            </a:r>
            <a:r>
              <a:rPr lang="ar-IQ" sz="11200" dirty="0" smtClean="0"/>
              <a:t>               من مذكورين </a:t>
            </a:r>
          </a:p>
          <a:p>
            <a:pPr marL="0" indent="0">
              <a:buNone/>
            </a:pPr>
            <a:r>
              <a:rPr lang="ar-IQ" sz="11200" dirty="0"/>
              <a:t> </a:t>
            </a:r>
            <a:r>
              <a:rPr lang="ar-IQ" sz="11200" dirty="0" smtClean="0"/>
              <a:t>                ح/ الصندوق </a:t>
            </a:r>
          </a:p>
          <a:p>
            <a:pPr marL="0" indent="0">
              <a:buNone/>
            </a:pPr>
            <a:r>
              <a:rPr lang="ar-IQ" sz="11200" dirty="0"/>
              <a:t> </a:t>
            </a:r>
            <a:r>
              <a:rPr lang="ar-IQ" sz="11200" dirty="0" smtClean="0"/>
              <a:t>                ح / ديون معدومة </a:t>
            </a:r>
          </a:p>
          <a:p>
            <a:pPr marL="0" indent="0">
              <a:buNone/>
            </a:pPr>
            <a:r>
              <a:rPr lang="ar-IQ" sz="11200" dirty="0"/>
              <a:t> </a:t>
            </a:r>
            <a:r>
              <a:rPr lang="ar-IQ" sz="11200" dirty="0" smtClean="0"/>
              <a:t>                          الح/ مدينون </a:t>
            </a:r>
          </a:p>
          <a:p>
            <a:pPr marL="0" indent="0">
              <a:buNone/>
            </a:pPr>
            <a:endParaRPr lang="ar-IQ" sz="11200" dirty="0" smtClean="0"/>
          </a:p>
          <a:p>
            <a:pPr marL="0" indent="0">
              <a:buNone/>
            </a:pPr>
            <a:r>
              <a:rPr lang="ar-IQ" sz="11200" dirty="0" smtClean="0"/>
              <a:t>ثانيا : الديون التي تخص السنة السابقة ، وفيها الحالات التالية  :-</a:t>
            </a:r>
          </a:p>
          <a:p>
            <a:pPr marL="0" indent="0">
              <a:buNone/>
            </a:pPr>
            <a:endParaRPr lang="ar-IQ" sz="11200" dirty="0" smtClean="0"/>
          </a:p>
          <a:p>
            <a:pPr marL="0" indent="0">
              <a:buNone/>
            </a:pPr>
            <a:endParaRPr lang="ar-IQ" sz="8600" dirty="0" smtClean="0"/>
          </a:p>
          <a:p>
            <a:pPr marL="0" indent="0">
              <a:buNone/>
            </a:pPr>
            <a:endParaRPr lang="ar-IQ" sz="2800" dirty="0" smtClean="0"/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</a:t>
            </a:r>
            <a:endParaRPr lang="ar-IQ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317">
        <p:split orient="vert"/>
      </p:transition>
    </mc:Choice>
    <mc:Fallback xmlns="">
      <p:transition spd="slow" advTm="273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rgbClr val="EBEBEB"/>
                </a:solidFill>
              </a:rPr>
              <a:t>تحصيل الديون التي سبق اعدامها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2202287"/>
            <a:ext cx="10380372" cy="4262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sz="2800" dirty="0" smtClean="0"/>
              <a:t>1- اعدام ديون تخص السنوات السابقة يسجل القيد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مح/ مخصص الديون المشكوك في تحصيلها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الح / المدينون </a:t>
            </a:r>
          </a:p>
          <a:p>
            <a:pPr marL="0" indent="0">
              <a:buNone/>
            </a:pPr>
            <a:r>
              <a:rPr lang="ar-IQ" sz="2800" dirty="0" smtClean="0"/>
              <a:t>2- عن استرداد دين يخص سنوات سابقة يسجل القيد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مح / الصندوق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     الح/ مخصص الديون المشكوك في تحصيلها </a:t>
            </a:r>
          </a:p>
          <a:p>
            <a:pPr marL="0" indent="0">
              <a:buNone/>
            </a:pPr>
            <a:r>
              <a:rPr lang="ar-IQ" sz="2800" dirty="0" smtClean="0"/>
              <a:t>3- عند اعدام دين جزء منه يخص السنة الحالية والباقي يخص السنة السابقة يسجل القيد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   </a:t>
            </a:r>
            <a:endParaRPr lang="ar-IQ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297">
        <p:split orient="vert"/>
      </p:transition>
    </mc:Choice>
    <mc:Fallback xmlns="">
      <p:transition spd="slow" advTm="422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rgbClr val="EBEBEB"/>
                </a:solidFill>
              </a:rPr>
              <a:t>تحصيل الديون التي سبق اعدامها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9561"/>
            <a:ext cx="10062545" cy="4327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sz="2800" dirty="0" smtClean="0"/>
              <a:t>           من مذكورين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ح / ديون معدومة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ح / مخصص الديون المشكوك في تحصيلها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  الح / المدينون </a:t>
            </a:r>
          </a:p>
          <a:p>
            <a:pPr marL="0" indent="0">
              <a:buNone/>
            </a:pPr>
            <a:r>
              <a:rPr lang="ar-IQ" sz="2800" dirty="0" smtClean="0"/>
              <a:t>4- عند استرداد ديون جزء منه يخص السنة الحالية والباقي من السنة السابقة يسجل القيد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مح/ الصندوق </a:t>
            </a:r>
          </a:p>
          <a:p>
            <a:pPr marL="0" indent="0">
              <a:buNone/>
            </a:pPr>
            <a:r>
              <a:rPr lang="ar-IQ" sz="2800" smtClean="0"/>
              <a:t>                    الى </a:t>
            </a:r>
            <a:r>
              <a:rPr lang="ar-IQ" sz="2800" dirty="0" smtClean="0"/>
              <a:t>مذكورين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   ح/ ديون معدومة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   ح / مخصص الديون المشكوك في تحصيلها </a:t>
            </a:r>
          </a:p>
          <a:p>
            <a:pPr marL="0" indent="0">
              <a:buNone/>
            </a:pPr>
            <a:r>
              <a:rPr lang="ar-IQ" sz="2800" dirty="0"/>
              <a:t> </a:t>
            </a:r>
            <a:r>
              <a:rPr lang="ar-IQ" sz="2800" dirty="0" smtClean="0"/>
              <a:t>               </a:t>
            </a:r>
          </a:p>
          <a:p>
            <a:pPr marL="0" indent="0">
              <a:buNone/>
            </a:pPr>
            <a:endParaRPr lang="ar-IQ" sz="2800" dirty="0" smtClean="0"/>
          </a:p>
          <a:p>
            <a:pPr marL="0" indent="0">
              <a:buNone/>
            </a:pPr>
            <a:endParaRPr lang="ar-IQ" sz="2800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52">
        <p:split orient="vert"/>
      </p:transition>
    </mc:Choice>
    <mc:Fallback xmlns="">
      <p:transition spd="slow" advTm="294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4.7|41.7|10.3|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870</TotalTime>
  <Words>565</Words>
  <Application>Microsoft Office PowerPoint</Application>
  <PresentationFormat>Widescreen</PresentationFormat>
  <Paragraphs>60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Ion Boardroom</vt:lpstr>
      <vt:lpstr>المحاضرة الرابعة / لمادة المحاسبة المتوسطة  المرحلة الثانية قسم العلوم المالية والمصرفية </vt:lpstr>
      <vt:lpstr>م/ مخصص الديون المشكوك في تحصيلها كنسبة من المدينون اخر المدة  </vt:lpstr>
      <vt:lpstr>مخصص الديون المشكوك في تحصيلها كنسبة من المدينون اخر المدة</vt:lpstr>
      <vt:lpstr>مخصص الديون المشكوك في تحصيلها كنسبة من المدينون اخر المدة</vt:lpstr>
      <vt:lpstr> قيود التسوية ...تحصيل الديون التي سبق اعدامها </vt:lpstr>
      <vt:lpstr>تحصيل الديون التي سبق اعدامها </vt:lpstr>
      <vt:lpstr>تحصيل الديون التي سبق اعدامها </vt:lpstr>
      <vt:lpstr>تحصيل الديون التي سبق اعدامها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الرابعة / لمادة المحاسبة المتوسطة  المرحلة الثانية قسم العلوم المالية والمصرفية</dc:title>
  <dc:creator>lenovo</dc:creator>
  <cp:lastModifiedBy>lenovo</cp:lastModifiedBy>
  <cp:revision>27</cp:revision>
  <dcterms:created xsi:type="dcterms:W3CDTF">2020-03-18T20:57:10Z</dcterms:created>
  <dcterms:modified xsi:type="dcterms:W3CDTF">2020-03-22T14:35:52Z</dcterms:modified>
</cp:coreProperties>
</file>