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1" r:id="rId1"/>
  </p:sldMasterIdLst>
  <p:sldIdLst>
    <p:sldId id="257" r:id="rId2"/>
    <p:sldId id="258" r:id="rId3"/>
    <p:sldId id="259" r:id="rId4"/>
    <p:sldId id="260" r:id="rId5"/>
    <p:sldId id="262" r:id="rId6"/>
    <p:sldId id="263" r:id="rId7"/>
    <p:sldId id="264" r:id="rId8"/>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BB49B4F-72BD-411E-A1AE-2B38C15A4B37}" type="datetimeFigureOut">
              <a:rPr lang="ar-IQ" smtClean="0"/>
              <a:t>12/08/1441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236D759-EF03-4C87-9AF3-98A7A1DD1086}" type="slidenum">
              <a:rPr lang="ar-IQ" smtClean="0"/>
              <a:t>‹#›</a:t>
            </a:fld>
            <a:endParaRPr lang="ar-IQ"/>
          </a:p>
        </p:txBody>
      </p:sp>
    </p:spTree>
    <p:extLst>
      <p:ext uri="{BB962C8B-B14F-4D97-AF65-F5344CB8AC3E}">
        <p14:creationId xmlns:p14="http://schemas.microsoft.com/office/powerpoint/2010/main" val="1490576497"/>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B49B4F-72BD-411E-A1AE-2B38C15A4B37}" type="datetimeFigureOut">
              <a:rPr lang="ar-IQ" smtClean="0"/>
              <a:t>12/08/1441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236D759-EF03-4C87-9AF3-98A7A1DD1086}" type="slidenum">
              <a:rPr lang="ar-IQ" smtClean="0"/>
              <a:t>‹#›</a:t>
            </a:fld>
            <a:endParaRPr lang="ar-IQ"/>
          </a:p>
        </p:txBody>
      </p:sp>
    </p:spTree>
    <p:extLst>
      <p:ext uri="{BB962C8B-B14F-4D97-AF65-F5344CB8AC3E}">
        <p14:creationId xmlns:p14="http://schemas.microsoft.com/office/powerpoint/2010/main" val="2488257533"/>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B49B4F-72BD-411E-A1AE-2B38C15A4B37}" type="datetimeFigureOut">
              <a:rPr lang="ar-IQ" smtClean="0"/>
              <a:t>12/08/1441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236D759-EF03-4C87-9AF3-98A7A1DD1086}" type="slidenum">
              <a:rPr lang="ar-IQ" smtClean="0"/>
              <a:t>‹#›</a:t>
            </a:fld>
            <a:endParaRPr lang="ar-IQ"/>
          </a:p>
        </p:txBody>
      </p:sp>
    </p:spTree>
    <p:extLst>
      <p:ext uri="{BB962C8B-B14F-4D97-AF65-F5344CB8AC3E}">
        <p14:creationId xmlns:p14="http://schemas.microsoft.com/office/powerpoint/2010/main" val="2296657591"/>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B49B4F-72BD-411E-A1AE-2B38C15A4B37}" type="datetimeFigureOut">
              <a:rPr lang="ar-IQ" smtClean="0"/>
              <a:t>12/08/1441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236D759-EF03-4C87-9AF3-98A7A1DD1086}" type="slidenum">
              <a:rPr lang="ar-IQ" smtClean="0"/>
              <a:t>‹#›</a:t>
            </a:fld>
            <a:endParaRPr lang="ar-IQ"/>
          </a:p>
        </p:txBody>
      </p:sp>
    </p:spTree>
    <p:extLst>
      <p:ext uri="{BB962C8B-B14F-4D97-AF65-F5344CB8AC3E}">
        <p14:creationId xmlns:p14="http://schemas.microsoft.com/office/powerpoint/2010/main" val="2122244997"/>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1BB49B4F-72BD-411E-A1AE-2B38C15A4B37}" type="datetimeFigureOut">
              <a:rPr lang="ar-IQ" smtClean="0"/>
              <a:t>12/08/1441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236D759-EF03-4C87-9AF3-98A7A1DD1086}" type="slidenum">
              <a:rPr lang="ar-IQ" smtClean="0"/>
              <a:t>‹#›</a:t>
            </a:fld>
            <a:endParaRPr lang="ar-IQ"/>
          </a:p>
        </p:txBody>
      </p:sp>
    </p:spTree>
    <p:extLst>
      <p:ext uri="{BB962C8B-B14F-4D97-AF65-F5344CB8AC3E}">
        <p14:creationId xmlns:p14="http://schemas.microsoft.com/office/powerpoint/2010/main" val="2465434845"/>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BB49B4F-72BD-411E-A1AE-2B38C15A4B37}" type="datetimeFigureOut">
              <a:rPr lang="ar-IQ" smtClean="0"/>
              <a:t>12/08/1441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236D759-EF03-4C87-9AF3-98A7A1DD1086}" type="slidenum">
              <a:rPr lang="ar-IQ" smtClean="0"/>
              <a:t>‹#›</a:t>
            </a:fld>
            <a:endParaRPr lang="ar-IQ"/>
          </a:p>
        </p:txBody>
      </p:sp>
    </p:spTree>
    <p:extLst>
      <p:ext uri="{BB962C8B-B14F-4D97-AF65-F5344CB8AC3E}">
        <p14:creationId xmlns:p14="http://schemas.microsoft.com/office/powerpoint/2010/main" val="1658759989"/>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839788" y="2505075"/>
            <a:ext cx="5157787"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6172200" y="2505075"/>
            <a:ext cx="5183188"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B49B4F-72BD-411E-A1AE-2B38C15A4B37}" type="datetimeFigureOut">
              <a:rPr lang="ar-IQ" smtClean="0"/>
              <a:t>12/08/1441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236D759-EF03-4C87-9AF3-98A7A1DD1086}" type="slidenum">
              <a:rPr lang="ar-IQ" smtClean="0"/>
              <a:t>‹#›</a:t>
            </a:fld>
            <a:endParaRPr lang="ar-IQ"/>
          </a:p>
        </p:txBody>
      </p:sp>
    </p:spTree>
    <p:extLst>
      <p:ext uri="{BB962C8B-B14F-4D97-AF65-F5344CB8AC3E}">
        <p14:creationId xmlns:p14="http://schemas.microsoft.com/office/powerpoint/2010/main" val="950822660"/>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BB49B4F-72BD-411E-A1AE-2B38C15A4B37}" type="datetimeFigureOut">
              <a:rPr lang="ar-IQ" smtClean="0"/>
              <a:t>12/08/1441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236D759-EF03-4C87-9AF3-98A7A1DD1086}" type="slidenum">
              <a:rPr lang="ar-IQ" smtClean="0"/>
              <a:t>‹#›</a:t>
            </a:fld>
            <a:endParaRPr lang="ar-IQ"/>
          </a:p>
        </p:txBody>
      </p:sp>
    </p:spTree>
    <p:extLst>
      <p:ext uri="{BB962C8B-B14F-4D97-AF65-F5344CB8AC3E}">
        <p14:creationId xmlns:p14="http://schemas.microsoft.com/office/powerpoint/2010/main" val="118387425"/>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B49B4F-72BD-411E-A1AE-2B38C15A4B37}" type="datetimeFigureOut">
              <a:rPr lang="ar-IQ" smtClean="0"/>
              <a:t>12/08/1441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236D759-EF03-4C87-9AF3-98A7A1DD1086}" type="slidenum">
              <a:rPr lang="ar-IQ" smtClean="0"/>
              <a:t>‹#›</a:t>
            </a:fld>
            <a:endParaRPr lang="ar-IQ"/>
          </a:p>
        </p:txBody>
      </p:sp>
    </p:spTree>
    <p:extLst>
      <p:ext uri="{BB962C8B-B14F-4D97-AF65-F5344CB8AC3E}">
        <p14:creationId xmlns:p14="http://schemas.microsoft.com/office/powerpoint/2010/main" val="4010003991"/>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1BB49B4F-72BD-411E-A1AE-2B38C15A4B37}" type="datetimeFigureOut">
              <a:rPr lang="ar-IQ" smtClean="0"/>
              <a:t>12/08/1441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236D759-EF03-4C87-9AF3-98A7A1DD1086}" type="slidenum">
              <a:rPr lang="ar-IQ" smtClean="0"/>
              <a:t>‹#›</a:t>
            </a:fld>
            <a:endParaRPr lang="ar-IQ"/>
          </a:p>
        </p:txBody>
      </p:sp>
    </p:spTree>
    <p:extLst>
      <p:ext uri="{BB962C8B-B14F-4D97-AF65-F5344CB8AC3E}">
        <p14:creationId xmlns:p14="http://schemas.microsoft.com/office/powerpoint/2010/main" val="2760838878"/>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1BB49B4F-72BD-411E-A1AE-2B38C15A4B37}" type="datetimeFigureOut">
              <a:rPr lang="ar-IQ" smtClean="0"/>
              <a:t>12/08/1441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236D759-EF03-4C87-9AF3-98A7A1DD1086}" type="slidenum">
              <a:rPr lang="ar-IQ" smtClean="0"/>
              <a:t>‹#›</a:t>
            </a:fld>
            <a:endParaRPr lang="ar-IQ"/>
          </a:p>
        </p:txBody>
      </p:sp>
    </p:spTree>
    <p:extLst>
      <p:ext uri="{BB962C8B-B14F-4D97-AF65-F5344CB8AC3E}">
        <p14:creationId xmlns:p14="http://schemas.microsoft.com/office/powerpoint/2010/main" val="1632594948"/>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B49B4F-72BD-411E-A1AE-2B38C15A4B37}" type="datetimeFigureOut">
              <a:rPr lang="ar-IQ" smtClean="0"/>
              <a:t>12/08/1441</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36D759-EF03-4C87-9AF3-98A7A1DD1086}" type="slidenum">
              <a:rPr lang="ar-IQ" smtClean="0"/>
              <a:t>‹#›</a:t>
            </a:fld>
            <a:endParaRPr lang="ar-IQ"/>
          </a:p>
        </p:txBody>
      </p:sp>
    </p:spTree>
    <p:extLst>
      <p:ext uri="{BB962C8B-B14F-4D97-AF65-F5344CB8AC3E}">
        <p14:creationId xmlns:p14="http://schemas.microsoft.com/office/powerpoint/2010/main" val="1962719497"/>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الخصم</a:t>
            </a:r>
            <a:endParaRPr lang="ar-IQ" dirty="0"/>
          </a:p>
        </p:txBody>
      </p:sp>
      <p:sp>
        <p:nvSpPr>
          <p:cNvPr id="3" name="عنصر نائب للمحتوى 2"/>
          <p:cNvSpPr>
            <a:spLocks noGrp="1"/>
          </p:cNvSpPr>
          <p:nvPr>
            <p:ph idx="1"/>
          </p:nvPr>
        </p:nvSpPr>
        <p:spPr/>
        <p:txBody>
          <a:bodyPr/>
          <a:lstStyle/>
          <a:p>
            <a:r>
              <a:rPr lang="ar-IQ" b="1" dirty="0" smtClean="0"/>
              <a:t>الخصم:</a:t>
            </a:r>
            <a:r>
              <a:rPr lang="ar-IQ" dirty="0" smtClean="0"/>
              <a:t> عبارة عن التخفيض الذي يمنحه البائع للمشتري نتيجة لاستمرار تعامله التجاري مع الوحدة الاقتصادية، او قد يمنح الخصم لتصريف البضائع المتكدسة في المخازن او لأغراض تنافسية والخصم ثلاثة انواع:</a:t>
            </a:r>
          </a:p>
          <a:p>
            <a:r>
              <a:rPr lang="ar-IQ" dirty="0" smtClean="0"/>
              <a:t>1. الخصم التجاري</a:t>
            </a:r>
          </a:p>
          <a:p>
            <a:r>
              <a:rPr lang="ar-IQ" dirty="0" smtClean="0"/>
              <a:t>2. الخصم النقدي </a:t>
            </a:r>
          </a:p>
          <a:p>
            <a:r>
              <a:rPr lang="ar-IQ" dirty="0" smtClean="0"/>
              <a:t>3. خصم الكمية</a:t>
            </a:r>
            <a:endParaRPr lang="ar-IQ" dirty="0"/>
          </a:p>
        </p:txBody>
      </p:sp>
    </p:spTree>
    <p:extLst>
      <p:ext uri="{BB962C8B-B14F-4D97-AF65-F5344CB8AC3E}">
        <p14:creationId xmlns:p14="http://schemas.microsoft.com/office/powerpoint/2010/main" val="2253169714"/>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الخصم التجاري</a:t>
            </a:r>
            <a:endParaRPr lang="ar-IQ" dirty="0"/>
          </a:p>
        </p:txBody>
      </p:sp>
      <p:sp>
        <p:nvSpPr>
          <p:cNvPr id="3" name="عنصر نائب للمحتوى 2"/>
          <p:cNvSpPr>
            <a:spLocks noGrp="1"/>
          </p:cNvSpPr>
          <p:nvPr>
            <p:ph idx="1"/>
          </p:nvPr>
        </p:nvSpPr>
        <p:spPr/>
        <p:txBody>
          <a:bodyPr>
            <a:normAutofit/>
          </a:bodyPr>
          <a:lstStyle/>
          <a:p>
            <a:pPr marL="0" indent="0">
              <a:buNone/>
            </a:pPr>
            <a:r>
              <a:rPr lang="ar-IQ" dirty="0" smtClean="0"/>
              <a:t>هو تخفيض لسعر البيع المعلن في قوائم اسعار البائع لأسباب عدة مثل نهاية الموسم او لأغراض المنافسة، ويكون على شكل نسبة مئوية من الاسعار المعلنة بقوائم الاسعار، ولا يظهر الخصم التجاري في السجلات المحاسبية وانما يظهر المبلغ الصافي للبيع او الشراء</a:t>
            </a:r>
          </a:p>
          <a:p>
            <a:pPr marL="0" indent="0">
              <a:buNone/>
            </a:pPr>
            <a:r>
              <a:rPr lang="ar-IQ" dirty="0" smtClean="0"/>
              <a:t>ولتوضيح ذلك نأخذ المثال الآتي:</a:t>
            </a:r>
          </a:p>
          <a:p>
            <a:pPr marL="0" indent="0">
              <a:buNone/>
            </a:pPr>
            <a:r>
              <a:rPr lang="ar-IQ" dirty="0" smtClean="0"/>
              <a:t>بتاريخ 2019/5/1 اشترى محمود من علي بضاعة بمبلغ 400000 دينار نقدا وبخصم تجاري يبلغ 10%، والمطلوب اثبات العملية في سجلات البائع والمشتري:</a:t>
            </a:r>
          </a:p>
          <a:p>
            <a:pPr marL="0" indent="0">
              <a:buNone/>
            </a:pPr>
            <a:r>
              <a:rPr lang="ar-IQ" dirty="0" smtClean="0"/>
              <a:t>الحل مع الخطوات: </a:t>
            </a:r>
          </a:p>
          <a:p>
            <a:pPr marL="0" indent="0">
              <a:buNone/>
            </a:pPr>
            <a:r>
              <a:rPr lang="ar-IQ" dirty="0" smtClean="0"/>
              <a:t>- يتم احتساب الخصم: 400000 × 10% = 40000 مقدار الخصم التجاري</a:t>
            </a:r>
          </a:p>
          <a:p>
            <a:pPr marL="0" indent="0">
              <a:buNone/>
            </a:pPr>
            <a:r>
              <a:rPr lang="ar-IQ" dirty="0" smtClean="0"/>
              <a:t>- صافي مبلغ البيع = 400000 – 40000 = 360000 </a:t>
            </a:r>
          </a:p>
          <a:p>
            <a:endParaRPr lang="ar-IQ" dirty="0"/>
          </a:p>
        </p:txBody>
      </p:sp>
    </p:spTree>
    <p:extLst>
      <p:ext uri="{BB962C8B-B14F-4D97-AF65-F5344CB8AC3E}">
        <p14:creationId xmlns:p14="http://schemas.microsoft.com/office/powerpoint/2010/main" val="2696412873"/>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قيود اليومية</a:t>
            </a:r>
            <a:endParaRPr lang="ar-IQ" dirty="0"/>
          </a:p>
        </p:txBody>
      </p:sp>
      <p:sp>
        <p:nvSpPr>
          <p:cNvPr id="3" name="عنصر نائب للمحتوى 2"/>
          <p:cNvSpPr>
            <a:spLocks noGrp="1"/>
          </p:cNvSpPr>
          <p:nvPr>
            <p:ph idx="1"/>
          </p:nvPr>
        </p:nvSpPr>
        <p:spPr/>
        <p:txBody>
          <a:bodyPr>
            <a:normAutofit fontScale="85000" lnSpcReduction="20000"/>
          </a:bodyPr>
          <a:lstStyle/>
          <a:p>
            <a:pPr marL="0" indent="0" algn="ctr">
              <a:buNone/>
            </a:pPr>
            <a:r>
              <a:rPr lang="ar-IQ" dirty="0" smtClean="0"/>
              <a:t>سجلات المشتري  (محمود) </a:t>
            </a:r>
          </a:p>
          <a:p>
            <a:pPr marL="0" indent="0" algn="ctr">
              <a:buNone/>
            </a:pPr>
            <a:r>
              <a:rPr lang="ar-IQ" dirty="0" smtClean="0"/>
              <a:t>  2019/5/1</a:t>
            </a:r>
          </a:p>
          <a:p>
            <a:pPr marL="0" indent="0" algn="ctr">
              <a:buNone/>
            </a:pPr>
            <a:r>
              <a:rPr lang="ar-IQ" dirty="0" smtClean="0"/>
              <a:t>360000       المشتريات</a:t>
            </a:r>
          </a:p>
          <a:p>
            <a:pPr marL="0" indent="0" algn="ctr">
              <a:buNone/>
            </a:pPr>
            <a:r>
              <a:rPr lang="ar-IQ" dirty="0" smtClean="0"/>
              <a:t>           360000    الصندوق </a:t>
            </a:r>
          </a:p>
          <a:p>
            <a:pPr marL="0" indent="0" algn="ctr">
              <a:buNone/>
            </a:pPr>
            <a:r>
              <a:rPr lang="ar-IQ" dirty="0" smtClean="0"/>
              <a:t>عن شراء بضاعة نقدا وبخصم تجاري 10%   </a:t>
            </a:r>
          </a:p>
          <a:p>
            <a:pPr marL="0" indent="0" algn="ctr">
              <a:buNone/>
            </a:pPr>
            <a:endParaRPr lang="ar-IQ" dirty="0" smtClean="0"/>
          </a:p>
          <a:p>
            <a:pPr marL="0" indent="0" algn="ctr">
              <a:buNone/>
            </a:pPr>
            <a:r>
              <a:rPr lang="ar-IQ" dirty="0" smtClean="0"/>
              <a:t>سجلات البائع (علي)</a:t>
            </a:r>
          </a:p>
          <a:p>
            <a:pPr marL="0" indent="0" algn="ctr">
              <a:buNone/>
            </a:pPr>
            <a:r>
              <a:rPr lang="ar-IQ" dirty="0" smtClean="0"/>
              <a:t>  2019/5/1</a:t>
            </a:r>
          </a:p>
          <a:p>
            <a:pPr marL="0" indent="0" algn="ctr">
              <a:buNone/>
            </a:pPr>
            <a:r>
              <a:rPr lang="ar-IQ" dirty="0" smtClean="0"/>
              <a:t>360000       الصندوق</a:t>
            </a:r>
          </a:p>
          <a:p>
            <a:pPr marL="0" indent="0" algn="ctr">
              <a:buNone/>
            </a:pPr>
            <a:r>
              <a:rPr lang="ar-IQ" dirty="0" smtClean="0"/>
              <a:t>           360000    المبيعات </a:t>
            </a:r>
          </a:p>
          <a:p>
            <a:pPr marL="0" indent="0" algn="ctr">
              <a:buNone/>
            </a:pPr>
            <a:r>
              <a:rPr lang="ar-IQ" dirty="0" smtClean="0"/>
              <a:t>عن بيع بضاعة نقدا وبخصم تجاري 10% </a:t>
            </a:r>
            <a:endParaRPr lang="ar-IQ" dirty="0"/>
          </a:p>
        </p:txBody>
      </p:sp>
      <p:cxnSp>
        <p:nvCxnSpPr>
          <p:cNvPr id="5" name="رابط مستقيم 4"/>
          <p:cNvCxnSpPr/>
          <p:nvPr/>
        </p:nvCxnSpPr>
        <p:spPr>
          <a:xfrm flipV="1">
            <a:off x="3571741" y="3786389"/>
            <a:ext cx="5048518" cy="25758"/>
          </a:xfrm>
          <a:prstGeom prst="line">
            <a:avLst/>
          </a:prstGeom>
        </p:spPr>
        <p:style>
          <a:lnRef idx="1">
            <a:schemeClr val="dk1"/>
          </a:lnRef>
          <a:fillRef idx="0">
            <a:schemeClr val="dk1"/>
          </a:fillRef>
          <a:effectRef idx="0">
            <a:schemeClr val="dk1"/>
          </a:effectRef>
          <a:fontRef idx="minor">
            <a:schemeClr val="tx1"/>
          </a:fontRef>
        </p:style>
      </p:cxnSp>
      <p:cxnSp>
        <p:nvCxnSpPr>
          <p:cNvPr id="8" name="رابط مستقيم 7"/>
          <p:cNvCxnSpPr/>
          <p:nvPr/>
        </p:nvCxnSpPr>
        <p:spPr>
          <a:xfrm flipV="1">
            <a:off x="3571741" y="6147169"/>
            <a:ext cx="5048518" cy="25758"/>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68475619"/>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الخصم النقدي</a:t>
            </a:r>
            <a:endParaRPr lang="ar-IQ" dirty="0"/>
          </a:p>
        </p:txBody>
      </p:sp>
      <p:sp>
        <p:nvSpPr>
          <p:cNvPr id="3" name="عنصر نائب للمحتوى 2"/>
          <p:cNvSpPr>
            <a:spLocks noGrp="1"/>
          </p:cNvSpPr>
          <p:nvPr>
            <p:ph idx="1"/>
          </p:nvPr>
        </p:nvSpPr>
        <p:spPr/>
        <p:txBody>
          <a:bodyPr/>
          <a:lstStyle/>
          <a:p>
            <a:pPr marL="0" indent="0">
              <a:buNone/>
            </a:pPr>
            <a:r>
              <a:rPr lang="ar-IQ" dirty="0" smtClean="0"/>
              <a:t>يمنح هذا الخصم من البائع الى المشتري عندما تكون عملية البيع على الحساب فقط وبهدف تشجيع المشتري على السداد بأسرع وقت، ويمنح هذا الخصم وفق شروط معينة يطلق عليها شروط الدفع وتكون بنسبة مئوية متناقصة مثلا:      5 / 10،  3 / 20 ، ن / 30    </a:t>
            </a:r>
          </a:p>
          <a:p>
            <a:pPr marL="0" indent="0">
              <a:buNone/>
            </a:pPr>
            <a:r>
              <a:rPr lang="ar-IQ" b="1" dirty="0" smtClean="0"/>
              <a:t>الرقم الاول قبل الشارحة</a:t>
            </a:r>
            <a:r>
              <a:rPr lang="ar-IQ" dirty="0" smtClean="0"/>
              <a:t>: يعني النسبة المئوية أي 5% و3%	                                  </a:t>
            </a:r>
            <a:r>
              <a:rPr lang="ar-IQ" b="1" dirty="0" smtClean="0"/>
              <a:t>الرقم الثاني بعد الشارحة</a:t>
            </a:r>
            <a:r>
              <a:rPr lang="ar-IQ" dirty="0" smtClean="0"/>
              <a:t>: يعني الفترة الزمنية  10 يوم و 20 يوم </a:t>
            </a:r>
          </a:p>
          <a:p>
            <a:pPr marL="0" indent="0">
              <a:buNone/>
            </a:pPr>
            <a:r>
              <a:rPr lang="ar-IQ" b="1" dirty="0" smtClean="0"/>
              <a:t>ن</a:t>
            </a:r>
            <a:r>
              <a:rPr lang="ar-IQ" dirty="0" smtClean="0"/>
              <a:t>: يعني آخر موعد للتسديد 30 يوم</a:t>
            </a:r>
          </a:p>
          <a:p>
            <a:pPr marL="0" indent="0">
              <a:buNone/>
            </a:pPr>
            <a:r>
              <a:rPr lang="ar-IQ" dirty="0" smtClean="0"/>
              <a:t>ومن وجهة نظر البائع يعتبر هذا الخصم (خصم مسموح به ) ويكون مدينا في سجلات البائع   اما من وجهة نظر المشتري يعتبر هذا الخصم (خصم مكتسب) ويكون دائنا في سجلاته</a:t>
            </a:r>
            <a:endParaRPr lang="ar-IQ" dirty="0"/>
          </a:p>
        </p:txBody>
      </p:sp>
    </p:spTree>
    <p:extLst>
      <p:ext uri="{BB962C8B-B14F-4D97-AF65-F5344CB8AC3E}">
        <p14:creationId xmlns:p14="http://schemas.microsoft.com/office/powerpoint/2010/main" val="2868653040"/>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759854"/>
            <a:ext cx="9144000" cy="2691683"/>
          </a:xfrm>
        </p:spPr>
        <p:txBody>
          <a:bodyPr>
            <a:normAutofit fontScale="90000"/>
          </a:bodyPr>
          <a:lstStyle/>
          <a:p>
            <a:r>
              <a:rPr lang="ar-IQ" sz="3100" b="1" dirty="0" smtClean="0"/>
              <a:t>مثال</a:t>
            </a:r>
            <a:r>
              <a:rPr lang="ar-IQ" sz="2400" dirty="0" smtClean="0"/>
              <a:t/>
            </a:r>
            <a:br>
              <a:rPr lang="ar-IQ" sz="2400" dirty="0" smtClean="0"/>
            </a:br>
            <a:r>
              <a:rPr lang="ar-IQ" sz="2400" dirty="0" smtClean="0"/>
              <a:t>بتاريخ 2019/7/1 اشترى محمود من علي بضاعة على الحساب بمبلغ 300000 دينار وبشروط دفع 8/5، 15/3، ن /20  </a:t>
            </a:r>
            <a:br>
              <a:rPr lang="ar-IQ" sz="2400" dirty="0" smtClean="0"/>
            </a:br>
            <a:r>
              <a:rPr lang="ar-IQ" sz="2400" dirty="0" smtClean="0"/>
              <a:t>وفي 7/5 سدد محمود مبلغ 100000 دينار من المستحق عليه نقدا؛ </a:t>
            </a:r>
            <a:br>
              <a:rPr lang="ar-IQ" sz="2400" dirty="0" smtClean="0"/>
            </a:br>
            <a:r>
              <a:rPr lang="ar-IQ" sz="2400" dirty="0" smtClean="0"/>
              <a:t>وفي 7/12 سدد محمود مبلغ 50000 دينار من المستحق عليه نقدا؛</a:t>
            </a:r>
            <a:br>
              <a:rPr lang="ar-IQ" sz="2400" dirty="0" smtClean="0"/>
            </a:br>
            <a:r>
              <a:rPr lang="ar-IQ" sz="2400" dirty="0" smtClean="0"/>
              <a:t>وفي 7/19 سدد المتبقي بصك</a:t>
            </a:r>
            <a:br>
              <a:rPr lang="ar-IQ" sz="2400" dirty="0" smtClean="0"/>
            </a:br>
            <a:r>
              <a:rPr lang="ar-IQ" sz="2400" dirty="0" smtClean="0"/>
              <a:t>المطلوب اثبات العمليات في سجلات المشتري والبائع</a:t>
            </a:r>
            <a:br>
              <a:rPr lang="ar-IQ" sz="2400" dirty="0" smtClean="0"/>
            </a:br>
            <a:endParaRPr lang="ar-IQ" sz="2400" dirty="0"/>
          </a:p>
        </p:txBody>
      </p:sp>
      <p:sp>
        <p:nvSpPr>
          <p:cNvPr id="3" name="عنوان فرعي 2"/>
          <p:cNvSpPr>
            <a:spLocks noGrp="1"/>
          </p:cNvSpPr>
          <p:nvPr>
            <p:ph type="subTitle" idx="1"/>
          </p:nvPr>
        </p:nvSpPr>
        <p:spPr>
          <a:xfrm>
            <a:off x="1524000" y="3451537"/>
            <a:ext cx="9144000" cy="1806263"/>
          </a:xfrm>
        </p:spPr>
        <p:txBody>
          <a:bodyPr>
            <a:normAutofit fontScale="92500" lnSpcReduction="20000"/>
          </a:bodyPr>
          <a:lstStyle/>
          <a:p>
            <a:pPr algn="r"/>
            <a:r>
              <a:rPr lang="ar-IQ" dirty="0" smtClean="0"/>
              <a:t>سجلات المشتري                                                    سجلات البائع</a:t>
            </a:r>
          </a:p>
          <a:p>
            <a:pPr algn="r"/>
            <a:r>
              <a:rPr lang="ar-IQ" dirty="0"/>
              <a:t>2</a:t>
            </a:r>
            <a:r>
              <a:rPr lang="ar-IQ" dirty="0" smtClean="0"/>
              <a:t>019/7/1                                                         2019/7/1                                                          </a:t>
            </a:r>
          </a:p>
          <a:p>
            <a:pPr algn="r"/>
            <a:r>
              <a:rPr lang="ar-IQ" dirty="0" smtClean="0"/>
              <a:t>300000     المشتريات                                          300000      المدينون (محمود)</a:t>
            </a:r>
          </a:p>
          <a:p>
            <a:pPr algn="r"/>
            <a:r>
              <a:rPr lang="ar-IQ" dirty="0" smtClean="0"/>
              <a:t>       300000     الدائنون (علي)                                     300000    المبيعات  </a:t>
            </a:r>
          </a:p>
          <a:p>
            <a:pPr algn="r"/>
            <a:r>
              <a:rPr lang="ar-IQ" dirty="0" smtClean="0"/>
              <a:t>شراء بضاعة على الحساب                                            بيع بضاعة على الحساب</a:t>
            </a:r>
          </a:p>
          <a:p>
            <a:endParaRPr lang="ar-IQ" dirty="0"/>
          </a:p>
        </p:txBody>
      </p:sp>
    </p:spTree>
    <p:extLst>
      <p:ext uri="{BB962C8B-B14F-4D97-AF65-F5344CB8AC3E}">
        <p14:creationId xmlns:p14="http://schemas.microsoft.com/office/powerpoint/2010/main" val="3145681086"/>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سجلات المشتري                           سجلات البائع</a:t>
            </a:r>
            <a:endParaRPr lang="ar-IQ" dirty="0"/>
          </a:p>
        </p:txBody>
      </p:sp>
      <p:sp>
        <p:nvSpPr>
          <p:cNvPr id="3" name="عنصر نائب للمحتوى 2"/>
          <p:cNvSpPr>
            <a:spLocks noGrp="1"/>
          </p:cNvSpPr>
          <p:nvPr>
            <p:ph idx="1"/>
          </p:nvPr>
        </p:nvSpPr>
        <p:spPr>
          <a:xfrm>
            <a:off x="838200" y="1690688"/>
            <a:ext cx="10515600" cy="4486275"/>
          </a:xfrm>
        </p:spPr>
        <p:txBody>
          <a:bodyPr>
            <a:normAutofit fontScale="92500" lnSpcReduction="10000"/>
          </a:bodyPr>
          <a:lstStyle/>
          <a:p>
            <a:pPr marL="0" indent="0" algn="justLow">
              <a:buNone/>
            </a:pPr>
            <a:r>
              <a:rPr lang="ar-IQ" sz="2000" dirty="0" smtClean="0"/>
              <a:t>الخصم النقدي= 100000 × 5% = 5000 خصم مكتسب ..................... نفس عمليات الاحتساب </a:t>
            </a:r>
          </a:p>
          <a:p>
            <a:pPr marL="0" indent="0" algn="justLow">
              <a:buNone/>
            </a:pPr>
            <a:r>
              <a:rPr lang="ar-IQ" sz="2000" dirty="0" smtClean="0"/>
              <a:t>2019/7/5                                                                              2019/7/5</a:t>
            </a:r>
          </a:p>
          <a:p>
            <a:pPr marL="0" indent="0" algn="justLow">
              <a:buNone/>
            </a:pPr>
            <a:r>
              <a:rPr lang="ar-IQ" sz="2000" dirty="0" smtClean="0"/>
              <a:t>100000      الدائنون (علي)                                                   5000      خصم مسموح به                                                        </a:t>
            </a:r>
          </a:p>
          <a:p>
            <a:pPr marL="0" indent="0" algn="justLow">
              <a:buNone/>
            </a:pPr>
            <a:r>
              <a:rPr lang="ar-IQ" sz="2000" dirty="0" smtClean="0"/>
              <a:t>        5000      خصم مكتسب                                                95000    الصندوق ......... (100000- 5000) </a:t>
            </a:r>
          </a:p>
          <a:p>
            <a:pPr marL="0" indent="0" algn="justLow">
              <a:buNone/>
            </a:pPr>
            <a:r>
              <a:rPr lang="ar-IQ" sz="2000" dirty="0" smtClean="0"/>
              <a:t>        95000    الصندوق ......... (100000- 5000)                          100000      المدينون (محمود)</a:t>
            </a:r>
          </a:p>
          <a:p>
            <a:pPr marL="0" indent="0" algn="justLow">
              <a:buNone/>
            </a:pPr>
            <a:r>
              <a:rPr lang="ar-IQ" sz="2000" dirty="0" smtClean="0"/>
              <a:t>تسديد جزء من قيمة البضاعة المشتراة نقدا                                             تسديد جزء من قيمة البضاعة المباعة نقدا</a:t>
            </a:r>
          </a:p>
          <a:p>
            <a:pPr marL="0" indent="0" algn="justLow">
              <a:buNone/>
            </a:pPr>
            <a:r>
              <a:rPr lang="ar-IQ" sz="2000" dirty="0" smtClean="0"/>
              <a:t>2019/7/12                                                                                  2019/7/12   </a:t>
            </a:r>
          </a:p>
          <a:p>
            <a:pPr marL="0" indent="0" algn="justLow">
              <a:buNone/>
            </a:pPr>
            <a:r>
              <a:rPr lang="ar-IQ" sz="2000" dirty="0" smtClean="0"/>
              <a:t>الخصم النقدي= 50000 × 3% = 1500 خصم مكتسب............................  نفس عمليات الاحتساب</a:t>
            </a:r>
          </a:p>
          <a:p>
            <a:pPr marL="0" indent="0" algn="justLow">
              <a:buNone/>
            </a:pPr>
            <a:r>
              <a:rPr lang="ar-IQ" sz="2000" dirty="0" smtClean="0"/>
              <a:t>50000      الدائنون (علي)                                                        1500      خصم مسموح به</a:t>
            </a:r>
          </a:p>
          <a:p>
            <a:pPr marL="0" indent="0" algn="justLow">
              <a:buNone/>
            </a:pPr>
            <a:r>
              <a:rPr lang="ar-IQ" sz="2000" dirty="0" smtClean="0"/>
              <a:t>        1500      خصم مكتسب                                                   48500    الصندوق ......... (50000- 1500) </a:t>
            </a:r>
          </a:p>
          <a:p>
            <a:pPr marL="0" indent="0" algn="justLow">
              <a:buNone/>
            </a:pPr>
            <a:r>
              <a:rPr lang="ar-IQ" sz="2000" dirty="0" smtClean="0"/>
              <a:t>        48500    الصندوق ......... (50000- 1500)                                 50000      المدينون (محمود)</a:t>
            </a:r>
          </a:p>
          <a:p>
            <a:pPr marL="0" indent="0" algn="justLow">
              <a:buNone/>
            </a:pPr>
            <a:r>
              <a:rPr lang="ar-IQ" sz="2000" dirty="0" smtClean="0"/>
              <a:t>تسديد جزء من قيمة البضاعة المشتراة نقدا                                                تسديد جزء من قيمة البضاعة المباعة نقدا</a:t>
            </a:r>
          </a:p>
          <a:p>
            <a:pPr marL="0" indent="0" algn="justLow">
              <a:buNone/>
            </a:pPr>
            <a:endParaRPr lang="ar-IQ" sz="2000" dirty="0" smtClean="0"/>
          </a:p>
        </p:txBody>
      </p:sp>
      <p:cxnSp>
        <p:nvCxnSpPr>
          <p:cNvPr id="5" name="رابط مستقيم 4"/>
          <p:cNvCxnSpPr/>
          <p:nvPr/>
        </p:nvCxnSpPr>
        <p:spPr>
          <a:xfrm flipV="1">
            <a:off x="7709079" y="3775915"/>
            <a:ext cx="3644721" cy="12877"/>
          </a:xfrm>
          <a:prstGeom prst="line">
            <a:avLst/>
          </a:prstGeom>
        </p:spPr>
        <p:style>
          <a:lnRef idx="1">
            <a:schemeClr val="dk1"/>
          </a:lnRef>
          <a:fillRef idx="0">
            <a:schemeClr val="dk1"/>
          </a:fillRef>
          <a:effectRef idx="0">
            <a:schemeClr val="dk1"/>
          </a:effectRef>
          <a:fontRef idx="minor">
            <a:schemeClr val="tx1"/>
          </a:fontRef>
        </p:style>
      </p:cxnSp>
      <p:cxnSp>
        <p:nvCxnSpPr>
          <p:cNvPr id="8" name="رابط مستقيم 7"/>
          <p:cNvCxnSpPr/>
          <p:nvPr/>
        </p:nvCxnSpPr>
        <p:spPr>
          <a:xfrm>
            <a:off x="1223493" y="3791194"/>
            <a:ext cx="3889420" cy="12879"/>
          </a:xfrm>
          <a:prstGeom prst="line">
            <a:avLst/>
          </a:prstGeom>
        </p:spPr>
        <p:style>
          <a:lnRef idx="1">
            <a:schemeClr val="dk1"/>
          </a:lnRef>
          <a:fillRef idx="0">
            <a:schemeClr val="dk1"/>
          </a:fillRef>
          <a:effectRef idx="0">
            <a:schemeClr val="dk1"/>
          </a:effectRef>
          <a:fontRef idx="minor">
            <a:schemeClr val="tx1"/>
          </a:fontRef>
        </p:style>
      </p:cxnSp>
      <p:cxnSp>
        <p:nvCxnSpPr>
          <p:cNvPr id="12" name="رابط مستقيم 11"/>
          <p:cNvCxnSpPr/>
          <p:nvPr/>
        </p:nvCxnSpPr>
        <p:spPr>
          <a:xfrm flipV="1">
            <a:off x="7709078" y="6053329"/>
            <a:ext cx="3644721" cy="12877"/>
          </a:xfrm>
          <a:prstGeom prst="line">
            <a:avLst/>
          </a:prstGeom>
        </p:spPr>
        <p:style>
          <a:lnRef idx="1">
            <a:schemeClr val="dk1"/>
          </a:lnRef>
          <a:fillRef idx="0">
            <a:schemeClr val="dk1"/>
          </a:fillRef>
          <a:effectRef idx="0">
            <a:schemeClr val="dk1"/>
          </a:effectRef>
          <a:fontRef idx="minor">
            <a:schemeClr val="tx1"/>
          </a:fontRef>
        </p:style>
      </p:cxnSp>
      <p:cxnSp>
        <p:nvCxnSpPr>
          <p:cNvPr id="13" name="رابط مستقيم 12"/>
          <p:cNvCxnSpPr/>
          <p:nvPr/>
        </p:nvCxnSpPr>
        <p:spPr>
          <a:xfrm flipV="1">
            <a:off x="1563710" y="6040452"/>
            <a:ext cx="3644721" cy="12877"/>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12242539"/>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solidFill>
                  <a:prstClr val="black"/>
                </a:solidFill>
              </a:rPr>
              <a:t>سجلات المشتري                           سجلات البائع</a:t>
            </a:r>
            <a:endParaRPr lang="ar-IQ" dirty="0"/>
          </a:p>
        </p:txBody>
      </p:sp>
      <p:sp>
        <p:nvSpPr>
          <p:cNvPr id="3" name="عنصر نائب للمحتوى 2"/>
          <p:cNvSpPr>
            <a:spLocks noGrp="1"/>
          </p:cNvSpPr>
          <p:nvPr>
            <p:ph idx="1"/>
          </p:nvPr>
        </p:nvSpPr>
        <p:spPr/>
        <p:txBody>
          <a:bodyPr/>
          <a:lstStyle/>
          <a:p>
            <a:pPr marL="0" indent="0">
              <a:buNone/>
            </a:pPr>
            <a:r>
              <a:rPr lang="ar-IQ" dirty="0" smtClean="0"/>
              <a:t>2019/7/19                                                    2019/7/19</a:t>
            </a:r>
            <a:endParaRPr lang="ar-IQ" sz="2000" dirty="0" smtClean="0"/>
          </a:p>
          <a:p>
            <a:pPr marL="0" indent="0">
              <a:buNone/>
            </a:pPr>
            <a:r>
              <a:rPr lang="ar-IQ" sz="2000" dirty="0" smtClean="0"/>
              <a:t>تسديد المبلغ المتبقي (19 – 1 = 18) غير مشمول بفترة الخصم وضمن المدة وهي (20) يوم .... نفس عمليات الاحتساب</a:t>
            </a:r>
          </a:p>
          <a:p>
            <a:pPr marL="0" indent="0">
              <a:buNone/>
            </a:pPr>
            <a:r>
              <a:rPr lang="ar-IQ" sz="2000" dirty="0" smtClean="0"/>
              <a:t>150000     الدائنون (علي) ........(300000- 150000)                  150000     المصرف </a:t>
            </a:r>
          </a:p>
          <a:p>
            <a:pPr marL="0" indent="0">
              <a:buNone/>
            </a:pPr>
            <a:r>
              <a:rPr lang="ar-IQ" sz="2000" dirty="0" smtClean="0"/>
              <a:t>      150000   المصرف                                                          150000  المدينون </a:t>
            </a:r>
          </a:p>
          <a:p>
            <a:pPr marL="0" indent="0">
              <a:buNone/>
            </a:pPr>
            <a:r>
              <a:rPr lang="ar-IQ" sz="2000" dirty="0" smtClean="0"/>
              <a:t>سداد قيمة البضاعة المشتراة بصك                                                    سداد قيمة البضاعة المباعة</a:t>
            </a:r>
            <a:endParaRPr lang="ar-IQ" sz="2000" dirty="0"/>
          </a:p>
        </p:txBody>
      </p:sp>
      <p:cxnSp>
        <p:nvCxnSpPr>
          <p:cNvPr id="5" name="رابط مستقيم 4"/>
          <p:cNvCxnSpPr>
            <a:endCxn id="3" idx="3"/>
          </p:cNvCxnSpPr>
          <p:nvPr/>
        </p:nvCxnSpPr>
        <p:spPr>
          <a:xfrm>
            <a:off x="7237927" y="3992451"/>
            <a:ext cx="4115873" cy="8843"/>
          </a:xfrm>
          <a:prstGeom prst="line">
            <a:avLst/>
          </a:prstGeom>
        </p:spPr>
        <p:style>
          <a:lnRef idx="1">
            <a:schemeClr val="dk1"/>
          </a:lnRef>
          <a:fillRef idx="0">
            <a:schemeClr val="dk1"/>
          </a:fillRef>
          <a:effectRef idx="0">
            <a:schemeClr val="dk1"/>
          </a:effectRef>
          <a:fontRef idx="minor">
            <a:schemeClr val="tx1"/>
          </a:fontRef>
        </p:style>
      </p:cxnSp>
      <p:cxnSp>
        <p:nvCxnSpPr>
          <p:cNvPr id="9" name="رابط مستقيم 8"/>
          <p:cNvCxnSpPr/>
          <p:nvPr/>
        </p:nvCxnSpPr>
        <p:spPr>
          <a:xfrm>
            <a:off x="1852412" y="3983608"/>
            <a:ext cx="4115873" cy="884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31961792"/>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أزرق دافئ">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نسق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لام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131</TotalTime>
  <Words>473</Words>
  <Application>Microsoft Office PowerPoint</Application>
  <PresentationFormat>شاشة عريضة</PresentationFormat>
  <Paragraphs>54</Paragraphs>
  <Slides>7</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7</vt:i4>
      </vt:variant>
    </vt:vector>
  </HeadingPairs>
  <TitlesOfParts>
    <vt:vector size="12" baseType="lpstr">
      <vt:lpstr>Arial</vt:lpstr>
      <vt:lpstr>Calibri</vt:lpstr>
      <vt:lpstr>Calibri Light</vt:lpstr>
      <vt:lpstr>Times New Roman</vt:lpstr>
      <vt:lpstr>Office Theme</vt:lpstr>
      <vt:lpstr>الخصم</vt:lpstr>
      <vt:lpstr>الخصم التجاري</vt:lpstr>
      <vt:lpstr>قيود اليومية</vt:lpstr>
      <vt:lpstr>الخصم النقدي</vt:lpstr>
      <vt:lpstr>مثال بتاريخ 2019/7/1 اشترى محمود من علي بضاعة على الحساب بمبلغ 300000 دينار وبشروط دفع 8/5، 15/3، ن /20   وفي 7/5 سدد محمود مبلغ 100000 دينار من المستحق عليه نقدا؛  وفي 7/12 سدد محمود مبلغ 50000 دينار من المستحق عليه نقدا؛ وفي 7/19 سدد المتبقي بصك المطلوب اثبات العمليات في سجلات المشتري والبائع </vt:lpstr>
      <vt:lpstr>سجلات المشتري                           سجلات البائع</vt:lpstr>
      <vt:lpstr>سجلات المشتري                           سجلات البائع</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الخصم</dc:title>
  <dc:creator>ahmad jari</dc:creator>
  <cp:lastModifiedBy>ahmad jari</cp:lastModifiedBy>
  <cp:revision>16</cp:revision>
  <dcterms:created xsi:type="dcterms:W3CDTF">2020-04-03T09:41:20Z</dcterms:created>
  <dcterms:modified xsi:type="dcterms:W3CDTF">2020-04-05T14:31:25Z</dcterms:modified>
</cp:coreProperties>
</file>