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A16C7C-2BE2-4E35-8F38-0AD2DE224F53}" type="datetimeFigureOut">
              <a:rPr lang="ar-IQ" smtClean="0"/>
              <a:t>08/05/1440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A16C7C-2BE2-4E35-8F38-0AD2DE224F53}" type="datetimeFigureOut">
              <a:rPr lang="ar-IQ" smtClean="0"/>
              <a:t>08/05/1440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A16C7C-2BE2-4E35-8F38-0AD2DE224F53}" type="datetimeFigureOut">
              <a:rPr lang="ar-IQ" smtClean="0"/>
              <a:t>08/05/1440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A16C7C-2BE2-4E35-8F38-0AD2DE224F53}" type="datetimeFigureOut">
              <a:rPr lang="ar-IQ" smtClean="0"/>
              <a:t>08/05/1440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A16C7C-2BE2-4E35-8F38-0AD2DE224F53}" type="datetimeFigureOut">
              <a:rPr lang="ar-IQ" smtClean="0"/>
              <a:t>08/05/1440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A16C7C-2BE2-4E35-8F38-0AD2DE224F53}" type="datetimeFigureOut">
              <a:rPr lang="ar-IQ" smtClean="0"/>
              <a:t>08/05/1440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A16C7C-2BE2-4E35-8F38-0AD2DE224F53}" type="datetimeFigureOut">
              <a:rPr lang="ar-IQ" smtClean="0"/>
              <a:t>08/05/1440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A16C7C-2BE2-4E35-8F38-0AD2DE224F53}" type="datetimeFigureOut">
              <a:rPr lang="ar-IQ" smtClean="0"/>
              <a:t>08/05/1440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A16C7C-2BE2-4E35-8F38-0AD2DE224F53}" type="datetimeFigureOut">
              <a:rPr lang="ar-IQ" smtClean="0"/>
              <a:t>08/05/1440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A16C7C-2BE2-4E35-8F38-0AD2DE224F53}" type="datetimeFigureOut">
              <a:rPr lang="ar-IQ" smtClean="0"/>
              <a:t>08/05/1440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A16C7C-2BE2-4E35-8F38-0AD2DE224F53}" type="datetimeFigureOut">
              <a:rPr lang="ar-IQ" smtClean="0"/>
              <a:t>08/05/1440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978669-0A37-4CEB-B3E6-9E0B3B1CBF02}"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A16C7C-2BE2-4E35-8F38-0AD2DE224F53}" type="datetimeFigureOut">
              <a:rPr lang="ar-IQ" smtClean="0"/>
              <a:t>08/05/1440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4978669-0A37-4CEB-B3E6-9E0B3B1CBF0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7772400" cy="1071569"/>
          </a:xfrm>
        </p:spPr>
        <p:txBody>
          <a:bodyPr/>
          <a:lstStyle/>
          <a:p>
            <a:r>
              <a:rPr lang="ar-IQ" dirty="0" smtClean="0"/>
              <a:t>المحاضرة التاسعة عشر</a:t>
            </a:r>
            <a:endParaRPr lang="ar-IQ" dirty="0"/>
          </a:p>
        </p:txBody>
      </p:sp>
      <p:sp>
        <p:nvSpPr>
          <p:cNvPr id="3" name="Subtitle 2"/>
          <p:cNvSpPr>
            <a:spLocks noGrp="1"/>
          </p:cNvSpPr>
          <p:nvPr>
            <p:ph type="subTitle" idx="1"/>
          </p:nvPr>
        </p:nvSpPr>
        <p:spPr>
          <a:xfrm>
            <a:off x="500034" y="1357298"/>
            <a:ext cx="8215370" cy="5143536"/>
          </a:xfrm>
        </p:spPr>
        <p:txBody>
          <a:bodyPr>
            <a:normAutofit fontScale="85000" lnSpcReduction="20000"/>
          </a:bodyPr>
          <a:lstStyle/>
          <a:p>
            <a:pPr algn="just"/>
            <a:r>
              <a:rPr lang="ar-IQ" b="1" dirty="0">
                <a:solidFill>
                  <a:schemeClr val="tx1"/>
                </a:solidFill>
              </a:rPr>
              <a:t>تعريف النفقة العامة</a:t>
            </a:r>
            <a:endParaRPr lang="en-US" dirty="0">
              <a:solidFill>
                <a:schemeClr val="tx1"/>
              </a:solidFill>
            </a:endParaRPr>
          </a:p>
          <a:p>
            <a:pPr algn="just"/>
            <a:r>
              <a:rPr lang="ar-IQ" dirty="0">
                <a:solidFill>
                  <a:schemeClr val="tx1"/>
                </a:solidFill>
              </a:rPr>
              <a:t>يعرف علماء المالية العامة النفقة العامة بأنها / مبلغ من النقود يخرج من الذمة المالية للدولة أو إحدى هيئاتها بقصد إشباع حاجة عامة .</a:t>
            </a:r>
            <a:endParaRPr lang="en-US" dirty="0">
              <a:solidFill>
                <a:schemeClr val="tx1"/>
              </a:solidFill>
            </a:endParaRPr>
          </a:p>
          <a:p>
            <a:pPr algn="just"/>
            <a:r>
              <a:rPr lang="ar-IQ" dirty="0">
                <a:solidFill>
                  <a:schemeClr val="tx1"/>
                </a:solidFill>
              </a:rPr>
              <a:t>أو إن النفقة العامة هي استعمال هيئة عامة مبلغاً من النقود لإشباع حاجة عامة . </a:t>
            </a:r>
            <a:endParaRPr lang="en-US" dirty="0">
              <a:solidFill>
                <a:schemeClr val="tx1"/>
              </a:solidFill>
            </a:endParaRPr>
          </a:p>
          <a:p>
            <a:pPr algn="just"/>
            <a:r>
              <a:rPr lang="ar-IQ" dirty="0">
                <a:solidFill>
                  <a:schemeClr val="tx1"/>
                </a:solidFill>
              </a:rPr>
              <a:t>أو ان النفقة العامة هي مبلغ نقدي ، تقوم الدولة أو هيئاتها العامة بإنفاقه بهدف أداء خدمة ذات نفع عام .</a:t>
            </a:r>
            <a:endParaRPr lang="en-US" dirty="0">
              <a:solidFill>
                <a:schemeClr val="tx1"/>
              </a:solidFill>
            </a:endParaRPr>
          </a:p>
          <a:p>
            <a:pPr algn="just"/>
            <a:r>
              <a:rPr lang="ar-IQ" dirty="0">
                <a:solidFill>
                  <a:schemeClr val="tx1"/>
                </a:solidFill>
              </a:rPr>
              <a:t>يتضح من دراسة ذلك التعريف أن أركان (خصائص) النفقة العامة ثلاثة هي :</a:t>
            </a:r>
            <a:endParaRPr lang="en-US" dirty="0">
              <a:solidFill>
                <a:schemeClr val="tx1"/>
              </a:solidFill>
            </a:endParaRPr>
          </a:p>
          <a:p>
            <a:pPr lvl="0" algn="just"/>
            <a:r>
              <a:rPr lang="ar-IQ" dirty="0">
                <a:solidFill>
                  <a:schemeClr val="tx1"/>
                </a:solidFill>
              </a:rPr>
              <a:t>مبلغ نقدي .</a:t>
            </a:r>
            <a:endParaRPr lang="en-US" dirty="0">
              <a:solidFill>
                <a:schemeClr val="tx1"/>
              </a:solidFill>
            </a:endParaRPr>
          </a:p>
          <a:p>
            <a:pPr lvl="0" algn="just"/>
            <a:r>
              <a:rPr lang="ar-IQ" dirty="0">
                <a:solidFill>
                  <a:schemeClr val="tx1"/>
                </a:solidFill>
              </a:rPr>
              <a:t>يصدر من الدولة أو إحدى هيئاتها .</a:t>
            </a:r>
            <a:endParaRPr lang="en-US" dirty="0">
              <a:solidFill>
                <a:schemeClr val="tx1"/>
              </a:solidFill>
            </a:endParaRPr>
          </a:p>
          <a:p>
            <a:pPr lvl="0" algn="just"/>
            <a:r>
              <a:rPr lang="ar-IQ" dirty="0">
                <a:solidFill>
                  <a:schemeClr val="tx1"/>
                </a:solidFill>
              </a:rPr>
              <a:t>تحقيق إشباع حاجة عامة </a:t>
            </a:r>
            <a:r>
              <a:rPr lang="ar-IQ" dirty="0"/>
              <a:t>.</a:t>
            </a:r>
            <a:endParaRPr lang="en-US" dirty="0"/>
          </a:p>
          <a:p>
            <a:r>
              <a:rPr lang="en-US" dirty="0"/>
              <a:t> </a:t>
            </a:r>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20000"/>
          </a:bodyPr>
          <a:lstStyle/>
          <a:p>
            <a:r>
              <a:rPr lang="ar-IQ" dirty="0"/>
              <a:t>خصائص النفقة العامة :</a:t>
            </a:r>
            <a:endParaRPr lang="en-US" dirty="0"/>
          </a:p>
          <a:p>
            <a:r>
              <a:rPr lang="ar-IQ" dirty="0"/>
              <a:t>1- </a:t>
            </a:r>
            <a:r>
              <a:rPr lang="ar-IQ" u="sng" dirty="0"/>
              <a:t>النفقة العامة مبلغ من النقود</a:t>
            </a:r>
            <a:r>
              <a:rPr lang="ar-IQ" dirty="0"/>
              <a:t> :</a:t>
            </a:r>
            <a:endParaRPr lang="en-US" dirty="0"/>
          </a:p>
          <a:p>
            <a:r>
              <a:rPr lang="ar-IQ" dirty="0"/>
              <a:t>يتميز إنفاق الدولة في عصرنا الحاضر بأنه نقدي ، فالدولة تقوم عادةً وهي بصدد أداء الخدمات العامة بإنفاق مبالغ نقدية للحصول على مستلزماتها من السلع والخدمات . وقد نشأ هذا الركن من أركان النفقة نتيجة تطور طويل . فقد كانت الدولة تميل في الماضي الى الحصول على بعض مستلزماتها بصورة عينية عن طريق مصادرة جزء من ممتلكات الأفراد . ثم لم تلبث بعد ذلك أن تخلت عن هذا الأسلوب لمجافاته لمبادئ العدالة ، الا إنها استمرت في أداء بعض التزاماتها بصورة عينية . ومثال ذلك تقديم المزايا العينية للعاملين فيها كمنحهم السكن مجاناً أو توفير المأكل والملبس لهم . ولكن في الغالب فان معظم الدول قد تخلت عن الأسلوب العيني واتجهت أن تكون نفقاتها كمبلغ من النقود وذلك لعدة أسباب :</a:t>
            </a:r>
            <a:endParaRPr lang="en-US" dirty="0"/>
          </a:p>
          <a:p>
            <a:pPr lvl="0"/>
            <a:r>
              <a:rPr lang="ar-IQ" dirty="0"/>
              <a:t>أدى تطور النظام الاقتصادي من الاقتصاد العيني الى الاقتصاد النقدي الى شيوع واستخدام الأسلوب النقدي لشراء كافة مستلزمات الدولة بدلاً من الأسلوب العيني .</a:t>
            </a:r>
            <a:endParaRPr lang="en-US" dirty="0"/>
          </a:p>
          <a:p>
            <a:pPr>
              <a:buNone/>
            </a:pP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lstStyle/>
          <a:p>
            <a:pPr lvl="0"/>
            <a:r>
              <a:rPr lang="ar-IQ" dirty="0"/>
              <a:t>دعّم هذا الاتجاه تزايد الاهتمام بمراقبة الإنفاق العام إذ من المعروف أن الرقابة تتعذر عند اتباع أسلوب الإنفاق العيني نظراً لصعوبة تقييم هذا الإنفاق ، والحكم على موافقته للمبادئ الاقتصادية .</a:t>
            </a:r>
            <a:endParaRPr lang="en-US" dirty="0"/>
          </a:p>
          <a:p>
            <a:pPr lvl="0"/>
            <a:r>
              <a:rPr lang="ar-IQ" dirty="0"/>
              <a:t>ان منح المزايا العينية قد يؤدي الى إهدار اعتبارات العدالة في توزيع الأعباء العامة بين الأفراد ، ذلك ان الدولة قد تراعي هذه الاعتبارات عند تحصيل الضرائب ثم تعود فتهدرها عن طريق منح البعض مزايا عينية تؤدي لتخفيف مقدار مساهمتهم في تحمل الأعباء العامة .</a:t>
            </a:r>
            <a:endParaRPr lang="en-US"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70000" lnSpcReduction="20000"/>
          </a:bodyPr>
          <a:lstStyle/>
          <a:p>
            <a:r>
              <a:rPr lang="ar-IQ" u="sng" dirty="0"/>
              <a:t>صدور النفقة من شخص عام :</a:t>
            </a:r>
            <a:endParaRPr lang="en-US" dirty="0"/>
          </a:p>
          <a:p>
            <a:r>
              <a:rPr lang="ar-IQ" dirty="0"/>
              <a:t>لا يعتبر المبلغ النقدي المنفق على الخدمة العامة بمثابة نفقة عامة الا إذا صدر من شخص عام ، ويتوفر هذا الركن بوضوح متى كانت النفقة صادرة من الدولة أو من إحدى هيئاتها العامة أو المجالس المحلية والمصالح الحكومية التي تتمتع بذمة إدارية ومالية مستقلة ، وكذلك كافة المنشآت العامة ذات الشخصية الإدارية والمالية المستقلة مثل الجامعات . وعلى العكس من ذلك فإن هذا الركن يعتبر منفياً متى صدر الإنفاق من الأفراد حتى لو كان الهدف لتحقيق نفع عام ، فلو قام شخص معين ببناء مدرسة وإهدائها للدولة فإن إنفاقه لايعد عاماً .</a:t>
            </a:r>
            <a:endParaRPr lang="en-US" dirty="0"/>
          </a:p>
          <a:p>
            <a:r>
              <a:rPr lang="ar-IQ" dirty="0"/>
              <a:t>    وعلى العكس من ذلك فإن الهيئات العامة التابعة للدولة لو قامت بإنفاق مبالغ لإنشاء مشاريع ذات طابع تجاري بقصد الربح فإن هذا الإنفاق يعد إنفاقاً عاماً .</a:t>
            </a:r>
            <a:endParaRPr lang="en-US" dirty="0"/>
          </a:p>
          <a:p>
            <a:r>
              <a:rPr lang="ar-IQ" dirty="0"/>
              <a:t>    هذا التوسع في تعريف النفقات العامة نتج عن تطور دور الدولة في الحياة الاقتصادية والاجتماعية . بناءً على ذلك تعتبر نفقة عامة كل تلك النفقات التي تقوم بها الدولة بصفتها السيادية بالإضافة الى النفقات التي تقوم بها مؤسساتها في المجال الاقتصادي . وعلى العكس لاتعتبر نفقة عامة تلك النفقات التي يقوم بها الافراد أو المشروعات الخاصة حتى لو كان المقصود منها تحقيق نفع عام.</a:t>
            </a:r>
            <a:endParaRPr lang="en-US" dirty="0"/>
          </a:p>
          <a:p>
            <a:r>
              <a:rPr lang="ar-IQ" dirty="0"/>
              <a:t> </a:t>
            </a:r>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92500" lnSpcReduction="10000"/>
          </a:bodyPr>
          <a:lstStyle/>
          <a:p>
            <a:r>
              <a:rPr lang="ar-IQ" u="sng" dirty="0"/>
              <a:t>الهدف من النفقة العامة تحقيق نفع عام :</a:t>
            </a:r>
            <a:endParaRPr lang="en-US" dirty="0"/>
          </a:p>
          <a:p>
            <a:r>
              <a:rPr lang="ar-IQ" dirty="0"/>
              <a:t>حتى تعتبر المبالغ النقدية التي تنفقها الهيئات العامة بمثابة نفقات عامة لابد أن تكون الغاية منها خدمة عامة ينتج عنها تحقيق نفع عام يستفيد منه مجموع الأفراد وليس فرداً معيناً بذاته . إن تبرير هذا الركن يأتي من :</a:t>
            </a:r>
            <a:endParaRPr lang="en-US" dirty="0"/>
          </a:p>
          <a:p>
            <a:pPr lvl="0"/>
            <a:r>
              <a:rPr lang="ar-IQ" dirty="0"/>
              <a:t>إن الدولة وهيئاتها العامة لم تنشأ أصلاً لتحقيق مصالح خاصة محدودة وإنما لخدمة الصالح العام .</a:t>
            </a:r>
            <a:endParaRPr lang="en-US" dirty="0"/>
          </a:p>
          <a:p>
            <a:pPr lvl="0"/>
            <a:r>
              <a:rPr lang="ar-IQ" dirty="0"/>
              <a:t>إن النفقات التي تقوم بإنفاقها الدولة وهيئاتها يتم تمويلها أصلاً من الرسوم والضرائب التي تحصل عليها من الأفراد ، ومن المؤكد أن العدالة الاجتماعية لن تتحقق الا إذا حرصت الدولة على إنفاق هذه الأموال على نحو يحقق الصالح أو النفع العام .</a:t>
            </a:r>
            <a:endParaRPr lang="en-US" dirty="0"/>
          </a:p>
          <a:p>
            <a:r>
              <a:rPr lang="ar-IQ" dirty="0"/>
              <a:t> </a:t>
            </a:r>
            <a:endParaRPr lang="en-US" dirty="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10000"/>
          </a:bodyPr>
          <a:lstStyle/>
          <a:p>
            <a:r>
              <a:rPr lang="ar-IQ" dirty="0"/>
              <a:t>على إن هناك حاجات متفق على ان الإنفاق عليها يحقق نفع عام :-</a:t>
            </a:r>
            <a:endParaRPr lang="en-US" dirty="0"/>
          </a:p>
          <a:p>
            <a:pPr lvl="0"/>
            <a:r>
              <a:rPr lang="ar-IQ" dirty="0"/>
              <a:t>الحاجات التي تستدعي طبيعتها ومقتضيات الحياة الاجتماعية أن تقوم بها الدولة والتي لايمكن أن تتخلى عنها ، والا تكون قد أخلّت بواجباتها الأساسية وأهمها الأمن الداخلي والدفاع الخارجي والقضاء .</a:t>
            </a:r>
            <a:endParaRPr lang="en-US" dirty="0"/>
          </a:p>
          <a:p>
            <a:pPr lvl="0"/>
            <a:r>
              <a:rPr lang="ar-IQ" dirty="0"/>
              <a:t>الحاجات التي تقوم بها الدولة لتحقيق إشباع حاجة عامة للناس لأهميتها الأساسية للحياة الاقتصادية والأخلاقية ، وذلك إذا كان ترك إشباع تلك الحاجات الى الافراد يحرم منه عامة الناس لارتفاع تكاليفها كالتعليم والمواصلات والصحة وبناء السكك الحديد والمطارات والجسور .....الخ.</a:t>
            </a:r>
            <a:endParaRPr lang="en-US" dirty="0"/>
          </a:p>
          <a:p>
            <a:pPr lvl="0"/>
            <a:r>
              <a:rPr lang="ar-IQ" dirty="0"/>
              <a:t>حاجات غير مباشرة كإعانات الفقراء وتخصيص رواتب المتقاعدين والشيوخ والعجزة والأرامل واليتامى ...الخ . مما يدخل ضمن تحقيق الضمان الاجتماعي .</a:t>
            </a:r>
            <a:endParaRPr lang="en-US" dirty="0"/>
          </a:p>
          <a:p>
            <a:r>
              <a:rPr lang="ar-IQ" dirty="0"/>
              <a:t> </a:t>
            </a:r>
            <a:endParaRPr lang="en-US" dirty="0"/>
          </a:p>
          <a:p>
            <a:r>
              <a:rPr lang="ar-IQ" dirty="0"/>
              <a:t> </a:t>
            </a:r>
            <a:endParaRPr lang="en-US"/>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732</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المحاضرة التاسعة عشر</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التاسعة عشر</dc:title>
  <dc:creator>dell</dc:creator>
  <cp:lastModifiedBy>dell</cp:lastModifiedBy>
  <cp:revision>1</cp:revision>
  <dcterms:created xsi:type="dcterms:W3CDTF">2019-01-14T16:33:00Z</dcterms:created>
  <dcterms:modified xsi:type="dcterms:W3CDTF">2019-01-14T16:35:59Z</dcterms:modified>
</cp:coreProperties>
</file>