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5/14/2020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السلوك التنظيمي</a:t>
            </a:r>
            <a:br>
              <a:rPr lang="ar-IQ" dirty="0" smtClean="0"/>
            </a:br>
            <a:r>
              <a:rPr lang="ar-IQ" dirty="0" smtClean="0"/>
              <a:t>مدخل مفاهيمي</a:t>
            </a:r>
            <a:endParaRPr lang="ar-IQ" dirty="0"/>
          </a:p>
        </p:txBody>
      </p:sp>
      <p:sp>
        <p:nvSpPr>
          <p:cNvPr id="3" name="Subtitle 2"/>
          <p:cNvSpPr>
            <a:spLocks noGrp="1"/>
          </p:cNvSpPr>
          <p:nvPr>
            <p:ph type="subTitle" idx="1"/>
          </p:nvPr>
        </p:nvSpPr>
        <p:spPr/>
        <p:txBody>
          <a:bodyPr/>
          <a:lstStyle/>
          <a:p>
            <a:r>
              <a:rPr lang="ar-IQ" dirty="0"/>
              <a:t>ا</a:t>
            </a:r>
            <a:r>
              <a:rPr lang="ar-IQ" dirty="0" smtClean="0"/>
              <a:t>ستاذة المادة</a:t>
            </a:r>
          </a:p>
          <a:p>
            <a:r>
              <a:rPr lang="ar-IQ" dirty="0" smtClean="0"/>
              <a:t>د.مكية كريدي</a:t>
            </a:r>
            <a:endParaRPr lang="ar-IQ" dirty="0"/>
          </a:p>
        </p:txBody>
      </p:sp>
    </p:spTree>
    <p:extLst>
      <p:ext uri="{BB962C8B-B14F-4D97-AF65-F5344CB8AC3E}">
        <p14:creationId xmlns:p14="http://schemas.microsoft.com/office/powerpoint/2010/main" val="1051307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ar-IQ" b="1" u="dbl" dirty="0"/>
              <a:t>اولا : ما هو السلوك ؟ </a:t>
            </a:r>
            <a:endParaRPr lang="en-US" dirty="0"/>
          </a:p>
          <a:p>
            <a:r>
              <a:rPr lang="ar-IQ" b="1" dirty="0"/>
              <a:t>هو كل الاستجابات (</a:t>
            </a:r>
            <a:r>
              <a:rPr lang="en-US" b="1" dirty="0"/>
              <a:t>Responses</a:t>
            </a:r>
            <a:r>
              <a:rPr lang="ar-IQ" b="1" dirty="0"/>
              <a:t>) المتعلمة وغير المتعلمة القابلة للملاحظة والقياس والتي تصدر عن الكائن الحي ردا على المثيرات (</a:t>
            </a:r>
            <a:r>
              <a:rPr lang="en-US" b="1" dirty="0"/>
              <a:t>Stimulus</a:t>
            </a:r>
            <a:r>
              <a:rPr lang="ar-IQ" b="1" dirty="0"/>
              <a:t>) التي يواجهها هذا الكائن في لحظة معينة . </a:t>
            </a:r>
            <a:endParaRPr lang="en-US" dirty="0"/>
          </a:p>
          <a:p>
            <a:r>
              <a:rPr lang="ar-IQ" b="1" dirty="0"/>
              <a:t>ما هي انواع الاستجابات ؟ </a:t>
            </a:r>
            <a:endParaRPr lang="en-US" dirty="0"/>
          </a:p>
          <a:p>
            <a:r>
              <a:rPr lang="ar-IQ" b="1" dirty="0"/>
              <a:t>أ – الاستجابات الخارجية الظاهرة يمكن ملاحظتها من دون الوسائط وهي في الغالب افعال                                               حركية او لغوية . </a:t>
            </a:r>
            <a:endParaRPr lang="en-US" dirty="0"/>
          </a:p>
          <a:p>
            <a:r>
              <a:rPr lang="ar-IQ" b="1" dirty="0"/>
              <a:t>ب – الاستجابات الداخلية والتي ترتبط بالاجهزة العضلية والغِدية اي الحسية ولا يمكن ملاحظتها مباشرة بل يستدل عليها من خلال اثارها مثل التفكير والتذكر والانفعال ....الخ . </a:t>
            </a:r>
            <a:endParaRPr lang="en-US" dirty="0"/>
          </a:p>
          <a:p>
            <a:r>
              <a:rPr lang="ar-IQ" b="1" dirty="0"/>
              <a:t>منذ بدا الخليقة وظهور السلوك الانساني بشقيه الفردي والجماعي ادرك سيدنا ادم ( عليه السلام) الاختلافات السلوكية الواضحة بين ولديه قابيل وهابيل على الرغم من انهما من اب وام واحد ويعيشان في مكان واحد ولنفس الظروف البيئية ولكن هناك اختلاف في سلوكهما والتي ظلت هذه الظاهرة مثال للحيرة والتساؤل والتنظير لدى الكثير من العلماء والفلاسفة الذين دعاهم الى السؤال ما الذي يجعل الافراد يختلفون في سلوكهم ؟ فهو سؤال معقد ولا يوجد اجابة محددة وقاطعة ويرجع ذلك الى اختلاف الافراد وتمايزهم في خصائصهم وسماتهم الفردية التي تحدد كيفية تفكيرهم وشعورهم وتصرفاتهم . </a:t>
            </a:r>
            <a:endParaRPr lang="en-US" dirty="0"/>
          </a:p>
          <a:p>
            <a:endParaRPr lang="ar-IQ" dirty="0"/>
          </a:p>
        </p:txBody>
      </p:sp>
      <p:sp>
        <p:nvSpPr>
          <p:cNvPr id="3" name="Title 2"/>
          <p:cNvSpPr>
            <a:spLocks noGrp="1"/>
          </p:cNvSpPr>
          <p:nvPr>
            <p:ph type="title"/>
          </p:nvPr>
        </p:nvSpPr>
        <p:spPr/>
        <p:txBody>
          <a:bodyPr/>
          <a:lstStyle/>
          <a:p>
            <a:r>
              <a:rPr lang="ar-IQ" b="1" dirty="0"/>
              <a:t>اهمية واهداف دراسة السلوك التنظيمي </a:t>
            </a:r>
            <a:endParaRPr lang="ar-IQ" dirty="0"/>
          </a:p>
        </p:txBody>
      </p:sp>
    </p:spTree>
    <p:extLst>
      <p:ext uri="{BB962C8B-B14F-4D97-AF65-F5344CB8AC3E}">
        <p14:creationId xmlns:p14="http://schemas.microsoft.com/office/powerpoint/2010/main" val="34519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ar-IQ" b="1" dirty="0"/>
              <a:t>1 – العوامل الوراثية :تنتقل الجينات المسببة للصفات الوراثية (لون الشعر,البشرة,الذكاء..) </a:t>
            </a:r>
            <a:endParaRPr lang="en-US" dirty="0"/>
          </a:p>
          <a:p>
            <a:r>
              <a:rPr lang="ar-IQ" b="1" dirty="0"/>
              <a:t>     من جيل لاخر عن طريق الصبغات الموجودة في الخلايا الجسمية والتي تاتي من الوالدين                                          وتحدد بزوج واحد من هذه الجينات . </a:t>
            </a:r>
            <a:endParaRPr lang="en-US" dirty="0"/>
          </a:p>
          <a:p>
            <a:r>
              <a:rPr lang="ar-IQ" b="1" dirty="0"/>
              <a:t>2 – العوامل البيئية : هناك العديد من العوامل البيئية التي تؤثر في السلوك وهي : </a:t>
            </a:r>
            <a:endParaRPr lang="en-US" dirty="0"/>
          </a:p>
          <a:p>
            <a:pPr lvl="0"/>
            <a:r>
              <a:rPr lang="ar-IQ" b="1" dirty="0"/>
              <a:t>البيئة الطبيعية كالجو والتضاريس . </a:t>
            </a:r>
            <a:endParaRPr lang="en-US" dirty="0"/>
          </a:p>
          <a:p>
            <a:pPr lvl="0"/>
            <a:r>
              <a:rPr lang="ar-IQ" b="1" dirty="0"/>
              <a:t>البيئة الاجتماعية كالمجتمع الذي يعيش فيه الانسان ورفاقه في العمل . </a:t>
            </a:r>
            <a:endParaRPr lang="en-US" dirty="0"/>
          </a:p>
          <a:p>
            <a:pPr lvl="0"/>
            <a:r>
              <a:rPr lang="ar-IQ" b="1" dirty="0"/>
              <a:t>البيئة الثقافيةكالاسة ووسائل الاعلام ,الحضارة او التقدم ... الخ . </a:t>
            </a:r>
            <a:endParaRPr lang="en-US" dirty="0"/>
          </a:p>
          <a:p>
            <a:pPr lvl="0"/>
            <a:r>
              <a:rPr lang="ar-IQ" b="1" dirty="0"/>
              <a:t>التطبع كاسلوب تربية الاطفال منذ السنوات الاولى .  </a:t>
            </a:r>
            <a:endParaRPr lang="en-US" dirty="0"/>
          </a:p>
          <a:p>
            <a:endParaRPr lang="ar-IQ" dirty="0"/>
          </a:p>
        </p:txBody>
      </p:sp>
      <p:sp>
        <p:nvSpPr>
          <p:cNvPr id="3" name="Title 2"/>
          <p:cNvSpPr>
            <a:spLocks noGrp="1"/>
          </p:cNvSpPr>
          <p:nvPr>
            <p:ph type="title"/>
          </p:nvPr>
        </p:nvSpPr>
        <p:spPr/>
        <p:txBody>
          <a:bodyPr/>
          <a:lstStyle/>
          <a:p>
            <a:r>
              <a:rPr lang="ar-IQ" b="1" u="dbl" dirty="0"/>
              <a:t>ثانيا : العوامل المؤثرة في السلوك </a:t>
            </a:r>
            <a:endParaRPr lang="ar-IQ" dirty="0"/>
          </a:p>
        </p:txBody>
      </p:sp>
    </p:spTree>
    <p:extLst>
      <p:ext uri="{BB962C8B-B14F-4D97-AF65-F5344CB8AC3E}">
        <p14:creationId xmlns:p14="http://schemas.microsoft.com/office/powerpoint/2010/main" val="60465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ar-IQ" b="1" dirty="0"/>
              <a:t>3 – عوامل التعلم : ان الخبرات الشخصية والتجارب التي يمر بها الفرد والتربية الخلقية                                                 سواء في مؤسسات التربوية او خارجها تؤثر في سلوكه . </a:t>
            </a:r>
            <a:endParaRPr lang="en-US" dirty="0"/>
          </a:p>
          <a:p>
            <a:r>
              <a:rPr lang="ar-IQ" b="1" dirty="0"/>
              <a:t>4 – عوامل دور الفرد : لكل انسان ادوار عديدة في حياته ويختلف اسلوبه باختلاف الدور الذي يمر به والذي يقوم به فقد يختلف ابنا عنه ابا موظفا او مسؤولا او رئيسا وهناك عوامل اجتماعية ترتبط بكل دور اضافة الى عوامل خاصة تخص الفرد واسلوبه في الحياة . </a:t>
            </a:r>
            <a:endParaRPr lang="en-US" dirty="0"/>
          </a:p>
          <a:p>
            <a:r>
              <a:rPr lang="ar-IQ" b="1" dirty="0"/>
              <a:t>5 – يختلف سلوك الفرد باختلاف المواقف التي يمر بها فقد يسلك سلوكا عدوانيا اذ هاجمه احد او سلوكا مسالما اذا تودد اليه احد ويميل الانسان دايما في سلوكه الى تكرار الموقف المحببة والتي تجعله مميزا بنظر الاخرين . </a:t>
            </a:r>
            <a:endParaRPr lang="en-US" dirty="0"/>
          </a:p>
          <a:p>
            <a:endParaRPr lang="ar-IQ" dirty="0"/>
          </a:p>
        </p:txBody>
      </p:sp>
    </p:spTree>
    <p:extLst>
      <p:ext uri="{BB962C8B-B14F-4D97-AF65-F5344CB8AC3E}">
        <p14:creationId xmlns:p14="http://schemas.microsoft.com/office/powerpoint/2010/main" val="2334031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ar-IQ" b="1" dirty="0"/>
              <a:t>هناك نوعين من السلوك يتخذه الفرد سواء كان شخصيا  او رسميا في مواقع العمل هما : </a:t>
            </a:r>
            <a:endParaRPr lang="en-US" dirty="0"/>
          </a:p>
          <a:p>
            <a:r>
              <a:rPr lang="ar-IQ" b="1" dirty="0"/>
              <a:t>1 – </a:t>
            </a:r>
            <a:r>
              <a:rPr lang="ar-IQ" b="1" u="sng" dirty="0"/>
              <a:t>السلوك الانساني</a:t>
            </a:r>
            <a:r>
              <a:rPr lang="ar-IQ" b="1" dirty="0"/>
              <a:t> : الذي يشير الى مجموعة من التصرفات الداخلية والخارجية التي يقوم                               بها الفردخلال نشاطه اليومي من اجل اشباع حاجاته ورغباته وهو على انواع مثل :</a:t>
            </a:r>
            <a:endParaRPr lang="en-US" dirty="0"/>
          </a:p>
          <a:p>
            <a:pPr lvl="0"/>
            <a:r>
              <a:rPr lang="ar-IQ" b="1" dirty="0"/>
              <a:t>السلوك الفطري: هو السلوك الذي يمارسه الانسان منذ ولادته بدون تعليم او تدريب مثل النوم. الرضاعة . الاكل . البكاء ..... الخ .</a:t>
            </a:r>
            <a:endParaRPr lang="en-US" dirty="0"/>
          </a:p>
          <a:p>
            <a:pPr lvl="0"/>
            <a:r>
              <a:rPr lang="ar-IQ" b="1" dirty="0"/>
              <a:t>السلوك المكتسب: هو السلوك الذي يكتسبه الفرد من خلال الادراك والوعي والتاهيل والتعلم والتدريب وايضا الظروف التي يتعرض لها الانسان ليتمكن من القيام بالاداء الجيد( الاداء = القدرة * الرغبة) . </a:t>
            </a:r>
            <a:endParaRPr lang="en-US" dirty="0"/>
          </a:p>
          <a:p>
            <a:pPr lvl="0"/>
            <a:r>
              <a:rPr lang="ar-IQ" b="1" dirty="0"/>
              <a:t>السلوك الفردي : هي التفاعلات التي تحدث للفرد نتيجة المثيرات التي يتعرض لها في حياته وتعاملاته اليومية وهذا السلوك يهتم به علم النفس . </a:t>
            </a:r>
            <a:endParaRPr lang="en-US" dirty="0"/>
          </a:p>
          <a:p>
            <a:pPr lvl="0"/>
            <a:r>
              <a:rPr lang="ar-IQ" b="1" dirty="0"/>
              <a:t>السلوك الجماعي : هو يمثل علاقة الفرد مع الاخرين مثل افراد الجماعة والذي يهتم به علم الاجتماع . </a:t>
            </a:r>
            <a:endParaRPr lang="en-US" dirty="0"/>
          </a:p>
          <a:p>
            <a:endParaRPr lang="ar-IQ" dirty="0"/>
          </a:p>
        </p:txBody>
      </p:sp>
      <p:sp>
        <p:nvSpPr>
          <p:cNvPr id="3" name="Title 2"/>
          <p:cNvSpPr>
            <a:spLocks noGrp="1"/>
          </p:cNvSpPr>
          <p:nvPr>
            <p:ph type="title"/>
          </p:nvPr>
        </p:nvSpPr>
        <p:spPr/>
        <p:txBody>
          <a:bodyPr/>
          <a:lstStyle/>
          <a:p>
            <a:r>
              <a:rPr lang="ar-IQ" b="1" u="dbl" dirty="0"/>
              <a:t>ثالثا : انواع السلوك </a:t>
            </a:r>
            <a:endParaRPr lang="ar-IQ" dirty="0"/>
          </a:p>
        </p:txBody>
      </p:sp>
    </p:spTree>
    <p:extLst>
      <p:ext uri="{BB962C8B-B14F-4D97-AF65-F5344CB8AC3E}">
        <p14:creationId xmlns:p14="http://schemas.microsoft.com/office/powerpoint/2010/main" val="52673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ar-IQ" b="1" dirty="0"/>
              <a:t>ا- ان السلوك الانساني مسبب اي يمكن من ورائه اسباب ادت الى ظهوره.</a:t>
            </a:r>
            <a:endParaRPr lang="en-US" dirty="0"/>
          </a:p>
          <a:p>
            <a:r>
              <a:rPr lang="ar-IQ" b="1" dirty="0"/>
              <a:t>ب- انه سلوك هادف الى تحقيق شيء ما لاشباع حاجاته ورغباته .</a:t>
            </a:r>
            <a:endParaRPr lang="en-US" dirty="0"/>
          </a:p>
          <a:p>
            <a:r>
              <a:rPr lang="ar-IQ" b="1" dirty="0"/>
              <a:t>ج – انه سلوك متنوع يظهر في صور متعددةحتى يستطيع ان يتكيف مع المواقف التي</a:t>
            </a:r>
            <a:endParaRPr lang="en-US" dirty="0"/>
          </a:p>
          <a:p>
            <a:r>
              <a:rPr lang="ar-IQ" b="1" dirty="0"/>
              <a:t>     تواجه الفرد .</a:t>
            </a:r>
            <a:endParaRPr lang="en-US" dirty="0"/>
          </a:p>
          <a:p>
            <a:r>
              <a:rPr lang="ar-IQ" b="1" dirty="0"/>
              <a:t>د – انه سلوك مرن اي يختلف باختلاف المواقف طبقا لمقاومة شخصية كلا منها</a:t>
            </a:r>
            <a:endParaRPr lang="en-US" dirty="0"/>
          </a:p>
          <a:p>
            <a:r>
              <a:rPr lang="ar-IQ" b="1" dirty="0"/>
              <a:t>     والعوامل المحيطة بها .</a:t>
            </a:r>
            <a:endParaRPr lang="en-US" dirty="0"/>
          </a:p>
          <a:p>
            <a:r>
              <a:rPr lang="ar-IQ" b="1" dirty="0"/>
              <a:t>ه – انه سلوك متعدد الاسباب حسب حاجات الانسان المتعددة ويحاول باستمرار</a:t>
            </a:r>
            <a:endParaRPr lang="en-US" dirty="0"/>
          </a:p>
          <a:p>
            <a:r>
              <a:rPr lang="ar-IQ" b="1" dirty="0"/>
              <a:t>     اشباعها وتحقيقها في وقت واحد .</a:t>
            </a:r>
            <a:endParaRPr lang="en-US" dirty="0"/>
          </a:p>
          <a:p>
            <a:r>
              <a:rPr lang="ar-IQ" b="1" dirty="0"/>
              <a:t>و – السلوك عملية مستمرة فكل سلوك جزء او حلقة من سلسلة طويلة متكاملة تندمج</a:t>
            </a:r>
            <a:endParaRPr lang="en-US" dirty="0"/>
          </a:p>
          <a:p>
            <a:r>
              <a:rPr lang="ar-IQ" b="1" dirty="0"/>
              <a:t>    حلقاتها باستمرار .</a:t>
            </a:r>
            <a:endParaRPr lang="en-US" dirty="0"/>
          </a:p>
          <a:p>
            <a:r>
              <a:rPr lang="ar-IQ" b="1" dirty="0"/>
              <a:t> </a:t>
            </a:r>
            <a:endParaRPr lang="en-US" dirty="0"/>
          </a:p>
          <a:p>
            <a:endParaRPr lang="ar-IQ" dirty="0"/>
          </a:p>
        </p:txBody>
      </p:sp>
      <p:sp>
        <p:nvSpPr>
          <p:cNvPr id="3" name="Title 2"/>
          <p:cNvSpPr>
            <a:spLocks noGrp="1"/>
          </p:cNvSpPr>
          <p:nvPr>
            <p:ph type="title"/>
          </p:nvPr>
        </p:nvSpPr>
        <p:spPr/>
        <p:txBody>
          <a:bodyPr>
            <a:normAutofit fontScale="90000"/>
          </a:bodyPr>
          <a:lstStyle/>
          <a:p>
            <a:r>
              <a:rPr lang="ar-IQ" b="1" dirty="0"/>
              <a:t>خصائص السلوك الانساني :</a:t>
            </a:r>
            <a:r>
              <a:rPr lang="en-US" dirty="0"/>
              <a:t/>
            </a:r>
            <a:br>
              <a:rPr lang="en-US" dirty="0"/>
            </a:br>
            <a:endParaRPr lang="ar-IQ" dirty="0"/>
          </a:p>
        </p:txBody>
      </p:sp>
    </p:spTree>
    <p:extLst>
      <p:ext uri="{BB962C8B-B14F-4D97-AF65-F5344CB8AC3E}">
        <p14:creationId xmlns:p14="http://schemas.microsoft.com/office/powerpoint/2010/main" val="247130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ar-IQ" b="1" dirty="0"/>
              <a:t>سبق ان عرفنا المنظمة على انها مجموعة من الافراد يعملون مع بعضهم البعض من اجل تحقيق هدف محدد ... مثل المستشفيات ,المدارس , المصانع , البنوك .... الخ , وكل منظمة تتالف من عدد من المستويات الادارية المختلفة كل مستوى يتالف من عدد من الافراد للقيام بواجباتهم بالشكل المطلوب فلابد من دراسة هولاء الافراد وسلوكياتهم المختلفة وكذلك لابد من دراسة سلوك الفرد واثره على المنظمة والعكس بالعكس ولابد من دراسة السلوك الجماعي واثره على الفرد وكذلك المنظمة وتاثيرها على الجماعة واخيرا دراسة دور البيئة الخارجية واثرها على البيئة الداخلية للمنظمة , اذن دراسة سلوك الفرد او الجماعة , والمنظمة ضمن علم يسمى السلوك التنظيمي والذي يعرف بانه (ذلك الجزء من المعرفة الاكاديمية التي تهتم لوصف وتفهم وتنبؤوضيط السلوك الانساني في البيئة التنظيمية ) . اذن هدف السلوك التنظيمي  هو : </a:t>
            </a:r>
            <a:endParaRPr lang="en-US" dirty="0"/>
          </a:p>
          <a:p>
            <a:pPr lvl="0"/>
            <a:r>
              <a:rPr lang="ar-IQ" b="1" dirty="0"/>
              <a:t>التعرف على مسببات السلوك. </a:t>
            </a:r>
            <a:endParaRPr lang="en-US" dirty="0"/>
          </a:p>
          <a:p>
            <a:pPr lvl="0"/>
            <a:r>
              <a:rPr lang="ar-IQ" b="1" dirty="0"/>
              <a:t>التنبؤ بالسلوك من خلال معرفة المسببات . </a:t>
            </a:r>
            <a:endParaRPr lang="en-US" dirty="0"/>
          </a:p>
          <a:p>
            <a:pPr lvl="0"/>
            <a:r>
              <a:rPr lang="ar-IQ" b="1" dirty="0"/>
              <a:t>التوجيه والسيطرة والتحكم في السلوك من خلال التاثير في المسببات . </a:t>
            </a:r>
            <a:endParaRPr lang="en-US" dirty="0"/>
          </a:p>
          <a:p>
            <a:r>
              <a:rPr lang="ar-IQ" b="1" dirty="0"/>
              <a:t> </a:t>
            </a:r>
            <a:endParaRPr lang="en-US" dirty="0"/>
          </a:p>
          <a:p>
            <a:endParaRPr lang="ar-IQ" dirty="0"/>
          </a:p>
        </p:txBody>
      </p:sp>
      <p:sp>
        <p:nvSpPr>
          <p:cNvPr id="3" name="Title 2"/>
          <p:cNvSpPr>
            <a:spLocks noGrp="1"/>
          </p:cNvSpPr>
          <p:nvPr>
            <p:ph type="title"/>
          </p:nvPr>
        </p:nvSpPr>
        <p:spPr/>
        <p:txBody>
          <a:bodyPr>
            <a:normAutofit fontScale="90000"/>
          </a:bodyPr>
          <a:lstStyle/>
          <a:p>
            <a:r>
              <a:rPr lang="ar-IQ" b="1" u="sng" dirty="0"/>
              <a:t>2 – السلوك التنظيمي</a:t>
            </a:r>
            <a:r>
              <a:rPr lang="ar-IQ" b="1" dirty="0"/>
              <a:t> :</a:t>
            </a:r>
            <a:r>
              <a:rPr lang="en-US" dirty="0"/>
              <a:t/>
            </a:r>
            <a:br>
              <a:rPr lang="en-US" dirty="0"/>
            </a:br>
            <a:endParaRPr lang="ar-IQ" dirty="0"/>
          </a:p>
        </p:txBody>
      </p:sp>
    </p:spTree>
    <p:extLst>
      <p:ext uri="{BB962C8B-B14F-4D97-AF65-F5344CB8AC3E}">
        <p14:creationId xmlns:p14="http://schemas.microsoft.com/office/powerpoint/2010/main" val="2931374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ar-IQ" b="1" dirty="0"/>
              <a:t> تظهر اهمية السلوك التنظيمي في التركيز على سلوكيات وتفاعلات العنصر البشري والذي يعتبر من اهم عناصر الانتاج في المنظمة فنجاحها مرهون بتفعيل دور البشر فيها وتحسين اداءه من خلال دراسة السلوك التنظيمي في الحياة العملية وعناصر السلوك الفردي وما تتضمنه من عناصر التعلم والادراك والدافعية والصفات الشخصية والاتجاهات النفسية وعناصر السلوك الجماعي وانماط القيادة والاتصال وكيقية التعامل مع ضغوط العمل والتغيير والتطوير التنظيمي الى جانب كيفية التعامل مع المشكلات الادارية من حيث الجوانب السلوكية التنظيمية , ويعتبر السلوك التنظيمي اعم واشمل من السلوك الانساني فهو يشمل سلوكيات وتصرفات الافراد العاملين كافة وعلى جميع المستويا ت الادارية. </a:t>
            </a:r>
            <a:endParaRPr lang="ar-IQ" dirty="0"/>
          </a:p>
        </p:txBody>
      </p:sp>
      <p:sp>
        <p:nvSpPr>
          <p:cNvPr id="3" name="Title 2"/>
          <p:cNvSpPr>
            <a:spLocks noGrp="1"/>
          </p:cNvSpPr>
          <p:nvPr>
            <p:ph type="title"/>
          </p:nvPr>
        </p:nvSpPr>
        <p:spPr/>
        <p:txBody>
          <a:bodyPr/>
          <a:lstStyle/>
          <a:p>
            <a:r>
              <a:rPr lang="ar-IQ" b="1" u="sng" dirty="0"/>
              <a:t>- اهمية السلوك التنظيمي </a:t>
            </a:r>
            <a:endParaRPr lang="ar-IQ" dirty="0"/>
          </a:p>
        </p:txBody>
      </p:sp>
    </p:spTree>
    <p:extLst>
      <p:ext uri="{BB962C8B-B14F-4D97-AF65-F5344CB8AC3E}">
        <p14:creationId xmlns:p14="http://schemas.microsoft.com/office/powerpoint/2010/main" val="25980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ar-IQ" b="1" dirty="0"/>
              <a:t>هناك محددات للسلوك التنظيمي المرتبطة بالفرد تتناول : </a:t>
            </a:r>
            <a:endParaRPr lang="en-US" dirty="0"/>
          </a:p>
          <a:p>
            <a:pPr lvl="0"/>
            <a:r>
              <a:rPr lang="ar-IQ" b="1" dirty="0"/>
              <a:t>دوافع العمل . </a:t>
            </a:r>
            <a:endParaRPr lang="en-US" dirty="0"/>
          </a:p>
          <a:p>
            <a:pPr lvl="0"/>
            <a:r>
              <a:rPr lang="ar-IQ" b="1" dirty="0"/>
              <a:t>هيكل القيم الشخصية للعاملين .</a:t>
            </a:r>
            <a:endParaRPr lang="en-US" dirty="0"/>
          </a:p>
          <a:p>
            <a:pPr lvl="0"/>
            <a:r>
              <a:rPr lang="ar-IQ" b="1" dirty="0"/>
              <a:t>ضغوط العمل لدى العاملين في المنظمة . </a:t>
            </a:r>
            <a:endParaRPr lang="en-US" dirty="0"/>
          </a:p>
          <a:p>
            <a:r>
              <a:rPr lang="ar-IQ" b="1" dirty="0"/>
              <a:t>اما محددات السلوك التنظيمي المرتبطة بالجماعة تتناول :  </a:t>
            </a:r>
            <a:endParaRPr lang="en-US" dirty="0"/>
          </a:p>
          <a:p>
            <a:pPr lvl="0"/>
            <a:r>
              <a:rPr lang="ar-IQ" b="1" dirty="0"/>
              <a:t>عملية الادراك .</a:t>
            </a:r>
            <a:endParaRPr lang="en-US" dirty="0"/>
          </a:p>
          <a:p>
            <a:pPr lvl="0"/>
            <a:r>
              <a:rPr lang="ar-IQ" b="1" dirty="0"/>
              <a:t>انماط القيادة .</a:t>
            </a:r>
            <a:endParaRPr lang="en-US" dirty="0"/>
          </a:p>
          <a:p>
            <a:pPr lvl="0"/>
            <a:r>
              <a:rPr lang="ar-IQ" b="1" dirty="0"/>
              <a:t>طبيعة عملية اتخاذ القرارات .</a:t>
            </a:r>
            <a:endParaRPr lang="en-US" dirty="0"/>
          </a:p>
          <a:p>
            <a:r>
              <a:rPr lang="ar-IQ" b="1" dirty="0"/>
              <a:t>اما محددات السلوك التنظيمي المرتبطة بالبيئة تتناول : </a:t>
            </a:r>
            <a:endParaRPr lang="en-US" dirty="0"/>
          </a:p>
          <a:p>
            <a:pPr lvl="0"/>
            <a:r>
              <a:rPr lang="ar-IQ" b="1" dirty="0"/>
              <a:t>ادارة التكنولوجيا وطبيعة الهيكل التنظيمي.</a:t>
            </a:r>
            <a:endParaRPr lang="en-US" dirty="0"/>
          </a:p>
          <a:p>
            <a:pPr lvl="0"/>
            <a:r>
              <a:rPr lang="ar-IQ" b="1" dirty="0"/>
              <a:t>ادارة عملية التطوير والتغيير التنظيمي في المنظمة. </a:t>
            </a:r>
            <a:endParaRPr lang="en-US" dirty="0"/>
          </a:p>
          <a:p>
            <a:endParaRPr lang="ar-IQ" dirty="0"/>
          </a:p>
        </p:txBody>
      </p:sp>
    </p:spTree>
    <p:extLst>
      <p:ext uri="{BB962C8B-B14F-4D97-AF65-F5344CB8AC3E}">
        <p14:creationId xmlns:p14="http://schemas.microsoft.com/office/powerpoint/2010/main" val="2763486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979</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السلوك التنظيمي مدخل مفاهيمي</vt:lpstr>
      <vt:lpstr>اهمية واهداف دراسة السلوك التنظيمي </vt:lpstr>
      <vt:lpstr>ثانيا : العوامل المؤثرة في السلوك </vt:lpstr>
      <vt:lpstr>PowerPoint Presentation</vt:lpstr>
      <vt:lpstr>ثالثا : انواع السلوك </vt:lpstr>
      <vt:lpstr>خصائص السلوك الانساني : </vt:lpstr>
      <vt:lpstr>2 – السلوك التنظيمي : </vt:lpstr>
      <vt:lpstr>- اهمية السلوك التنظيمي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السلوك التنظيمي مدخل مفاهيمي</dc:title>
  <dc:creator>yoyo</dc:creator>
  <cp:lastModifiedBy>DR.Ahmed Saker</cp:lastModifiedBy>
  <cp:revision>1</cp:revision>
  <dcterms:created xsi:type="dcterms:W3CDTF">2006-08-16T00:00:00Z</dcterms:created>
  <dcterms:modified xsi:type="dcterms:W3CDTF">2020-05-14T13:33:15Z</dcterms:modified>
</cp:coreProperties>
</file>