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54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22/10/1441</a:t>
            </a:fld>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54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2400" b="0" i="0" u="none" strike="noStrike" kern="1200" cap="all" spc="0" normalizeH="0" baseline="0" noProof="0" smtClean="0">
                <a:ln>
                  <a:noFill/>
                </a:ln>
                <a:solidFill>
                  <a:prstClr val="black">
                    <a:lumMod val="75000"/>
                    <a:lumOff val="25000"/>
                  </a:prst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2400" b="0" i="0" u="none" strike="noStrike" kern="1200" cap="all" spc="0" normalizeH="0" baseline="0" noProof="0">
              <a:ln>
                <a:noFill/>
              </a:ln>
              <a:solidFill>
                <a:prstClr val="black">
                  <a:lumMod val="75000"/>
                  <a:lumOff val="25000"/>
                </a:prstClr>
              </a:solidFill>
              <a:effectLst/>
              <a:uLnTx/>
              <a:uFillTx/>
              <a:latin typeface="Impact" panose="020B0806030902050204"/>
              <a:ea typeface="+mn-ea"/>
              <a:cs typeface="Arial" panose="020B0604020202020204" pitchFamily="34" charset="0"/>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8539088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76788981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43008166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Impact" panose="020B0806030902050204"/>
                <a:ea typeface="+mn-ea"/>
                <a:cs typeface="+mn-cs"/>
              </a:rPr>
              <a:t>”</a:t>
            </a:r>
          </a:p>
        </p:txBody>
      </p:sp>
    </p:spTree>
    <p:extLst>
      <p:ext uri="{BB962C8B-B14F-4D97-AF65-F5344CB8AC3E}">
        <p14:creationId xmlns:p14="http://schemas.microsoft.com/office/powerpoint/2010/main" val="41629513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95799503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34529071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56345285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69826065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00346096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44136157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71183138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155256470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330512392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73063438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59437124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45136692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203781255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00B0F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64DBC0E-252F-4F9B-B667-218DA9468F09}" type="datetimeFigureOut">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22/10/1441</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DDB72261-5792-4159-A02B-95DC48043CB6}" type="slidenum">
              <a:rPr kumimoji="0" lang="ar-IQ" sz="3200" b="0" i="0" u="none" strike="noStrike" kern="1200" cap="all" spc="0" normalizeH="0" baseline="0" noProof="0" smtClean="0">
                <a:ln>
                  <a:noFill/>
                </a:ln>
                <a:solidFill>
                  <a:srgbClr val="92278F">
                    <a:lumMod val="50000"/>
                  </a:srgbClr>
                </a:solidFill>
                <a:effectLst/>
                <a:uLnTx/>
                <a:uFillTx/>
                <a:latin typeface="Impact" panose="020B080603090205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ar-IQ" sz="3200" b="0" i="0" u="none" strike="noStrike" kern="1200" cap="all" spc="0" normalizeH="0" baseline="0" noProof="0">
              <a:ln>
                <a:noFill/>
              </a:ln>
              <a:solidFill>
                <a:srgbClr val="92278F">
                  <a:lumMod val="50000"/>
                </a:srgbClr>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7111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smtClean="0"/>
              <a:t>الموجودات الثابتة (غير المتداولة) الجزء </a:t>
            </a:r>
            <a:r>
              <a:rPr lang="ar-IQ" sz="3600" dirty="0" smtClean="0"/>
              <a:t>الثاني</a:t>
            </a:r>
            <a:br>
              <a:rPr lang="ar-IQ" sz="3600" dirty="0" smtClean="0"/>
            </a:br>
            <a:r>
              <a:rPr lang="ar-IQ" sz="2400" dirty="0" smtClean="0">
                <a:solidFill>
                  <a:prstClr val="black"/>
                </a:solidFill>
                <a:latin typeface="Calibri" panose="020F0502020204030204"/>
                <a:ea typeface="+mn-ea"/>
                <a:cs typeface="Arial" panose="020B0604020202020204" pitchFamily="34" charset="0"/>
              </a:rPr>
              <a:t>المدرس </a:t>
            </a:r>
            <a:r>
              <a:rPr lang="ar-IQ" sz="2400" dirty="0">
                <a:solidFill>
                  <a:prstClr val="black"/>
                </a:solidFill>
                <a:latin typeface="Calibri" panose="020F0502020204030204"/>
                <a:ea typeface="+mn-ea"/>
                <a:cs typeface="Arial" panose="020B0604020202020204" pitchFamily="34" charset="0"/>
              </a:rPr>
              <a:t>الدكتور: 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2086" y="2063750"/>
            <a:ext cx="4415366" cy="331152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881812" y="2063750"/>
            <a:ext cx="3311525" cy="3311525"/>
          </a:xfrm>
        </p:spPr>
      </p:pic>
    </p:spTree>
    <p:extLst>
      <p:ext uri="{BB962C8B-B14F-4D97-AF65-F5344CB8AC3E}">
        <p14:creationId xmlns:p14="http://schemas.microsoft.com/office/powerpoint/2010/main" val="135750464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60620" y="1720840"/>
            <a:ext cx="8500056" cy="2862322"/>
          </a:xfrm>
          <a:prstGeom prst="rect">
            <a:avLst/>
          </a:prstGeom>
        </p:spPr>
        <p:txBody>
          <a:bodyPr wrap="square">
            <a:spAutoFit/>
          </a:bodyPr>
          <a:lstStyle/>
          <a:p>
            <a:r>
              <a:rPr lang="ar-IQ" sz="2000" b="1" dirty="0" smtClean="0"/>
              <a:t>3. مخصص الاندثار المتراكم من2015/1/1 الى 2018/1/1تاريخ البيع 3 سنوات</a:t>
            </a:r>
          </a:p>
          <a:p>
            <a:r>
              <a:rPr lang="ar-IQ" sz="2000" b="1" dirty="0" smtClean="0"/>
              <a:t>48000× 3 = 144000 </a:t>
            </a:r>
          </a:p>
          <a:p>
            <a:r>
              <a:rPr lang="ar-IQ" sz="2000" b="1" dirty="0" smtClean="0"/>
              <a:t>مصروف الاندثار خلال سنة البيع من 2018/1/1 الى 2018/4/1 ................. 3 أشهر </a:t>
            </a:r>
          </a:p>
          <a:p>
            <a:r>
              <a:rPr lang="ar-IQ" sz="2000" b="1" dirty="0" smtClean="0"/>
              <a:t>48000 × 3/12 = 12000 دينار </a:t>
            </a:r>
          </a:p>
          <a:p>
            <a:r>
              <a:rPr lang="ar-IQ" sz="2000" b="1" dirty="0" smtClean="0"/>
              <a:t>القيمة الدفترية = الكلفة التاريخية – (مخصص الاندثار المتراكم + مصروف الاندثار خلال سنة البيع)</a:t>
            </a:r>
          </a:p>
          <a:p>
            <a:r>
              <a:rPr lang="ar-IQ" sz="2000" b="1" dirty="0" smtClean="0"/>
              <a:t>القيمة الدفترية = 300000- (144000 + 12000) = 144000</a:t>
            </a:r>
          </a:p>
          <a:p>
            <a:r>
              <a:rPr lang="ar-IQ" sz="2000" b="1" dirty="0" smtClean="0"/>
              <a:t>ربح (خسارة البيع) = سعر البيع – القيمة الدفترية </a:t>
            </a:r>
          </a:p>
          <a:p>
            <a:r>
              <a:rPr lang="ar-IQ" sz="2000" b="1" dirty="0" smtClean="0"/>
              <a:t>                        = 120000- 144000 = (24000) ...... خسارة</a:t>
            </a:r>
          </a:p>
          <a:p>
            <a:r>
              <a:rPr lang="ar-IQ" sz="2000" b="1" dirty="0" smtClean="0"/>
              <a:t>   </a:t>
            </a:r>
            <a:endParaRPr lang="ar-IQ" sz="2000" b="1" dirty="0"/>
          </a:p>
        </p:txBody>
      </p:sp>
    </p:spTree>
    <p:extLst>
      <p:ext uri="{BB962C8B-B14F-4D97-AF65-F5344CB8AC3E}">
        <p14:creationId xmlns:p14="http://schemas.microsoft.com/office/powerpoint/2010/main" val="368722109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35617" y="1443841"/>
            <a:ext cx="9028089" cy="4062651"/>
          </a:xfrm>
          <a:prstGeom prst="rect">
            <a:avLst/>
          </a:prstGeom>
        </p:spPr>
        <p:txBody>
          <a:bodyPr wrap="square">
            <a:spAutoFit/>
          </a:bodyPr>
          <a:lstStyle/>
          <a:p>
            <a:r>
              <a:rPr lang="ar-IQ" sz="2000" b="1" dirty="0" smtClean="0"/>
              <a:t>تسجيل قيود البيع للموجودات الثابتة: </a:t>
            </a:r>
          </a:p>
          <a:p>
            <a:r>
              <a:rPr lang="ar-IQ" sz="2000" b="1" dirty="0" smtClean="0"/>
              <a:t>عندما يتم اقتناء الموجود الثابت يكون مدينا ولذلك عند البيع يكون دائنا بكلفته التاريخية، اما مخصص الاندثار المتراكم فعند اثباته يكون دائنا وعند البيع يكون مدينا، ومصروف الاندثار إذا كان البيع خلال السنة يكون مدينا ويغلق نهاية السنة بحساب ارباح وخسائر، اما (الصندوق او المصرف او المدينون) فيكون مدينا بما استلم من سعر البيع، اما حساب ارباح (خسائر) بيع موجودات ثابتة فالأرباح تكون دائنة والخسائر وبالتطبيق المباشر على المثال السابق </a:t>
            </a:r>
          </a:p>
          <a:p>
            <a:r>
              <a:rPr lang="ar-IQ" sz="2000" b="1" dirty="0" smtClean="0"/>
              <a:t>1. 2018/1/1</a:t>
            </a:r>
          </a:p>
          <a:p>
            <a:r>
              <a:rPr lang="ar-IQ" sz="2000" b="1" dirty="0" smtClean="0"/>
              <a:t>144000        مخصص اندثار مكائن متراكم</a:t>
            </a:r>
          </a:p>
          <a:p>
            <a:r>
              <a:rPr lang="ar-IQ" sz="2000" b="1" dirty="0" smtClean="0"/>
              <a:t>200000       الصندوق</a:t>
            </a:r>
          </a:p>
          <a:p>
            <a:r>
              <a:rPr lang="ar-IQ" sz="2000" b="1" dirty="0" smtClean="0"/>
              <a:t>        300000     مكائن</a:t>
            </a:r>
          </a:p>
          <a:p>
            <a:r>
              <a:rPr lang="ar-IQ" sz="2000" b="1" dirty="0" smtClean="0"/>
              <a:t>          44000     ارباح بيع موجودات ثابتة</a:t>
            </a:r>
          </a:p>
          <a:p>
            <a:r>
              <a:rPr lang="ar-IQ" sz="2000" b="1" dirty="0" smtClean="0"/>
              <a:t>عن بيع مكائن نقدا وتحقيق ارباح بيع </a:t>
            </a:r>
          </a:p>
          <a:p>
            <a:endParaRPr lang="ar-IQ" dirty="0"/>
          </a:p>
        </p:txBody>
      </p:sp>
      <p:cxnSp>
        <p:nvCxnSpPr>
          <p:cNvPr id="4" name="رابط مستقيم 3"/>
          <p:cNvCxnSpPr/>
          <p:nvPr/>
        </p:nvCxnSpPr>
        <p:spPr>
          <a:xfrm>
            <a:off x="6941713" y="5228823"/>
            <a:ext cx="3721993" cy="1287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49347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57589" y="474345"/>
            <a:ext cx="9092484" cy="5632311"/>
          </a:xfrm>
          <a:prstGeom prst="rect">
            <a:avLst/>
          </a:prstGeom>
        </p:spPr>
        <p:txBody>
          <a:bodyPr wrap="square">
            <a:spAutoFit/>
          </a:bodyPr>
          <a:lstStyle/>
          <a:p>
            <a:r>
              <a:rPr lang="ar-IQ" dirty="0" smtClean="0"/>
              <a:t>2. 2019/1/1</a:t>
            </a:r>
          </a:p>
          <a:p>
            <a:r>
              <a:rPr lang="ar-IQ" dirty="0" smtClean="0"/>
              <a:t>192000        مخصص اندثار مكائن متراكم</a:t>
            </a:r>
          </a:p>
          <a:p>
            <a:r>
              <a:rPr lang="ar-IQ" dirty="0" smtClean="0"/>
              <a:t>108000       الصندوق</a:t>
            </a:r>
          </a:p>
          <a:p>
            <a:r>
              <a:rPr lang="ar-IQ" dirty="0" smtClean="0"/>
              <a:t>          300000   مكائن</a:t>
            </a:r>
          </a:p>
          <a:p>
            <a:r>
              <a:rPr lang="ar-IQ" dirty="0" smtClean="0"/>
              <a:t>عن بيع مكائن نقدا بدون تحقيق ربح او خسارة</a:t>
            </a:r>
          </a:p>
          <a:p>
            <a:endParaRPr lang="ar-IQ" dirty="0" smtClean="0"/>
          </a:p>
          <a:p>
            <a:r>
              <a:rPr lang="ar-IQ" dirty="0" smtClean="0"/>
              <a:t>3.  2018/4/1</a:t>
            </a:r>
          </a:p>
          <a:p>
            <a:r>
              <a:rPr lang="ar-IQ" dirty="0" smtClean="0"/>
              <a:t>144000         مخصص اندثار مكائن متراكم</a:t>
            </a:r>
          </a:p>
          <a:p>
            <a:r>
              <a:rPr lang="ar-IQ" dirty="0" smtClean="0"/>
              <a:t>12000          مصروف اندثار مكائن</a:t>
            </a:r>
          </a:p>
          <a:p>
            <a:r>
              <a:rPr lang="ar-IQ" dirty="0" smtClean="0"/>
              <a:t>120000       الصندوق </a:t>
            </a:r>
          </a:p>
          <a:p>
            <a:r>
              <a:rPr lang="ar-IQ" dirty="0" smtClean="0"/>
              <a:t>24000         خسائر بيع موجودات ثابتة</a:t>
            </a:r>
          </a:p>
          <a:p>
            <a:r>
              <a:rPr lang="ar-IQ" dirty="0" smtClean="0"/>
              <a:t>          300000    مكائن</a:t>
            </a:r>
          </a:p>
          <a:p>
            <a:r>
              <a:rPr lang="ar-IQ" dirty="0" smtClean="0"/>
              <a:t>عن بيع مكائن بخسارة نقدا</a:t>
            </a:r>
          </a:p>
          <a:p>
            <a:r>
              <a:rPr lang="ar-IQ" dirty="0" smtClean="0"/>
              <a:t>        	</a:t>
            </a:r>
          </a:p>
          <a:p>
            <a:r>
              <a:rPr lang="ar-IQ" dirty="0" smtClean="0"/>
              <a:t>وبتاريخ 2018/12/31 يغلق مصروف الاندثار بحساب ارباح وخسائر </a:t>
            </a:r>
          </a:p>
          <a:p>
            <a:r>
              <a:rPr lang="ar-IQ" dirty="0" smtClean="0"/>
              <a:t>31/12/2018</a:t>
            </a:r>
          </a:p>
          <a:p>
            <a:r>
              <a:rPr lang="ar-IQ" dirty="0" smtClean="0"/>
              <a:t>12000      ارباح وخسائر</a:t>
            </a:r>
          </a:p>
          <a:p>
            <a:r>
              <a:rPr lang="ar-IQ" dirty="0" smtClean="0"/>
              <a:t>        12000   مصروف اندثار مكائن</a:t>
            </a:r>
          </a:p>
          <a:p>
            <a:r>
              <a:rPr lang="ar-IQ" dirty="0" smtClean="0"/>
              <a:t>غلق مصروف الاندثار نهاية السنة</a:t>
            </a:r>
          </a:p>
          <a:p>
            <a:endParaRPr lang="ar-IQ" dirty="0"/>
          </a:p>
        </p:txBody>
      </p:sp>
      <p:cxnSp>
        <p:nvCxnSpPr>
          <p:cNvPr id="4" name="رابط مستقيم 3"/>
          <p:cNvCxnSpPr/>
          <p:nvPr/>
        </p:nvCxnSpPr>
        <p:spPr>
          <a:xfrm flipV="1">
            <a:off x="7791718" y="1918952"/>
            <a:ext cx="3013656" cy="51516"/>
          </a:xfrm>
          <a:prstGeom prst="line">
            <a:avLst/>
          </a:prstGeom>
        </p:spPr>
        <p:style>
          <a:lnRef idx="1">
            <a:schemeClr val="dk1"/>
          </a:lnRef>
          <a:fillRef idx="0">
            <a:schemeClr val="dk1"/>
          </a:fillRef>
          <a:effectRef idx="0">
            <a:schemeClr val="dk1"/>
          </a:effectRef>
          <a:fontRef idx="minor">
            <a:schemeClr val="tx1"/>
          </a:fontRef>
        </p:style>
      </p:cxnSp>
      <p:cxnSp>
        <p:nvCxnSpPr>
          <p:cNvPr id="8" name="رابط مستقيم 7"/>
          <p:cNvCxnSpPr/>
          <p:nvPr/>
        </p:nvCxnSpPr>
        <p:spPr>
          <a:xfrm flipV="1">
            <a:off x="7905482" y="4157729"/>
            <a:ext cx="3013656" cy="51516"/>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p:cNvCxnSpPr/>
          <p:nvPr/>
        </p:nvCxnSpPr>
        <p:spPr>
          <a:xfrm flipV="1">
            <a:off x="7791718" y="5767589"/>
            <a:ext cx="3013656" cy="5151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837674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28801" y="1720840"/>
            <a:ext cx="8603086" cy="2862322"/>
          </a:xfrm>
          <a:prstGeom prst="rect">
            <a:avLst/>
          </a:prstGeom>
        </p:spPr>
        <p:txBody>
          <a:bodyPr wrap="square">
            <a:spAutoFit/>
          </a:bodyPr>
          <a:lstStyle/>
          <a:p>
            <a:r>
              <a:rPr lang="ar-IQ" sz="2000" b="1" dirty="0" smtClean="0"/>
              <a:t>مثال شامل: بتاريخ 2017/3/1 اشترت شركة الفرزدق نقدا شاحنة نقل لغرض استخدامها في نقل بضائع الشركة بسعر 190000 دينار، وقد بلغت الرسوم الجمركية 25000 دينار، والنقل والشحن 10000 دينار، والزيوت والتشحيم لغرض الاعداد للعمل 25000 دينار، وقد قدر العمر الاقتصادي للشاحنة 4 سنوات، وقيمة الانقاض نهاية العمر الانتاجي 50000 دينار، فإذا علمت ان الشركة تستخدم طريقة القسط الثابت في احتساب الاندثار لموجوداتها الثابتة، والطرقة غير المباشرة في تسجيل الاندثار المطلوب: </a:t>
            </a:r>
          </a:p>
          <a:p>
            <a:r>
              <a:rPr lang="ar-IQ" sz="2000" b="1" dirty="0" smtClean="0"/>
              <a:t>1. تسجيل قيد الشراء للشاحنة واعداد جدول احتساب الاندثار للشاحنة</a:t>
            </a:r>
          </a:p>
          <a:p>
            <a:r>
              <a:rPr lang="ar-IQ" sz="2000" b="1" dirty="0" smtClean="0"/>
              <a:t>2. بافتراض تم بيع الشاحنة بتاريخ 2019/1/1 بسعر بيع صافي 180000 دينار نقدا تسجيل قيد البيع</a:t>
            </a:r>
          </a:p>
          <a:p>
            <a:r>
              <a:rPr lang="ar-IQ" sz="2000" b="1" dirty="0" smtClean="0"/>
              <a:t>3. بافتراض تم بيع الشاحنة بتاريخ 2020/4/1 بسعر بيع صافي 90000 دينار نقد تسجيل قيد البيع </a:t>
            </a:r>
            <a:endParaRPr lang="ar-IQ" sz="2000" b="1" dirty="0"/>
          </a:p>
        </p:txBody>
      </p:sp>
    </p:spTree>
    <p:extLst>
      <p:ext uri="{BB962C8B-B14F-4D97-AF65-F5344CB8AC3E}">
        <p14:creationId xmlns:p14="http://schemas.microsoft.com/office/powerpoint/2010/main" val="38910073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مستطيل 1"/>
              <p:cNvSpPr/>
              <p:nvPr/>
            </p:nvSpPr>
            <p:spPr>
              <a:xfrm>
                <a:off x="1506828" y="948314"/>
                <a:ext cx="8847785" cy="3334824"/>
              </a:xfrm>
              <a:prstGeom prst="rect">
                <a:avLst/>
              </a:prstGeom>
            </p:spPr>
            <p:txBody>
              <a:bodyPr wrap="square">
                <a:spAutoFit/>
              </a:bodyPr>
              <a:lstStyle/>
              <a:p>
                <a:r>
                  <a:rPr lang="ar-IQ" sz="2000" b="1" dirty="0" smtClean="0"/>
                  <a:t>2017/3/1</a:t>
                </a:r>
                <a:endParaRPr lang="ar-IQ" sz="1600" b="1" dirty="0" smtClean="0"/>
              </a:p>
              <a:p>
                <a:r>
                  <a:rPr lang="ar-IQ" sz="1600" b="1" dirty="0" smtClean="0"/>
                  <a:t>الكلفة التاريخية للموجود الثابت = سعر الشراء + كافة التكاليف اللازمة لتأهيل الموجود للعمل والاستخدام</a:t>
                </a:r>
              </a:p>
              <a:p>
                <a:r>
                  <a:rPr lang="ar-IQ" sz="1600" b="1" dirty="0" smtClean="0"/>
                  <a:t>الكلفة التاريخية للشاحنة = 190000 + 25000 + 10000 + 25000 = 250000</a:t>
                </a:r>
              </a:p>
              <a:p>
                <a:r>
                  <a:rPr lang="ar-IQ" sz="1600" b="1" dirty="0" smtClean="0"/>
                  <a:t>250000       شاحنة نقل</a:t>
                </a:r>
              </a:p>
              <a:p>
                <a:r>
                  <a:rPr lang="ar-IQ" sz="1600" b="1" dirty="0" smtClean="0"/>
                  <a:t>         250000   الصندوق</a:t>
                </a:r>
              </a:p>
              <a:p>
                <a:r>
                  <a:rPr lang="ar-IQ" sz="1600" b="1" dirty="0" smtClean="0"/>
                  <a:t>شراء شاحنة نقدا</a:t>
                </a:r>
              </a:p>
              <a:p>
                <a:endParaRPr lang="ar-IQ" sz="1600" b="1" dirty="0" smtClean="0"/>
              </a:p>
              <a:p>
                <a:pPr>
                  <a:lnSpc>
                    <a:spcPct val="107000"/>
                  </a:lnSpc>
                  <a:spcAft>
                    <a:spcPts val="800"/>
                  </a:spcAft>
                  <a:tabLst>
                    <a:tab pos="2807335" algn="l"/>
                  </a:tabLst>
                </a:pP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ar-IQ" b="1" dirty="0">
                    <a:effectLst/>
                    <a:latin typeface="Calibri" panose="020F0502020204030204" pitchFamily="34" charset="0"/>
                    <a:ea typeface="Calibri" panose="020F0502020204030204" pitchFamily="34" charset="0"/>
                    <a:cs typeface="+mj-cs"/>
                  </a:rPr>
                  <a:t>قسط الاندثار = </a:t>
                </a:r>
                <a14:m>
                  <m:oMath xmlns:m="http://schemas.openxmlformats.org/officeDocument/2006/math">
                    <m:f>
                      <m:fPr>
                        <m:ctrlPr>
                          <a:rPr lang="en-US" b="1" i="1">
                            <a:effectLst/>
                            <a:latin typeface="Cambria Math" panose="02040503050406030204" pitchFamily="18" charset="0"/>
                            <a:ea typeface="Calibri" panose="020F0502020204030204" pitchFamily="34" charset="0"/>
                            <a:cs typeface="+mj-cs"/>
                          </a:rPr>
                        </m:ctrlPr>
                      </m:fPr>
                      <m:num>
                        <m:r>
                          <a:rPr lang="ar-IQ" b="1">
                            <a:effectLst/>
                            <a:latin typeface="Cambria Math" panose="02040503050406030204" pitchFamily="18" charset="0"/>
                            <a:ea typeface="Calibri" panose="020F0502020204030204" pitchFamily="34" charset="0"/>
                            <a:cs typeface="+mj-cs"/>
                          </a:rPr>
                          <m:t>الانقاض</m:t>
                        </m:r>
                        <m:r>
                          <a:rPr lang="ar-IQ" b="1" i="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قيمة</m:t>
                        </m:r>
                        <m:r>
                          <a:rPr lang="ar-IQ" b="1">
                            <a:effectLst/>
                            <a:latin typeface="Cambria Math" panose="02040503050406030204" pitchFamily="18" charset="0"/>
                            <a:ea typeface="Calibri" panose="020F0502020204030204" pitchFamily="34" charset="0"/>
                            <a:cs typeface="+mj-cs"/>
                          </a:rPr>
                          <m:t> </m:t>
                        </m:r>
                        <m:r>
                          <a:rPr lang="ar-IQ" b="1" i="1">
                            <a:effectLst/>
                            <a:latin typeface="Cambria Math" panose="02040503050406030204" pitchFamily="18" charset="0"/>
                            <a:ea typeface="Calibri" panose="020F0502020204030204" pitchFamily="34" charset="0"/>
                            <a:cs typeface="+mj-cs"/>
                          </a:rPr>
                          <m:t>−</m:t>
                        </m:r>
                        <m:r>
                          <a:rPr lang="ar-IQ" b="1">
                            <a:effectLst/>
                            <a:latin typeface="Cambria Math" panose="02040503050406030204" pitchFamily="18" charset="0"/>
                            <a:ea typeface="Calibri" panose="020F0502020204030204" pitchFamily="34" charset="0"/>
                            <a:cs typeface="+mj-cs"/>
                          </a:rPr>
                          <m:t>الثابت</m:t>
                        </m:r>
                        <m:r>
                          <a:rPr lang="ar-IQ" b="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الموجود</m:t>
                        </m:r>
                        <m:r>
                          <a:rPr lang="ar-IQ" b="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كلفة</m:t>
                        </m:r>
                      </m:num>
                      <m:den>
                        <m:r>
                          <a:rPr lang="ar-IQ" b="1">
                            <a:effectLst/>
                            <a:latin typeface="Cambria Math" panose="02040503050406030204" pitchFamily="18" charset="0"/>
                            <a:ea typeface="Calibri" panose="020F0502020204030204" pitchFamily="34" charset="0"/>
                            <a:cs typeface="+mj-cs"/>
                          </a:rPr>
                          <m:t>بالسنين</m:t>
                        </m:r>
                        <m:r>
                          <a:rPr lang="ar-IQ" b="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مقدر</m:t>
                        </m:r>
                        <m:r>
                          <a:rPr lang="ar-IQ" b="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المفيد</m:t>
                        </m:r>
                        <m:r>
                          <a:rPr lang="ar-IQ" b="1">
                            <a:effectLst/>
                            <a:latin typeface="Cambria Math" panose="02040503050406030204" pitchFamily="18" charset="0"/>
                            <a:ea typeface="Calibri" panose="020F0502020204030204" pitchFamily="34" charset="0"/>
                            <a:cs typeface="+mj-cs"/>
                          </a:rPr>
                          <m:t> </m:t>
                        </m:r>
                        <m:r>
                          <a:rPr lang="ar-IQ" b="1">
                            <a:effectLst/>
                            <a:latin typeface="Cambria Math" panose="02040503050406030204" pitchFamily="18" charset="0"/>
                            <a:ea typeface="Calibri" panose="020F0502020204030204" pitchFamily="34" charset="0"/>
                            <a:cs typeface="+mj-cs"/>
                          </a:rPr>
                          <m:t>العمر</m:t>
                        </m:r>
                        <m:r>
                          <a:rPr lang="ar-IQ" b="1">
                            <a:effectLst/>
                            <a:latin typeface="Cambria Math" panose="02040503050406030204" pitchFamily="18" charset="0"/>
                            <a:ea typeface="Calibri" panose="020F0502020204030204" pitchFamily="34" charset="0"/>
                            <a:cs typeface="+mj-cs"/>
                          </a:rPr>
                          <m:t>  </m:t>
                        </m:r>
                      </m:den>
                    </m:f>
                  </m:oMath>
                </a14:m>
                <a:endParaRPr lang="en-US" b="1" dirty="0">
                  <a:effectLst/>
                  <a:latin typeface="Calibri" panose="020F0502020204030204" pitchFamily="34" charset="0"/>
                  <a:ea typeface="Calibri" panose="020F0502020204030204" pitchFamily="34" charset="0"/>
                  <a:cs typeface="+mj-cs"/>
                </a:endParaRPr>
              </a:p>
              <a:p>
                <a:pPr algn="just">
                  <a:lnSpc>
                    <a:spcPct val="107000"/>
                  </a:lnSpc>
                  <a:spcAft>
                    <a:spcPts val="800"/>
                  </a:spcAft>
                </a:pPr>
                <a:r>
                  <a:rPr lang="ar-IQ" b="1" dirty="0">
                    <a:effectLst/>
                    <a:latin typeface="Calibri" panose="020F0502020204030204" pitchFamily="34" charset="0"/>
                    <a:ea typeface="Calibri" panose="020F0502020204030204" pitchFamily="34" charset="0"/>
                    <a:cs typeface="+mj-cs"/>
                  </a:rPr>
                  <a:t>قسط الاندثار = </a:t>
                </a:r>
                <a14:m>
                  <m:oMath xmlns:m="http://schemas.openxmlformats.org/officeDocument/2006/math">
                    <m:f>
                      <m:fPr>
                        <m:ctrlPr>
                          <a:rPr lang="en-US" b="1" i="1">
                            <a:effectLst/>
                            <a:latin typeface="Cambria Math" panose="02040503050406030204" pitchFamily="18" charset="0"/>
                            <a:ea typeface="Calibri" panose="020F0502020204030204" pitchFamily="34" charset="0"/>
                            <a:cs typeface="+mj-cs"/>
                          </a:rPr>
                        </m:ctrlPr>
                      </m:fPr>
                      <m:num>
                        <m:r>
                          <a:rPr lang="en-US" b="1" i="1">
                            <a:effectLst/>
                            <a:latin typeface="Cambria Math" panose="02040503050406030204" pitchFamily="18" charset="0"/>
                            <a:ea typeface="Calibri" panose="020F0502020204030204" pitchFamily="34" charset="0"/>
                            <a:cs typeface="+mj-cs"/>
                          </a:rPr>
                          <m:t>𝟓𝟎𝟎𝟎𝟎</m:t>
                        </m:r>
                        <m:r>
                          <a:rPr lang="en-US" b="1" i="1">
                            <a:effectLst/>
                            <a:latin typeface="Cambria Math" panose="02040503050406030204" pitchFamily="18" charset="0"/>
                            <a:ea typeface="Calibri" panose="020F0502020204030204" pitchFamily="34" charset="0"/>
                            <a:cs typeface="+mj-cs"/>
                          </a:rPr>
                          <m:t>−</m:t>
                        </m:r>
                        <m:r>
                          <a:rPr lang="en-US" b="1" i="1">
                            <a:effectLst/>
                            <a:latin typeface="Cambria Math" panose="02040503050406030204" pitchFamily="18" charset="0"/>
                            <a:ea typeface="Calibri" panose="020F0502020204030204" pitchFamily="34" charset="0"/>
                            <a:cs typeface="+mj-cs"/>
                          </a:rPr>
                          <m:t>𝟐𝟓𝟎𝟎𝟎𝟎</m:t>
                        </m:r>
                      </m:num>
                      <m:den>
                        <m:r>
                          <a:rPr lang="en-US" b="1" i="1">
                            <a:effectLst/>
                            <a:latin typeface="Cambria Math" panose="02040503050406030204" pitchFamily="18" charset="0"/>
                            <a:ea typeface="Calibri" panose="020F0502020204030204" pitchFamily="34" charset="0"/>
                            <a:cs typeface="+mj-cs"/>
                          </a:rPr>
                          <m:t>𝟒</m:t>
                        </m:r>
                      </m:den>
                    </m:f>
                  </m:oMath>
                </a14:m>
                <a:r>
                  <a:rPr lang="ar-IQ" b="1" dirty="0">
                    <a:effectLst/>
                    <a:latin typeface="Calibri" panose="020F0502020204030204" pitchFamily="34" charset="0"/>
                    <a:ea typeface="Calibri" panose="020F0502020204030204" pitchFamily="34" charset="0"/>
                    <a:cs typeface="+mj-cs"/>
                  </a:rPr>
                  <a:t> = 50000 دينار القسط السنوي </a:t>
                </a:r>
                <a:endParaRPr lang="en-US" b="1" dirty="0">
                  <a:effectLst/>
                  <a:latin typeface="Calibri" panose="020F0502020204030204" pitchFamily="34" charset="0"/>
                  <a:ea typeface="Calibri" panose="020F0502020204030204" pitchFamily="34" charset="0"/>
                  <a:cs typeface="+mj-cs"/>
                </a:endParaRPr>
              </a:p>
              <a:p>
                <a:pPr algn="just">
                  <a:lnSpc>
                    <a:spcPct val="107000"/>
                  </a:lnSpc>
                  <a:spcAft>
                    <a:spcPts val="800"/>
                  </a:spcAft>
                </a:pPr>
                <a:r>
                  <a:rPr lang="ar-IQ" b="1" dirty="0">
                    <a:effectLst/>
                    <a:latin typeface="Calibri" panose="020F0502020204030204" pitchFamily="34" charset="0"/>
                    <a:ea typeface="Calibri" panose="020F0502020204030204" pitchFamily="34" charset="0"/>
                    <a:cs typeface="+mj-cs"/>
                  </a:rPr>
                  <a:t>اندثار سنة 2017 من </a:t>
                </a:r>
                <a:r>
                  <a:rPr lang="ar-IQ" b="1" dirty="0" smtClean="0">
                    <a:effectLst/>
                    <a:latin typeface="Calibri" panose="020F0502020204030204" pitchFamily="34" charset="0"/>
                    <a:ea typeface="Calibri" panose="020F0502020204030204" pitchFamily="34" charset="0"/>
                    <a:cs typeface="+mj-cs"/>
                  </a:rPr>
                  <a:t>3/1 </a:t>
                </a:r>
                <a:r>
                  <a:rPr lang="ar-IQ" b="1" dirty="0">
                    <a:effectLst/>
                    <a:latin typeface="Calibri" panose="020F0502020204030204" pitchFamily="34" charset="0"/>
                    <a:ea typeface="Calibri" panose="020F0502020204030204" pitchFamily="34" charset="0"/>
                    <a:cs typeface="+mj-cs"/>
                  </a:rPr>
                  <a:t>الى </a:t>
                </a:r>
                <a:r>
                  <a:rPr lang="ar-IQ" b="1" dirty="0" smtClean="0">
                    <a:effectLst/>
                    <a:latin typeface="Calibri" panose="020F0502020204030204" pitchFamily="34" charset="0"/>
                    <a:ea typeface="Calibri" panose="020F0502020204030204" pitchFamily="34" charset="0"/>
                    <a:cs typeface="+mj-cs"/>
                  </a:rPr>
                  <a:t>12/31 </a:t>
                </a:r>
                <a:r>
                  <a:rPr lang="ar-IQ" b="1" dirty="0">
                    <a:effectLst/>
                    <a:latin typeface="Calibri" panose="020F0502020204030204" pitchFamily="34" charset="0"/>
                    <a:ea typeface="Calibri" panose="020F0502020204030204" pitchFamily="34" charset="0"/>
                    <a:cs typeface="+mj-cs"/>
                  </a:rPr>
                  <a:t>(10) أشهر = 50000 × 10/12 = 41667 تقريبا</a:t>
                </a:r>
                <a:endParaRPr lang="ar-IQ" b="1" dirty="0">
                  <a:cs typeface="+mj-cs"/>
                </a:endParaRPr>
              </a:p>
            </p:txBody>
          </p:sp>
        </mc:Choice>
        <mc:Fallback>
          <p:sp>
            <p:nvSpPr>
              <p:cNvPr id="2" name="مستطيل 1"/>
              <p:cNvSpPr>
                <a:spLocks noRot="1" noChangeAspect="1" noMove="1" noResize="1" noEditPoints="1" noAdjustHandles="1" noChangeArrowheads="1" noChangeShapeType="1" noTextEdit="1"/>
              </p:cNvSpPr>
              <p:nvPr/>
            </p:nvSpPr>
            <p:spPr>
              <a:xfrm>
                <a:off x="1506828" y="948314"/>
                <a:ext cx="8847785" cy="3334824"/>
              </a:xfrm>
              <a:prstGeom prst="rect">
                <a:avLst/>
              </a:prstGeom>
              <a:blipFill>
                <a:blip r:embed="rId2"/>
                <a:stretch>
                  <a:fillRect t="-914" r="-758" b="-1463"/>
                </a:stretch>
              </a:blipFill>
            </p:spPr>
            <p:txBody>
              <a:bodyPr/>
              <a:lstStyle/>
              <a:p>
                <a:r>
                  <a:rPr lang="ar-IQ">
                    <a:noFill/>
                  </a:rPr>
                  <a:t> </a:t>
                </a:r>
              </a:p>
            </p:txBody>
          </p:sp>
        </mc:Fallback>
      </mc:AlternateContent>
      <p:cxnSp>
        <p:nvCxnSpPr>
          <p:cNvPr id="4" name="رابط مستقيم 3"/>
          <p:cNvCxnSpPr/>
          <p:nvPr/>
        </p:nvCxnSpPr>
        <p:spPr>
          <a:xfrm>
            <a:off x="8435662" y="2502393"/>
            <a:ext cx="182879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96164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68885549"/>
              </p:ext>
            </p:extLst>
          </p:nvPr>
        </p:nvGraphicFramePr>
        <p:xfrm>
          <a:off x="685799" y="888643"/>
          <a:ext cx="10396540" cy="3515718"/>
        </p:xfrm>
        <a:graphic>
          <a:graphicData uri="http://schemas.openxmlformats.org/drawingml/2006/table">
            <a:tbl>
              <a:tblPr rtl="1" firstRow="1" firstCol="1" bandRow="1"/>
              <a:tblGrid>
                <a:gridCol w="2079308">
                  <a:extLst>
                    <a:ext uri="{9D8B030D-6E8A-4147-A177-3AD203B41FA5}">
                      <a16:colId xmlns:a16="http://schemas.microsoft.com/office/drawing/2014/main" val="3748306568"/>
                    </a:ext>
                  </a:extLst>
                </a:gridCol>
                <a:gridCol w="2079308">
                  <a:extLst>
                    <a:ext uri="{9D8B030D-6E8A-4147-A177-3AD203B41FA5}">
                      <a16:colId xmlns:a16="http://schemas.microsoft.com/office/drawing/2014/main" val="1324169337"/>
                    </a:ext>
                  </a:extLst>
                </a:gridCol>
                <a:gridCol w="2079308">
                  <a:extLst>
                    <a:ext uri="{9D8B030D-6E8A-4147-A177-3AD203B41FA5}">
                      <a16:colId xmlns:a16="http://schemas.microsoft.com/office/drawing/2014/main" val="3457247925"/>
                    </a:ext>
                  </a:extLst>
                </a:gridCol>
                <a:gridCol w="2079308">
                  <a:extLst>
                    <a:ext uri="{9D8B030D-6E8A-4147-A177-3AD203B41FA5}">
                      <a16:colId xmlns:a16="http://schemas.microsoft.com/office/drawing/2014/main" val="143528436"/>
                    </a:ext>
                  </a:extLst>
                </a:gridCol>
                <a:gridCol w="2079308">
                  <a:extLst>
                    <a:ext uri="{9D8B030D-6E8A-4147-A177-3AD203B41FA5}">
                      <a16:colId xmlns:a16="http://schemas.microsoft.com/office/drawing/2014/main" val="3956287063"/>
                    </a:ext>
                  </a:extLst>
                </a:gridCol>
              </a:tblGrid>
              <a:tr h="585953">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التاريخ</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الكلفة التاريخية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الاندثار السنوي</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مخصص الاندثار المتراكم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القيمة الدفترية</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337197"/>
                  </a:ext>
                </a:extLst>
              </a:tr>
              <a:tr h="585953">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تاريخ الشراء </a:t>
                      </a: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2017/3/1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365549"/>
                  </a:ext>
                </a:extLst>
              </a:tr>
              <a:tr h="585953">
                <a:tc>
                  <a:txBody>
                    <a:bodyPr/>
                    <a:lstStyle/>
                    <a:p>
                      <a:pPr algn="just" rtl="1">
                        <a:lnSpc>
                          <a:spcPct val="107000"/>
                        </a:lnSpc>
                        <a:spcAft>
                          <a:spcPts val="0"/>
                        </a:spcAft>
                      </a:pP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2017/12/31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41667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41667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208333</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98533"/>
                  </a:ext>
                </a:extLst>
              </a:tr>
              <a:tr h="585953">
                <a:tc>
                  <a:txBody>
                    <a:bodyPr/>
                    <a:lstStyle/>
                    <a:p>
                      <a:pPr algn="just" rtl="1">
                        <a:lnSpc>
                          <a:spcPct val="107000"/>
                        </a:lnSpc>
                        <a:spcAft>
                          <a:spcPts val="0"/>
                        </a:spcAft>
                      </a:pP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2018/12/31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50000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91667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158333</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322"/>
                  </a:ext>
                </a:extLst>
              </a:tr>
              <a:tr h="585953">
                <a:tc>
                  <a:txBody>
                    <a:bodyPr/>
                    <a:lstStyle/>
                    <a:p>
                      <a:pPr algn="just" rtl="1">
                        <a:lnSpc>
                          <a:spcPct val="107000"/>
                        </a:lnSpc>
                        <a:spcAft>
                          <a:spcPts val="0"/>
                        </a:spcAft>
                      </a:pP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2019/12/31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50000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141667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108333</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632868"/>
                  </a:ext>
                </a:extLst>
              </a:tr>
              <a:tr h="585953">
                <a:tc>
                  <a:txBody>
                    <a:bodyPr/>
                    <a:lstStyle/>
                    <a:p>
                      <a:pPr algn="just" rtl="1">
                        <a:lnSpc>
                          <a:spcPct val="107000"/>
                        </a:lnSpc>
                        <a:spcAft>
                          <a:spcPts val="0"/>
                        </a:spcAft>
                      </a:pPr>
                      <a:r>
                        <a:rPr lang="ar-IQ" sz="1600" b="1" dirty="0" smtClean="0">
                          <a:effectLst/>
                          <a:latin typeface="Calibri" panose="020F0502020204030204" pitchFamily="34" charset="0"/>
                          <a:ea typeface="Calibri" panose="020F0502020204030204" pitchFamily="34" charset="0"/>
                          <a:cs typeface="Times New Roman" panose="02020603050405020304" pitchFamily="18" charset="0"/>
                        </a:rPr>
                        <a:t>2020/12/31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a:effectLst/>
                          <a:latin typeface="Calibri" panose="020F0502020204030204" pitchFamily="34" charset="0"/>
                          <a:ea typeface="Calibri" panose="020F0502020204030204" pitchFamily="34" charset="0"/>
                          <a:cs typeface="Times New Roman" panose="02020603050405020304" pitchFamily="18" charset="0"/>
                        </a:rPr>
                        <a:t>250000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50000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191667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ar-IQ" sz="1600" b="1" dirty="0">
                          <a:effectLst/>
                          <a:latin typeface="Calibri" panose="020F0502020204030204" pitchFamily="34" charset="0"/>
                          <a:ea typeface="Calibri" panose="020F0502020204030204" pitchFamily="34" charset="0"/>
                          <a:cs typeface="Times New Roman" panose="02020603050405020304" pitchFamily="18" charset="0"/>
                        </a:rPr>
                        <a:t>58333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001034"/>
                  </a:ext>
                </a:extLst>
              </a:tr>
            </a:tbl>
          </a:graphicData>
        </a:graphic>
      </p:graphicFrame>
    </p:spTree>
    <p:extLst>
      <p:ext uri="{BB962C8B-B14F-4D97-AF65-F5344CB8AC3E}">
        <p14:creationId xmlns:p14="http://schemas.microsoft.com/office/powerpoint/2010/main" val="328484060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532844" y="1006166"/>
            <a:ext cx="7680101" cy="3785652"/>
          </a:xfrm>
          <a:prstGeom prst="rect">
            <a:avLst/>
          </a:prstGeom>
        </p:spPr>
        <p:txBody>
          <a:bodyPr wrap="square">
            <a:spAutoFit/>
          </a:bodyPr>
          <a:lstStyle/>
          <a:p>
            <a:r>
              <a:rPr lang="ar-IQ" sz="2000" b="1" dirty="0" smtClean="0"/>
              <a:t>قيد الاندثار 2017/12/31</a:t>
            </a:r>
          </a:p>
          <a:p>
            <a:r>
              <a:rPr lang="ar-IQ" sz="2000" b="1" dirty="0" smtClean="0"/>
              <a:t>41667        مصروف اندثار الشاحنة</a:t>
            </a:r>
          </a:p>
          <a:p>
            <a:r>
              <a:rPr lang="ar-IQ" sz="2000" b="1" dirty="0" smtClean="0"/>
              <a:t>      41667      مخصص اندثار متراكم الشاحنة</a:t>
            </a:r>
          </a:p>
          <a:p>
            <a:r>
              <a:rPr lang="ar-IQ" sz="2000" b="1" dirty="0" smtClean="0"/>
              <a:t>اثبات مصروف الاندثار للشاحنة	</a:t>
            </a:r>
          </a:p>
          <a:p>
            <a:endParaRPr lang="ar-IQ" sz="2000" b="1" dirty="0" smtClean="0"/>
          </a:p>
          <a:p>
            <a:r>
              <a:rPr lang="ar-IQ" sz="2000" b="1" dirty="0" smtClean="0"/>
              <a:t>قيد الغلق 2017/12/31</a:t>
            </a:r>
          </a:p>
          <a:p>
            <a:endParaRPr lang="ar-IQ" sz="2000" b="1" dirty="0" smtClean="0"/>
          </a:p>
          <a:p>
            <a:r>
              <a:rPr lang="ar-IQ" sz="2000" b="1" dirty="0" smtClean="0"/>
              <a:t>41667      ارباح وخسائر</a:t>
            </a:r>
          </a:p>
          <a:p>
            <a:r>
              <a:rPr lang="ar-IQ" sz="2000" b="1" dirty="0" smtClean="0"/>
              <a:t>        41667   مصروف اندثار الشاحنة</a:t>
            </a:r>
          </a:p>
          <a:p>
            <a:r>
              <a:rPr lang="ar-IQ" sz="2000" b="1" dirty="0" smtClean="0"/>
              <a:t>غلق مصروف الاندثار نهاية السنة</a:t>
            </a:r>
          </a:p>
          <a:p>
            <a:endParaRPr lang="ar-IQ" sz="2000" b="1" dirty="0" smtClean="0"/>
          </a:p>
          <a:p>
            <a:r>
              <a:rPr lang="ar-IQ" sz="2000" b="1" dirty="0" smtClean="0"/>
              <a:t>تكرر القيود نهاية كل سنة حسب مبلغ الاندثار</a:t>
            </a:r>
            <a:endParaRPr lang="ar-IQ" sz="2000" b="1" dirty="0"/>
          </a:p>
        </p:txBody>
      </p:sp>
      <p:cxnSp>
        <p:nvCxnSpPr>
          <p:cNvPr id="9" name="رابط مستقيم 8"/>
          <p:cNvCxnSpPr/>
          <p:nvPr/>
        </p:nvCxnSpPr>
        <p:spPr>
          <a:xfrm>
            <a:off x="7325932" y="2332979"/>
            <a:ext cx="2768956" cy="1"/>
          </a:xfrm>
          <a:prstGeom prst="line">
            <a:avLst/>
          </a:prstGeom>
        </p:spPr>
        <p:style>
          <a:lnRef idx="1">
            <a:schemeClr val="dk1"/>
          </a:lnRef>
          <a:fillRef idx="0">
            <a:schemeClr val="dk1"/>
          </a:fillRef>
          <a:effectRef idx="0">
            <a:schemeClr val="dk1"/>
          </a:effectRef>
          <a:fontRef idx="minor">
            <a:schemeClr val="tx1"/>
          </a:fontRef>
        </p:style>
      </p:cxnSp>
      <p:cxnSp>
        <p:nvCxnSpPr>
          <p:cNvPr id="13" name="رابط مستقيم 12"/>
          <p:cNvCxnSpPr/>
          <p:nvPr/>
        </p:nvCxnSpPr>
        <p:spPr>
          <a:xfrm>
            <a:off x="7443989" y="4275542"/>
            <a:ext cx="2768956"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031480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13646" y="664361"/>
            <a:ext cx="9092484" cy="5078313"/>
          </a:xfrm>
          <a:prstGeom prst="rect">
            <a:avLst/>
          </a:prstGeom>
        </p:spPr>
        <p:txBody>
          <a:bodyPr wrap="square">
            <a:spAutoFit/>
          </a:bodyPr>
          <a:lstStyle/>
          <a:p>
            <a:r>
              <a:rPr lang="ar-IQ" b="1" dirty="0" smtClean="0"/>
              <a:t>مطلوب (2)  </a:t>
            </a:r>
          </a:p>
          <a:p>
            <a:r>
              <a:rPr lang="ar-IQ" b="1" dirty="0" smtClean="0"/>
              <a:t> قيد البيع 2019/1/1</a:t>
            </a:r>
          </a:p>
          <a:p>
            <a:r>
              <a:rPr lang="ar-IQ" b="1" dirty="0" smtClean="0"/>
              <a:t>91667       مخصص اندثار متراكم الشاحنة</a:t>
            </a:r>
          </a:p>
          <a:p>
            <a:r>
              <a:rPr lang="ar-IQ" b="1" dirty="0" smtClean="0"/>
              <a:t>180000     الصندوق</a:t>
            </a:r>
          </a:p>
          <a:p>
            <a:r>
              <a:rPr lang="ar-IQ" b="1" dirty="0" smtClean="0"/>
              <a:t>         250000      الشاحنة</a:t>
            </a:r>
          </a:p>
          <a:p>
            <a:r>
              <a:rPr lang="ar-IQ" b="1" dirty="0" smtClean="0"/>
              <a:t>         21667        ارباح بيع موجودات ثابتة .............. سعر البيع – القيمة الدفترية (180000 – 158333)    </a:t>
            </a:r>
          </a:p>
          <a:p>
            <a:r>
              <a:rPr lang="ar-IQ" b="1" dirty="0" smtClean="0"/>
              <a:t>بيع الشاحنة نقدا    </a:t>
            </a:r>
          </a:p>
          <a:p>
            <a:r>
              <a:rPr lang="ar-IQ" b="1" dirty="0" smtClean="0"/>
              <a:t>	</a:t>
            </a:r>
          </a:p>
          <a:p>
            <a:r>
              <a:rPr lang="ar-IQ" b="1" dirty="0" smtClean="0"/>
              <a:t>مطلوب (3)</a:t>
            </a:r>
          </a:p>
          <a:p>
            <a:r>
              <a:rPr lang="ar-IQ" b="1" dirty="0" smtClean="0"/>
              <a:t>قيد البيع 2020/4/1</a:t>
            </a:r>
          </a:p>
          <a:p>
            <a:r>
              <a:rPr lang="ar-IQ" b="1" dirty="0" smtClean="0"/>
              <a:t>مصروف الاندثار من 1/1/2020 الى 1/4/2020 (3) أشهر = 50000 × 3/12 = 12500</a:t>
            </a:r>
          </a:p>
          <a:p>
            <a:r>
              <a:rPr lang="ar-IQ" b="1" dirty="0" smtClean="0"/>
              <a:t>141667      مخصص اندثار متراكم الشاحنة</a:t>
            </a:r>
          </a:p>
          <a:p>
            <a:r>
              <a:rPr lang="ar-IQ" b="1" dirty="0" smtClean="0"/>
              <a:t>12500        مصروف اندثار الشاحنة</a:t>
            </a:r>
          </a:p>
          <a:p>
            <a:r>
              <a:rPr lang="ar-IQ" b="1" dirty="0" smtClean="0"/>
              <a:t>90000        الصندوق</a:t>
            </a:r>
          </a:p>
          <a:p>
            <a:r>
              <a:rPr lang="ar-IQ" b="1" dirty="0" smtClean="0"/>
              <a:t>5833          خسائر بيع موجودات ثابتة سعر البيع – القيمة الدفترية 90000 – (141677+12500-250000)        </a:t>
            </a:r>
          </a:p>
          <a:p>
            <a:r>
              <a:rPr lang="ar-IQ" b="1" dirty="0" smtClean="0"/>
              <a:t>         250000      الشاحنة</a:t>
            </a:r>
          </a:p>
          <a:p>
            <a:r>
              <a:rPr lang="ar-IQ" dirty="0" smtClean="0"/>
              <a:t>     بيع الشاحنة نقدا     </a:t>
            </a:r>
          </a:p>
          <a:p>
            <a:r>
              <a:rPr lang="ar-IQ" dirty="0" smtClean="0"/>
              <a:t>	</a:t>
            </a:r>
            <a:endParaRPr lang="ar-IQ" dirty="0"/>
          </a:p>
        </p:txBody>
      </p:sp>
      <p:cxnSp>
        <p:nvCxnSpPr>
          <p:cNvPr id="4" name="رابط مستقيم 3"/>
          <p:cNvCxnSpPr/>
          <p:nvPr/>
        </p:nvCxnSpPr>
        <p:spPr>
          <a:xfrm flipV="1">
            <a:off x="7521262" y="2713699"/>
            <a:ext cx="2768958" cy="12879"/>
          </a:xfrm>
          <a:prstGeom prst="line">
            <a:avLst/>
          </a:prstGeom>
        </p:spPr>
        <p:style>
          <a:lnRef idx="1">
            <a:schemeClr val="dk1"/>
          </a:lnRef>
          <a:fillRef idx="0">
            <a:schemeClr val="dk1"/>
          </a:fillRef>
          <a:effectRef idx="0">
            <a:schemeClr val="dk1"/>
          </a:effectRef>
          <a:fontRef idx="minor">
            <a:schemeClr val="tx1"/>
          </a:fontRef>
        </p:style>
      </p:cxnSp>
      <p:cxnSp>
        <p:nvCxnSpPr>
          <p:cNvPr id="7" name="رابط مستقيم 6"/>
          <p:cNvCxnSpPr/>
          <p:nvPr/>
        </p:nvCxnSpPr>
        <p:spPr>
          <a:xfrm flipV="1">
            <a:off x="7637172" y="5381223"/>
            <a:ext cx="2768958" cy="128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407742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ctr">
              <a:spcBef>
                <a:spcPts val="1000"/>
              </a:spcBef>
            </a:pPr>
            <a:r>
              <a:rPr lang="ar-IQ" sz="3600" dirty="0" smtClean="0"/>
              <a:t>الموجودات الثابتة (غير المتداولة) الجزء </a:t>
            </a:r>
            <a:r>
              <a:rPr lang="ar-IQ" sz="3600" dirty="0" smtClean="0"/>
              <a:t>الثاني</a:t>
            </a:r>
            <a:br>
              <a:rPr lang="ar-IQ" sz="3600" dirty="0" smtClean="0"/>
            </a:br>
            <a:r>
              <a:rPr lang="ar-IQ" sz="2400" dirty="0" smtClean="0">
                <a:solidFill>
                  <a:prstClr val="black"/>
                </a:solidFill>
                <a:latin typeface="Calibri" panose="020F0502020204030204"/>
                <a:ea typeface="+mn-ea"/>
                <a:cs typeface="Arial" panose="020B0604020202020204" pitchFamily="34" charset="0"/>
              </a:rPr>
              <a:t>المدرس </a:t>
            </a:r>
            <a:r>
              <a:rPr lang="ar-IQ" sz="2400" dirty="0">
                <a:solidFill>
                  <a:prstClr val="black"/>
                </a:solidFill>
                <a:latin typeface="Calibri" panose="020F0502020204030204"/>
                <a:ea typeface="+mn-ea"/>
                <a:cs typeface="Arial" panose="020B0604020202020204" pitchFamily="34" charset="0"/>
              </a:rPr>
              <a:t>الدكتور: احمد سعد جاري </a:t>
            </a:r>
            <a:br>
              <a:rPr lang="ar-IQ" sz="2400" dirty="0">
                <a:solidFill>
                  <a:prstClr val="black"/>
                </a:solidFill>
                <a:latin typeface="Calibri" panose="020F0502020204030204"/>
                <a:ea typeface="+mn-ea"/>
                <a:cs typeface="Arial" panose="020B0604020202020204" pitchFamily="34" charset="0"/>
              </a:rPr>
            </a:br>
            <a:r>
              <a:rPr lang="ar-IQ" sz="2400" dirty="0">
                <a:solidFill>
                  <a:prstClr val="black"/>
                </a:solidFill>
                <a:latin typeface="Calibri" panose="020F0502020204030204"/>
                <a:ea typeface="+mn-ea"/>
                <a:cs typeface="Arial" panose="020B0604020202020204" pitchFamily="34" charset="0"/>
              </a:rPr>
              <a:t>قسم المحاسبة / كلية الادارة والاقتصاد/ الجامعة المستنصرية  </a:t>
            </a:r>
          </a:p>
        </p:txBody>
      </p:sp>
      <p:pic>
        <p:nvPicPr>
          <p:cNvPr id="6" name="عنصر نائب للمحتوى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2086" y="2063750"/>
            <a:ext cx="4415366" cy="3311525"/>
          </a:xfrm>
        </p:spPr>
      </p:pic>
      <p:pic>
        <p:nvPicPr>
          <p:cNvPr id="5" name="عنصر نائب للمحتوى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881812" y="2063750"/>
            <a:ext cx="3311525" cy="3311525"/>
          </a:xfrm>
        </p:spPr>
      </p:pic>
    </p:spTree>
    <p:extLst>
      <p:ext uri="{BB962C8B-B14F-4D97-AF65-F5344CB8AC3E}">
        <p14:creationId xmlns:p14="http://schemas.microsoft.com/office/powerpoint/2010/main" val="39144475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4000" dirty="0"/>
              <a:t>تسجيل قيد الاندثار والغلق</a:t>
            </a:r>
          </a:p>
        </p:txBody>
      </p:sp>
      <p:sp>
        <p:nvSpPr>
          <p:cNvPr id="3" name="عنصر نائب للمحتوى 2"/>
          <p:cNvSpPr>
            <a:spLocks noGrp="1"/>
          </p:cNvSpPr>
          <p:nvPr>
            <p:ph sz="quarter" idx="13"/>
          </p:nvPr>
        </p:nvSpPr>
        <p:spPr>
          <a:xfrm>
            <a:off x="582770" y="1506829"/>
            <a:ext cx="10394707" cy="4288664"/>
          </a:xfrm>
        </p:spPr>
        <p:txBody>
          <a:bodyPr>
            <a:normAutofit/>
          </a:bodyPr>
          <a:lstStyle/>
          <a:p>
            <a:pPr marL="0" indent="0">
              <a:buNone/>
            </a:pPr>
            <a:r>
              <a:rPr lang="ar-IQ" dirty="0"/>
              <a:t>هناك طريقتان لتسجيل قسط الاندثار وهما:</a:t>
            </a:r>
          </a:p>
          <a:p>
            <a:pPr marL="0" indent="0">
              <a:buNone/>
            </a:pPr>
            <a:r>
              <a:rPr lang="ar-IQ" dirty="0" smtClean="0"/>
              <a:t>1. الطريقة </a:t>
            </a:r>
            <a:r>
              <a:rPr lang="ar-IQ" dirty="0"/>
              <a:t>المباشرة: حسب هذه الطريقة يخفض قسط الاندثار مباشرة من قيمة الموجود الثابت، ولذلك يظهر الموجود الثابت في قائمة المركز المالي بالقيمة الصافية، ويثبت القيد الآتي نهاية كل سنة بعد احتساب قسط الاندثار </a:t>
            </a:r>
          </a:p>
          <a:p>
            <a:pPr marL="0" indent="0">
              <a:buNone/>
            </a:pPr>
            <a:r>
              <a:rPr lang="ar-IQ" dirty="0"/>
              <a:t>××××      مصروف اندثار الموجود الثابت </a:t>
            </a:r>
          </a:p>
          <a:p>
            <a:pPr marL="0" indent="0">
              <a:buNone/>
            </a:pPr>
            <a:r>
              <a:rPr lang="ar-IQ" dirty="0"/>
              <a:t>        ×××× الموجود الثابت</a:t>
            </a:r>
          </a:p>
          <a:p>
            <a:pPr marL="0" indent="0">
              <a:buNone/>
            </a:pPr>
            <a:r>
              <a:rPr lang="ar-IQ" dirty="0"/>
              <a:t>ويغلق حساب الاندثار في حساب الارباح والخسائر بالقيد الآتي:</a:t>
            </a:r>
          </a:p>
          <a:p>
            <a:pPr marL="0" indent="0">
              <a:buNone/>
            </a:pPr>
            <a:r>
              <a:rPr lang="ar-IQ" dirty="0"/>
              <a:t>××××       الارباح والخسائر </a:t>
            </a:r>
          </a:p>
          <a:p>
            <a:pPr marL="0" indent="0">
              <a:buNone/>
            </a:pPr>
            <a:r>
              <a:rPr lang="ar-IQ" dirty="0"/>
              <a:t>        ××××   مصروف اندثار الموجود الثابت</a:t>
            </a:r>
          </a:p>
          <a:p>
            <a:pPr marL="0" indent="0">
              <a:buNone/>
            </a:pPr>
            <a:endParaRPr lang="ar-IQ" dirty="0"/>
          </a:p>
        </p:txBody>
      </p:sp>
    </p:spTree>
    <p:extLst>
      <p:ext uri="{BB962C8B-B14F-4D97-AF65-F5344CB8AC3E}">
        <p14:creationId xmlns:p14="http://schemas.microsoft.com/office/powerpoint/2010/main" val="411636788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200" dirty="0"/>
              <a:t>وبالرجوع الى المثال السابق فأن قيد </a:t>
            </a:r>
            <a:r>
              <a:rPr lang="ar-IQ" sz="3200" dirty="0" smtClean="0"/>
              <a:t>الاندثار وقيد الغلق في 2018/12/31 </a:t>
            </a:r>
            <a:endParaRPr lang="ar-IQ" sz="3200" dirty="0"/>
          </a:p>
        </p:txBody>
      </p:sp>
      <p:sp>
        <p:nvSpPr>
          <p:cNvPr id="3" name="مستطيل 2"/>
          <p:cNvSpPr/>
          <p:nvPr/>
        </p:nvSpPr>
        <p:spPr>
          <a:xfrm>
            <a:off x="1983347" y="2413338"/>
            <a:ext cx="8912180" cy="2677656"/>
          </a:xfrm>
          <a:prstGeom prst="rect">
            <a:avLst/>
          </a:prstGeom>
        </p:spPr>
        <p:txBody>
          <a:bodyPr wrap="square">
            <a:spAutoFit/>
          </a:bodyPr>
          <a:lstStyle/>
          <a:p>
            <a:r>
              <a:rPr lang="ar-IQ" sz="2400" dirty="0" smtClean="0"/>
              <a:t>30000       مصروف اندثار المعدات </a:t>
            </a:r>
          </a:p>
          <a:p>
            <a:r>
              <a:rPr lang="ar-IQ" sz="2400" dirty="0" smtClean="0"/>
              <a:t>        30000    المعدات</a:t>
            </a:r>
          </a:p>
          <a:p>
            <a:endParaRPr lang="ar-IQ" sz="2400" dirty="0" smtClean="0"/>
          </a:p>
          <a:p>
            <a:r>
              <a:rPr lang="ar-IQ" sz="2400" dirty="0" smtClean="0"/>
              <a:t>ويغلق حساب الاندثار في حساب الارباح والخسائر بالقيد الآتي:</a:t>
            </a:r>
          </a:p>
          <a:p>
            <a:r>
              <a:rPr lang="ar-IQ" sz="2400" dirty="0" smtClean="0"/>
              <a:t>30000      الارباح والخسائر </a:t>
            </a:r>
          </a:p>
          <a:p>
            <a:r>
              <a:rPr lang="ar-IQ" sz="2400" dirty="0" smtClean="0"/>
              <a:t>        30000     مصروف اندثار المعدات</a:t>
            </a:r>
          </a:p>
          <a:p>
            <a:endParaRPr lang="ar-IQ" sz="2400" dirty="0"/>
          </a:p>
        </p:txBody>
      </p:sp>
      <p:cxnSp>
        <p:nvCxnSpPr>
          <p:cNvPr id="5" name="رابط مستقيم 4"/>
          <p:cNvCxnSpPr/>
          <p:nvPr/>
        </p:nvCxnSpPr>
        <p:spPr>
          <a:xfrm>
            <a:off x="7856113" y="3429000"/>
            <a:ext cx="2485622" cy="0"/>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p:cNvCxnSpPr/>
          <p:nvPr/>
        </p:nvCxnSpPr>
        <p:spPr>
          <a:xfrm>
            <a:off x="7585656" y="4971245"/>
            <a:ext cx="2485623" cy="128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78010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sz="2400" dirty="0" smtClean="0"/>
              <a:t>2. الطريقة </a:t>
            </a:r>
            <a:r>
              <a:rPr lang="ar-IQ" sz="2400" dirty="0"/>
              <a:t>غير المباشرة:</a:t>
            </a:r>
            <a:r>
              <a:rPr lang="ar-IQ" dirty="0"/>
              <a:t> </a:t>
            </a:r>
          </a:p>
        </p:txBody>
      </p:sp>
      <p:sp>
        <p:nvSpPr>
          <p:cNvPr id="4" name="مستطيل 3"/>
          <p:cNvSpPr/>
          <p:nvPr/>
        </p:nvSpPr>
        <p:spPr>
          <a:xfrm>
            <a:off x="1751527" y="1997839"/>
            <a:ext cx="8770511" cy="3693319"/>
          </a:xfrm>
          <a:prstGeom prst="rect">
            <a:avLst/>
          </a:prstGeom>
        </p:spPr>
        <p:txBody>
          <a:bodyPr wrap="square">
            <a:spAutoFit/>
          </a:bodyPr>
          <a:lstStyle/>
          <a:p>
            <a:r>
              <a:rPr lang="ar-IQ" sz="2400" dirty="0" smtClean="0"/>
              <a:t>بموجب هذه الطريقة لا يتم تخفيض قيمة الموجود الثابت مباشرة بل يفتح حساب مخصص اندثار متراكم يظهر في الجانب الدائن من القيد ويكون قيد الاندثار والغلق نهاية سنة 2018 للمثال السابق: </a:t>
            </a:r>
          </a:p>
          <a:p>
            <a:r>
              <a:rPr lang="ar-IQ" sz="2400" dirty="0" smtClean="0"/>
              <a:t>  30000       مصروف اندثار المعدات </a:t>
            </a:r>
          </a:p>
          <a:p>
            <a:r>
              <a:rPr lang="ar-IQ" sz="2400" dirty="0" smtClean="0"/>
              <a:t>        30000    مخصص اندثار متراكم المعدات</a:t>
            </a:r>
          </a:p>
          <a:p>
            <a:endParaRPr lang="ar-IQ" sz="2400" dirty="0" smtClean="0"/>
          </a:p>
          <a:p>
            <a:r>
              <a:rPr lang="ar-IQ" sz="2400" dirty="0" smtClean="0"/>
              <a:t>ويغلق حساب الاندثار في حساب الارباح والخسائر بالقيد الآتي:</a:t>
            </a:r>
          </a:p>
          <a:p>
            <a:r>
              <a:rPr lang="ar-IQ" sz="2400" dirty="0" smtClean="0"/>
              <a:t>30000      الارباح والخسائر </a:t>
            </a:r>
          </a:p>
          <a:p>
            <a:r>
              <a:rPr lang="ar-IQ" sz="2400" dirty="0" smtClean="0"/>
              <a:t>        30000     مصروف اندثار المعدات</a:t>
            </a:r>
          </a:p>
          <a:p>
            <a:endParaRPr lang="ar-IQ" dirty="0"/>
          </a:p>
        </p:txBody>
      </p:sp>
      <p:cxnSp>
        <p:nvCxnSpPr>
          <p:cNvPr id="6" name="رابط مستقيم 5"/>
          <p:cNvCxnSpPr/>
          <p:nvPr/>
        </p:nvCxnSpPr>
        <p:spPr>
          <a:xfrm>
            <a:off x="6761408" y="4043966"/>
            <a:ext cx="2421228" cy="13034"/>
          </a:xfrm>
          <a:prstGeom prst="line">
            <a:avLst/>
          </a:prstGeom>
        </p:spPr>
        <p:style>
          <a:lnRef idx="1">
            <a:schemeClr val="dk1"/>
          </a:lnRef>
          <a:fillRef idx="0">
            <a:schemeClr val="dk1"/>
          </a:fillRef>
          <a:effectRef idx="0">
            <a:schemeClr val="dk1"/>
          </a:effectRef>
          <a:fontRef idx="minor">
            <a:schemeClr val="tx1"/>
          </a:fontRef>
        </p:style>
      </p:cxnSp>
      <p:cxnSp>
        <p:nvCxnSpPr>
          <p:cNvPr id="9" name="رابط مستقيم 8"/>
          <p:cNvCxnSpPr/>
          <p:nvPr/>
        </p:nvCxnSpPr>
        <p:spPr>
          <a:xfrm>
            <a:off x="7068354" y="5342585"/>
            <a:ext cx="2421228" cy="1303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677037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687132" y="1379448"/>
            <a:ext cx="8165205" cy="3693319"/>
          </a:xfrm>
          <a:prstGeom prst="rect">
            <a:avLst/>
          </a:prstGeom>
        </p:spPr>
        <p:txBody>
          <a:bodyPr wrap="square">
            <a:spAutoFit/>
          </a:bodyPr>
          <a:lstStyle/>
          <a:p>
            <a:r>
              <a:rPr lang="ar-IQ" dirty="0" smtClean="0"/>
              <a:t>ويظهر حساب المخصص في قائمة المركز المالي كتخفيض من قيمة الموجود الثابت </a:t>
            </a:r>
          </a:p>
          <a:p>
            <a:r>
              <a:rPr lang="ar-IQ" dirty="0" smtClean="0"/>
              <a:t>وتظهر قائمة المركز المالي في حالة الطريقة المباشرة وغير المباشرة كالآتي:</a:t>
            </a:r>
          </a:p>
          <a:p>
            <a:r>
              <a:rPr lang="ar-IQ" dirty="0" smtClean="0"/>
              <a:t>الطريقة المباشرة:</a:t>
            </a:r>
          </a:p>
          <a:p>
            <a:r>
              <a:rPr lang="ar-IQ" dirty="0" smtClean="0"/>
              <a:t>               قائمة المركز المالي الجزئية 2018/12/31</a:t>
            </a:r>
          </a:p>
          <a:p>
            <a:r>
              <a:rPr lang="ar-IQ" dirty="0" smtClean="0"/>
              <a:t>130000    المعدات</a:t>
            </a:r>
          </a:p>
          <a:p>
            <a:r>
              <a:rPr lang="ar-IQ" dirty="0" smtClean="0"/>
              <a:t>              </a:t>
            </a:r>
          </a:p>
          <a:p>
            <a:r>
              <a:rPr lang="ar-IQ" dirty="0" smtClean="0"/>
              <a:t>     </a:t>
            </a:r>
          </a:p>
          <a:p>
            <a:r>
              <a:rPr lang="ar-IQ" dirty="0" smtClean="0"/>
              <a:t>الطريقة غير المباشرة:</a:t>
            </a:r>
          </a:p>
          <a:p>
            <a:r>
              <a:rPr lang="ar-IQ" dirty="0" smtClean="0"/>
              <a:t>             قائمة المركز المالي الجزئية 2018/12/31</a:t>
            </a:r>
          </a:p>
          <a:p>
            <a:r>
              <a:rPr lang="ar-IQ" dirty="0" smtClean="0"/>
              <a:t>160000   المعدات</a:t>
            </a:r>
          </a:p>
          <a:p>
            <a:r>
              <a:rPr lang="ar-IQ" dirty="0" smtClean="0"/>
              <a:t>(30000)   مخصص الاندثار المتراكم</a:t>
            </a:r>
          </a:p>
          <a:p>
            <a:r>
              <a:rPr lang="ar-IQ" dirty="0" smtClean="0"/>
              <a:t>130000      صافي قيمة المعدات              </a:t>
            </a:r>
          </a:p>
          <a:p>
            <a:endParaRPr lang="ar-IQ" dirty="0"/>
          </a:p>
        </p:txBody>
      </p:sp>
      <p:cxnSp>
        <p:nvCxnSpPr>
          <p:cNvPr id="7" name="رابط مستقيم 6"/>
          <p:cNvCxnSpPr/>
          <p:nvPr/>
        </p:nvCxnSpPr>
        <p:spPr>
          <a:xfrm flipV="1">
            <a:off x="5628068" y="2485623"/>
            <a:ext cx="3940935" cy="38636"/>
          </a:xfrm>
          <a:prstGeom prst="line">
            <a:avLst/>
          </a:prstGeom>
        </p:spPr>
        <p:style>
          <a:lnRef idx="1">
            <a:schemeClr val="dk1"/>
          </a:lnRef>
          <a:fillRef idx="0">
            <a:schemeClr val="dk1"/>
          </a:fillRef>
          <a:effectRef idx="0">
            <a:schemeClr val="dk1"/>
          </a:effectRef>
          <a:fontRef idx="minor">
            <a:schemeClr val="tx1"/>
          </a:fontRef>
        </p:style>
      </p:cxnSp>
      <p:cxnSp>
        <p:nvCxnSpPr>
          <p:cNvPr id="11" name="رابط مستقيم 10"/>
          <p:cNvCxnSpPr/>
          <p:nvPr/>
        </p:nvCxnSpPr>
        <p:spPr>
          <a:xfrm>
            <a:off x="7443989" y="2504941"/>
            <a:ext cx="0" cy="721166"/>
          </a:xfrm>
          <a:prstGeom prst="line">
            <a:avLst/>
          </a:prstGeom>
        </p:spPr>
        <p:style>
          <a:lnRef idx="1">
            <a:schemeClr val="dk1"/>
          </a:lnRef>
          <a:fillRef idx="0">
            <a:schemeClr val="dk1"/>
          </a:fillRef>
          <a:effectRef idx="0">
            <a:schemeClr val="dk1"/>
          </a:effectRef>
          <a:fontRef idx="minor">
            <a:schemeClr val="tx1"/>
          </a:fontRef>
        </p:style>
      </p:cxnSp>
      <p:cxnSp>
        <p:nvCxnSpPr>
          <p:cNvPr id="14" name="رابط مستقيم 13"/>
          <p:cNvCxnSpPr/>
          <p:nvPr/>
        </p:nvCxnSpPr>
        <p:spPr>
          <a:xfrm>
            <a:off x="6578958" y="3902299"/>
            <a:ext cx="0" cy="721166"/>
          </a:xfrm>
          <a:prstGeom prst="line">
            <a:avLst/>
          </a:prstGeom>
        </p:spPr>
        <p:style>
          <a:lnRef idx="1">
            <a:schemeClr val="dk1"/>
          </a:lnRef>
          <a:fillRef idx="0">
            <a:schemeClr val="dk1"/>
          </a:fillRef>
          <a:effectRef idx="0">
            <a:schemeClr val="dk1"/>
          </a:effectRef>
          <a:fontRef idx="minor">
            <a:schemeClr val="tx1"/>
          </a:fontRef>
        </p:style>
      </p:cxnSp>
      <p:cxnSp>
        <p:nvCxnSpPr>
          <p:cNvPr id="15" name="رابط مستقيم 14"/>
          <p:cNvCxnSpPr/>
          <p:nvPr/>
        </p:nvCxnSpPr>
        <p:spPr>
          <a:xfrm flipV="1">
            <a:off x="5293217" y="3868223"/>
            <a:ext cx="4378817" cy="3407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15338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dirty="0"/>
              <a:t>بيع الموجودات الثابتة:</a:t>
            </a:r>
          </a:p>
        </p:txBody>
      </p:sp>
      <p:sp>
        <p:nvSpPr>
          <p:cNvPr id="3" name="عنصر نائب للمحتوى 2"/>
          <p:cNvSpPr>
            <a:spLocks noGrp="1"/>
          </p:cNvSpPr>
          <p:nvPr>
            <p:ph sz="quarter" idx="13"/>
          </p:nvPr>
        </p:nvSpPr>
        <p:spPr>
          <a:xfrm>
            <a:off x="685800" y="1532586"/>
            <a:ext cx="10394707" cy="3841999"/>
          </a:xfrm>
        </p:spPr>
        <p:txBody>
          <a:bodyPr>
            <a:normAutofit/>
          </a:bodyPr>
          <a:lstStyle/>
          <a:p>
            <a:pPr marL="0" indent="0">
              <a:buNone/>
            </a:pPr>
            <a:r>
              <a:rPr lang="ar-IQ" dirty="0"/>
              <a:t>عندما يتم بيع الموجود الثابت ينبغي توفر بعض المعلومات المهمة لغرض الاحتساب والتسجيل المحاسبي وهذه المعلومات:</a:t>
            </a:r>
          </a:p>
          <a:p>
            <a:pPr marL="0" indent="0">
              <a:buNone/>
            </a:pPr>
            <a:r>
              <a:rPr lang="ar-IQ" dirty="0" smtClean="0"/>
              <a:t>1. صافي </a:t>
            </a:r>
            <a:r>
              <a:rPr lang="ar-IQ" dirty="0"/>
              <a:t>القيمة البيعية للموجود الثابت في تاريخ البيع وتستخرج بالمعادلة الآتية:</a:t>
            </a:r>
          </a:p>
          <a:p>
            <a:pPr marL="0" indent="0">
              <a:buNone/>
            </a:pPr>
            <a:r>
              <a:rPr lang="ar-IQ" dirty="0"/>
              <a:t>صافي القيمة البيعية = سعر البيع – مصاريف البيع (هي جميع المصاريف التي تتحملها الوحدة لإتمام عملية البيع) </a:t>
            </a:r>
          </a:p>
          <a:p>
            <a:pPr marL="0" indent="0">
              <a:buNone/>
            </a:pPr>
            <a:r>
              <a:rPr lang="ar-IQ" dirty="0" smtClean="0"/>
              <a:t>2. مخصص </a:t>
            </a:r>
            <a:r>
              <a:rPr lang="ar-IQ" dirty="0"/>
              <a:t>الاندثار المتراكم للموجود في تاريخ البيع (الاندثار المتراكم للموجود الظاهر في قائمة المركز المالي)</a:t>
            </a:r>
          </a:p>
          <a:p>
            <a:pPr marL="0" indent="0">
              <a:buNone/>
            </a:pPr>
            <a:r>
              <a:rPr lang="ar-IQ" dirty="0"/>
              <a:t>3</a:t>
            </a:r>
            <a:r>
              <a:rPr lang="ar-IQ" dirty="0" smtClean="0"/>
              <a:t>. مصروف </a:t>
            </a:r>
            <a:r>
              <a:rPr lang="ar-IQ" dirty="0"/>
              <a:t>الاندثار وهو اندثار الموجود خلال سنة البيع </a:t>
            </a:r>
          </a:p>
          <a:p>
            <a:pPr marL="0" indent="0">
              <a:buNone/>
            </a:pPr>
            <a:r>
              <a:rPr lang="ar-IQ" dirty="0" smtClean="0"/>
              <a:t>4. القيمة </a:t>
            </a:r>
            <a:r>
              <a:rPr lang="ar-IQ" dirty="0"/>
              <a:t>الدفترية للموجود وهي الفرق بين الكلفة التاريخية للموجود ومخصص الاندثار المتراكم للموجود</a:t>
            </a:r>
          </a:p>
          <a:p>
            <a:pPr marL="0" indent="0">
              <a:buNone/>
            </a:pPr>
            <a:r>
              <a:rPr lang="ar-IQ" dirty="0" smtClean="0"/>
              <a:t>5. ارباح </a:t>
            </a:r>
            <a:r>
              <a:rPr lang="ar-IQ" dirty="0"/>
              <a:t>(خسائر البيع) = صافي القيمة البيعية – القيمة الدفترية</a:t>
            </a:r>
          </a:p>
          <a:p>
            <a:pPr marL="0" indent="0">
              <a:buNone/>
            </a:pPr>
            <a:endParaRPr lang="ar-IQ" dirty="0"/>
          </a:p>
        </p:txBody>
      </p:sp>
    </p:spTree>
    <p:extLst>
      <p:ext uri="{BB962C8B-B14F-4D97-AF65-F5344CB8AC3E}">
        <p14:creationId xmlns:p14="http://schemas.microsoft.com/office/powerpoint/2010/main" val="193695740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IQ" sz="3600" dirty="0"/>
              <a:t>خطوات استخراج ربح او خسارة البيع للموجود الثابت (</a:t>
            </a:r>
            <a:r>
              <a:rPr lang="ar-IQ" sz="3600" dirty="0" smtClean="0"/>
              <a:t>مهمة)</a:t>
            </a:r>
            <a:endParaRPr lang="ar-IQ" sz="3600" dirty="0"/>
          </a:p>
        </p:txBody>
      </p:sp>
      <p:sp>
        <p:nvSpPr>
          <p:cNvPr id="3" name="عنصر نائب للمحتوى 2"/>
          <p:cNvSpPr>
            <a:spLocks noGrp="1"/>
          </p:cNvSpPr>
          <p:nvPr>
            <p:ph sz="quarter" idx="13"/>
          </p:nvPr>
        </p:nvSpPr>
        <p:spPr>
          <a:xfrm>
            <a:off x="685800" y="1545466"/>
            <a:ext cx="10394707" cy="3829120"/>
          </a:xfrm>
        </p:spPr>
        <p:txBody>
          <a:bodyPr>
            <a:normAutofit fontScale="77500" lnSpcReduction="20000"/>
          </a:bodyPr>
          <a:lstStyle/>
          <a:p>
            <a:pPr marL="0" indent="0">
              <a:buNone/>
            </a:pPr>
            <a:r>
              <a:rPr lang="ar-IQ" dirty="0" smtClean="0"/>
              <a:t>1. </a:t>
            </a:r>
            <a:r>
              <a:rPr lang="ar-IQ" sz="2400" dirty="0" smtClean="0"/>
              <a:t>نستخرج </a:t>
            </a:r>
            <a:r>
              <a:rPr lang="ar-IQ" sz="2400" dirty="0"/>
              <a:t>القيمة الدفترية وهي تمثل الفرق بين الكلفة التاريخية (كلفة الاقتناء) واجمالي الاندثار المحتسب على الموجود الثابت من تاريخ الاقتناء الى تاريخ البيع وحسب تاريخ البيع يكون الاندثار كالآتي:</a:t>
            </a:r>
          </a:p>
          <a:p>
            <a:pPr marL="0" indent="0">
              <a:buNone/>
            </a:pPr>
            <a:r>
              <a:rPr lang="ar-IQ" sz="2400" dirty="0"/>
              <a:t>أ. إذا كان البيع في بداية السنة 1/1 فان القيمة الدفترية = الكلفة التاريخية – مخصص الاندثار المتراكم (المثبت في قائمة المركز المالي </a:t>
            </a:r>
          </a:p>
          <a:p>
            <a:pPr marL="0" indent="0">
              <a:buNone/>
            </a:pPr>
            <a:r>
              <a:rPr lang="ar-IQ" sz="2400" dirty="0"/>
              <a:t>ب. إذا كان البع خلال السنة ليس في بدايتها فان القيمة الدفترية = الكلفة التاريخية – (مخصص الاندثار المتراكم + مصروف الاندثار خلال سنة البيع)</a:t>
            </a:r>
          </a:p>
          <a:p>
            <a:pPr marL="0" indent="0">
              <a:buNone/>
            </a:pPr>
            <a:r>
              <a:rPr lang="ar-IQ" sz="2400" dirty="0"/>
              <a:t>2. مقارنة سعر البيع الصافي مع القيمة الدفترية وهنا تكون ثلاث حالات: </a:t>
            </a:r>
          </a:p>
          <a:p>
            <a:pPr marL="0" indent="0">
              <a:buNone/>
            </a:pPr>
            <a:r>
              <a:rPr lang="ar-IQ" sz="2400" dirty="0"/>
              <a:t>أ. سعر البيع = القيمة الدفترية (لا يوجد ربح ولاخسارة) النتيجة صفر</a:t>
            </a:r>
          </a:p>
          <a:p>
            <a:pPr marL="0" indent="0">
              <a:buNone/>
            </a:pPr>
            <a:r>
              <a:rPr lang="ar-IQ" sz="2400" dirty="0"/>
              <a:t>ب. سعر البيع &gt; القمة الدفترية (ربح) النتيجة موجبة</a:t>
            </a:r>
          </a:p>
          <a:p>
            <a:pPr marL="0" indent="0">
              <a:buNone/>
            </a:pPr>
            <a:r>
              <a:rPr lang="ar-IQ" sz="2400" dirty="0"/>
              <a:t>ج. سعر البيع &lt; القيمة الدفترية (خسارة) النتيجة سالبة</a:t>
            </a:r>
          </a:p>
          <a:p>
            <a:pPr marL="0" indent="0">
              <a:buNone/>
            </a:pPr>
            <a:endParaRPr lang="ar-IQ" sz="2400" dirty="0"/>
          </a:p>
        </p:txBody>
      </p:sp>
    </p:spTree>
    <p:extLst>
      <p:ext uri="{BB962C8B-B14F-4D97-AF65-F5344CB8AC3E}">
        <p14:creationId xmlns:p14="http://schemas.microsoft.com/office/powerpoint/2010/main" val="382833646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مستطيل 2"/>
              <p:cNvSpPr/>
              <p:nvPr/>
            </p:nvSpPr>
            <p:spPr>
              <a:xfrm>
                <a:off x="2086377" y="1624608"/>
                <a:ext cx="8757633" cy="3441520"/>
              </a:xfrm>
              <a:prstGeom prst="rect">
                <a:avLst/>
              </a:prstGeom>
            </p:spPr>
            <p:txBody>
              <a:bodyPr wrap="square">
                <a:spAutoFit/>
              </a:bodyPr>
              <a:lstStyle/>
              <a:p>
                <a:pPr algn="just">
                  <a:lnSpc>
                    <a:spcPct val="107000"/>
                  </a:lnSpc>
                </a:pPr>
                <a:r>
                  <a:rPr lang="ar-IQ" b="1" u="sng" dirty="0" smtClean="0">
                    <a:effectLst/>
                    <a:latin typeface="Calibri" panose="020F0502020204030204" pitchFamily="34" charset="0"/>
                    <a:ea typeface="Calibri" panose="020F0502020204030204" pitchFamily="34" charset="0"/>
                    <a:cs typeface="Times New Roman" panose="02020603050405020304" pitchFamily="18" charset="0"/>
                  </a:rPr>
                  <a:t>مثال: </a:t>
                </a:r>
                <a:r>
                  <a:rPr lang="ar-IQ" b="1" dirty="0">
                    <a:effectLst/>
                    <a:latin typeface="Calibri" panose="020F0502020204030204" pitchFamily="34" charset="0"/>
                    <a:ea typeface="Calibri" panose="020F0502020204030204" pitchFamily="34" charset="0"/>
                    <a:cs typeface="Times New Roman" panose="02020603050405020304" pitchFamily="18" charset="0"/>
                  </a:rPr>
                  <a:t>شركة القاسم تمتلك ماكنة كلفتها التاريخية 300000 دينار بتاريخ </a:t>
                </a:r>
                <a:r>
                  <a:rPr lang="ar-IQ" b="1" dirty="0" smtClean="0">
                    <a:effectLst/>
                    <a:latin typeface="Calibri" panose="020F0502020204030204" pitchFamily="34" charset="0"/>
                    <a:ea typeface="Calibri" panose="020F0502020204030204" pitchFamily="34" charset="0"/>
                    <a:cs typeface="Times New Roman" panose="02020603050405020304" pitchFamily="18" charset="0"/>
                  </a:rPr>
                  <a:t>2015/1/1 </a:t>
                </a:r>
                <a:r>
                  <a:rPr lang="ar-IQ" b="1" dirty="0">
                    <a:effectLst/>
                    <a:latin typeface="Calibri" panose="020F0502020204030204" pitchFamily="34" charset="0"/>
                    <a:ea typeface="Calibri" panose="020F0502020204030204" pitchFamily="34" charset="0"/>
                    <a:cs typeface="Times New Roman" panose="02020603050405020304" pitchFamily="18" charset="0"/>
                  </a:rPr>
                  <a:t>وعمرها الاقتصادي خمس سنوات وقيمة الانقاض قدرت ب 60000 دينار المطلوب احتساب ربح (خسارة) البيع في الحالات الآتية علما انها تستخدم طريقة القسط الثابت في احتساب الاندثار والطريقة غير المباشرة في تسجيل الاندثار:</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إذا تم بيع الماكنة بتاريخ </a:t>
                </a:r>
                <a:r>
                  <a:rPr lang="ar-IQ"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2018/1/1 </a:t>
                </a: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بسعر بيع صافي 200000 دينار نقدا</a:t>
                </a:r>
                <a:endParaRPr lang="en-US" b="1" u="none" strike="noStrik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إذا تم بيع الماكنة بتاريخ </a:t>
                </a:r>
                <a:r>
                  <a:rPr lang="ar-IQ"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2019/1/1 </a:t>
                </a: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بسعر بيع صافي 108000 دينار نقدا</a:t>
                </a:r>
                <a:endParaRPr lang="en-US" b="1" u="none" strike="noStrik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إذا تم بيع الماكنة بتاريخ </a:t>
                </a:r>
                <a:r>
                  <a:rPr lang="ar-IQ" b="1" u="none" strike="noStrike" dirty="0" smtClean="0">
                    <a:effectLst/>
                    <a:latin typeface="Calibri" panose="020F0502020204030204" pitchFamily="34" charset="0"/>
                    <a:ea typeface="Calibri" panose="020F0502020204030204" pitchFamily="34" charset="0"/>
                    <a:cs typeface="Times New Roman" panose="02020603050405020304" pitchFamily="18" charset="0"/>
                  </a:rPr>
                  <a:t>2018/4/1 </a:t>
                </a:r>
                <a:r>
                  <a:rPr lang="ar-IQ" b="1" u="none" strike="noStrike" dirty="0">
                    <a:effectLst/>
                    <a:latin typeface="Calibri" panose="020F0502020204030204" pitchFamily="34" charset="0"/>
                    <a:ea typeface="Calibri" panose="020F0502020204030204" pitchFamily="34" charset="0"/>
                    <a:cs typeface="Times New Roman" panose="02020603050405020304" pitchFamily="18" charset="0"/>
                  </a:rPr>
                  <a:t>بسعر بيع صافي 120000 دينار نقدا</a:t>
                </a:r>
                <a:endParaRPr lang="en-US" b="1" u="none" strike="noStrike"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b="1" u="sng" dirty="0">
                    <a:effectLst/>
                    <a:latin typeface="Calibri" panose="020F0502020204030204" pitchFamily="34" charset="0"/>
                    <a:ea typeface="Calibri" panose="020F0502020204030204" pitchFamily="34" charset="0"/>
                    <a:cs typeface="Times New Roman" panose="02020603050405020304" pitchFamily="18" charset="0"/>
                  </a:rPr>
                  <a:t>الحل:</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b="1" dirty="0">
                    <a:effectLst/>
                    <a:latin typeface="Calibri" panose="020F0502020204030204" pitchFamily="34" charset="0"/>
                    <a:ea typeface="Calibri" panose="020F0502020204030204" pitchFamily="34" charset="0"/>
                    <a:cs typeface="Times New Roman" panose="02020603050405020304" pitchFamily="18" charset="0"/>
                  </a:rPr>
                  <a:t>1. </a:t>
                </a:r>
                <a:r>
                  <a:rPr lang="ar-IQ" b="1" dirty="0">
                    <a:effectLst/>
                    <a:latin typeface="Calibri" panose="020F0502020204030204" pitchFamily="34" charset="0"/>
                    <a:ea typeface="Calibri" panose="020F0502020204030204" pitchFamily="34" charset="0"/>
                    <a:cs typeface="Simplified Arabic" panose="02020603050405020304" pitchFamily="18" charset="-78"/>
                  </a:rPr>
                  <a:t>قسط الاندثار</a:t>
                </a:r>
                <a:r>
                  <a:rPr lang="ar-IQ" b="1" dirty="0">
                    <a:latin typeface="Calibri" panose="020F0502020204030204" pitchFamily="34" charset="0"/>
                    <a:ea typeface="Calibri" panose="020F0502020204030204" pitchFamily="34" charset="0"/>
                    <a:cs typeface="Simplified Arabic" panose="02020603050405020304" pitchFamily="18" charset="-78"/>
                  </a:rPr>
                  <a:t> = </a:t>
                </a:r>
                <a14:m>
                  <m:oMath xmlns:m="http://schemas.openxmlformats.org/officeDocument/2006/math">
                    <m:f>
                      <m:fPr>
                        <m:ctrlPr>
                          <a:rPr lang="en-US" b="1" i="1">
                            <a:latin typeface="Cambria Math" panose="02040503050406030204" pitchFamily="18" charset="0"/>
                            <a:ea typeface="Calibri" panose="020F0502020204030204" pitchFamily="34" charset="0"/>
                            <a:cs typeface="Cambria Math" panose="02040503050406030204" pitchFamily="18" charset="0"/>
                          </a:rPr>
                        </m:ctrlPr>
                      </m:fPr>
                      <m:num>
                        <m:r>
                          <a:rPr lang="ar-IQ" b="1">
                            <a:latin typeface="Cambria Math" panose="02040503050406030204" pitchFamily="18" charset="0"/>
                            <a:ea typeface="Calibri" panose="020F0502020204030204" pitchFamily="34" charset="0"/>
                            <a:cs typeface="Times New Roman" panose="02020603050405020304" pitchFamily="18" charset="0"/>
                          </a:rPr>
                          <m:t>الانقاض</m:t>
                        </m:r>
                        <m:r>
                          <a:rPr lang="ar-IQ" b="1" i="1">
                            <a:latin typeface="Cambria Math" panose="02040503050406030204" pitchFamily="18" charset="0"/>
                            <a:ea typeface="Calibri" panose="020F0502020204030204" pitchFamily="34" charset="0"/>
                            <a:cs typeface="Cambria Math" panose="020405030504060302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قيمة</m:t>
                        </m:r>
                        <m:r>
                          <a:rPr lang="ar-IQ" b="1">
                            <a:latin typeface="Cambria Math" panose="02040503050406030204" pitchFamily="18" charset="0"/>
                            <a:ea typeface="Calibri" panose="020F0502020204030204" pitchFamily="34" charset="0"/>
                            <a:cs typeface="Cambria Math" panose="02040503050406030204" pitchFamily="18" charset="0"/>
                          </a:rPr>
                          <m:t> </m:t>
                        </m:r>
                        <m:r>
                          <a:rPr lang="ar-IQ" b="1" i="1">
                            <a:latin typeface="Cambria Math" panose="02040503050406030204" pitchFamily="18" charset="0"/>
                            <a:ea typeface="Calibri" panose="020F0502020204030204" pitchFamily="34" charset="0"/>
                            <a:cs typeface="Times New Roman" panose="02020603050405020304" pitchFamily="18" charset="0"/>
                          </a:rPr>
                          <m:t>−</m:t>
                        </m:r>
                        <m:r>
                          <a:rPr lang="ar-IQ" b="1">
                            <a:latin typeface="Cambria Math" panose="02040503050406030204" pitchFamily="18" charset="0"/>
                            <a:ea typeface="Calibri" panose="020F0502020204030204" pitchFamily="34" charset="0"/>
                            <a:cs typeface="Times New Roman" panose="02020603050405020304" pitchFamily="18" charset="0"/>
                          </a:rPr>
                          <m:t>الثابت</m:t>
                        </m:r>
                        <m:r>
                          <a:rPr lang="ar-IQ" b="1">
                            <a:latin typeface="Cambria Math" panose="02040503050406030204" pitchFamily="18" charset="0"/>
                            <a:ea typeface="Calibri" panose="020F0502020204030204" pitchFamily="34" charset="0"/>
                            <a:cs typeface="Times New Roman" panose="020206030504050203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الموجود</m:t>
                        </m:r>
                        <m:r>
                          <a:rPr lang="ar-IQ" b="1">
                            <a:latin typeface="Cambria Math" panose="02040503050406030204" pitchFamily="18" charset="0"/>
                            <a:ea typeface="Calibri" panose="020F0502020204030204" pitchFamily="34" charset="0"/>
                            <a:cs typeface="Times New Roman" panose="020206030504050203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كلفة</m:t>
                        </m:r>
                      </m:num>
                      <m:den>
                        <m:r>
                          <a:rPr lang="ar-IQ" b="1">
                            <a:latin typeface="Cambria Math" panose="02040503050406030204" pitchFamily="18" charset="0"/>
                            <a:ea typeface="Calibri" panose="020F0502020204030204" pitchFamily="34" charset="0"/>
                            <a:cs typeface="Times New Roman" panose="02020603050405020304" pitchFamily="18" charset="0"/>
                          </a:rPr>
                          <m:t>بالسنين</m:t>
                        </m:r>
                        <m:r>
                          <a:rPr lang="ar-IQ" b="1">
                            <a:latin typeface="Cambria Math" panose="02040503050406030204" pitchFamily="18" charset="0"/>
                            <a:ea typeface="Calibri" panose="020F0502020204030204" pitchFamily="34" charset="0"/>
                            <a:cs typeface="Cambria Math" panose="020405030504060302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مقدر</m:t>
                        </m:r>
                        <m:r>
                          <a:rPr lang="ar-IQ" b="1">
                            <a:latin typeface="Cambria Math" panose="02040503050406030204" pitchFamily="18" charset="0"/>
                            <a:ea typeface="Calibri" panose="020F0502020204030204" pitchFamily="34" charset="0"/>
                            <a:cs typeface="Times New Roman" panose="020206030504050203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المفيد</m:t>
                        </m:r>
                        <m:r>
                          <a:rPr lang="ar-IQ" b="1">
                            <a:latin typeface="Cambria Math" panose="02040503050406030204" pitchFamily="18" charset="0"/>
                            <a:ea typeface="Calibri" panose="020F0502020204030204" pitchFamily="34" charset="0"/>
                            <a:cs typeface="Times New Roman" panose="02020603050405020304" pitchFamily="18" charset="0"/>
                          </a:rPr>
                          <m:t> </m:t>
                        </m:r>
                        <m:r>
                          <a:rPr lang="ar-IQ" b="1">
                            <a:latin typeface="Cambria Math" panose="02040503050406030204" pitchFamily="18" charset="0"/>
                            <a:ea typeface="Calibri" panose="020F0502020204030204" pitchFamily="34" charset="0"/>
                            <a:cs typeface="Times New Roman" panose="02020603050405020304" pitchFamily="18" charset="0"/>
                          </a:rPr>
                          <m:t>العمر</m:t>
                        </m:r>
                        <m:r>
                          <a:rPr lang="ar-IQ" b="1">
                            <a:latin typeface="Cambria Math" panose="02040503050406030204" pitchFamily="18" charset="0"/>
                            <a:ea typeface="Calibri" panose="020F0502020204030204" pitchFamily="34" charset="0"/>
                            <a:cs typeface="Times New Roman" panose="02020603050405020304" pitchFamily="18" charset="0"/>
                          </a:rPr>
                          <m:t>  </m:t>
                        </m:r>
                      </m:den>
                    </m:f>
                  </m:oMath>
                </a14:m>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b="1" dirty="0">
                    <a:effectLst/>
                    <a:latin typeface="Calibri" panose="020F0502020204030204" pitchFamily="34" charset="0"/>
                    <a:ea typeface="Calibri" panose="020F0502020204030204" pitchFamily="34" charset="0"/>
                    <a:cs typeface="Simplified Arabic" panose="02020603050405020304" pitchFamily="18" charset="-78"/>
                  </a:rPr>
                  <a:t>قسط الاندثار</a:t>
                </a:r>
                <a:r>
                  <a:rPr lang="ar-IQ" b="1" dirty="0">
                    <a:latin typeface="Calibri" panose="020F0502020204030204" pitchFamily="34" charset="0"/>
                    <a:ea typeface="Calibri" panose="020F0502020204030204" pitchFamily="34" charset="0"/>
                    <a:cs typeface="Simplified Arabic" panose="02020603050405020304" pitchFamily="18" charset="-78"/>
                  </a:rPr>
                  <a:t> </a:t>
                </a:r>
                <a:r>
                  <a:rPr lang="ar-IQ" b="1" dirty="0">
                    <a:effectLst/>
                    <a:latin typeface="Calibri" panose="020F0502020204030204" pitchFamily="34" charset="0"/>
                    <a:ea typeface="Calibri" panose="020F0502020204030204" pitchFamily="34" charset="0"/>
                    <a:cs typeface="Simplified Arabic" panose="02020603050405020304" pitchFamily="18" charset="-78"/>
                  </a:rPr>
                  <a:t>=</a:t>
                </a:r>
                <a:r>
                  <a:rPr lang="ar-IQ" b="1" dirty="0">
                    <a:latin typeface="Calibri" panose="020F0502020204030204" pitchFamily="34" charset="0"/>
                    <a:ea typeface="Calibri" panose="020F0502020204030204" pitchFamily="34" charset="0"/>
                    <a:cs typeface="Simplified Arabic" panose="02020603050405020304" pitchFamily="18" charset="-78"/>
                  </a:rPr>
                  <a:t> </a:t>
                </a:r>
                <a14:m>
                  <m:oMath xmlns:m="http://schemas.openxmlformats.org/officeDocument/2006/math">
                    <m:f>
                      <m:fPr>
                        <m:ctrlPr>
                          <a:rPr lang="en-US" b="1" i="1">
                            <a:latin typeface="Cambria Math" panose="02040503050406030204" pitchFamily="18" charset="0"/>
                            <a:ea typeface="Calibri" panose="020F0502020204030204" pitchFamily="34" charset="0"/>
                            <a:cs typeface="Cambria Math" panose="02040503050406030204" pitchFamily="18" charset="0"/>
                          </a:rPr>
                        </m:ctrlPr>
                      </m:fPr>
                      <m:num>
                        <m:r>
                          <a:rPr lang="en-US" b="1" i="1">
                            <a:latin typeface="Cambria Math" panose="02040503050406030204" pitchFamily="18" charset="0"/>
                            <a:ea typeface="Calibri" panose="020F0502020204030204" pitchFamily="34" charset="0"/>
                            <a:cs typeface="Cambria Math" panose="02040503050406030204" pitchFamily="18" charset="0"/>
                          </a:rPr>
                          <m:t>𝟔𝟎𝟎𝟎𝟎</m:t>
                        </m:r>
                        <m:r>
                          <a:rPr lang="en-US" b="1" i="1">
                            <a:latin typeface="Cambria Math" panose="02040503050406030204" pitchFamily="18" charset="0"/>
                            <a:ea typeface="Calibri" panose="020F0502020204030204" pitchFamily="34" charset="0"/>
                            <a:cs typeface="Cambria Math" panose="02040503050406030204" pitchFamily="18" charset="0"/>
                          </a:rPr>
                          <m:t>−</m:t>
                        </m:r>
                        <m:r>
                          <a:rPr lang="en-US" b="1" i="1">
                            <a:latin typeface="Cambria Math" panose="02040503050406030204" pitchFamily="18" charset="0"/>
                            <a:ea typeface="Calibri" panose="020F0502020204030204" pitchFamily="34" charset="0"/>
                            <a:cs typeface="Cambria Math" panose="02040503050406030204" pitchFamily="18" charset="0"/>
                          </a:rPr>
                          <m:t>𝟑𝟎𝟎𝟎𝟎𝟎</m:t>
                        </m:r>
                      </m:num>
                      <m:den>
                        <m:r>
                          <a:rPr lang="en-US" b="1" i="1">
                            <a:latin typeface="Cambria Math" panose="02040503050406030204" pitchFamily="18" charset="0"/>
                            <a:ea typeface="Calibri" panose="020F0502020204030204" pitchFamily="34" charset="0"/>
                            <a:cs typeface="Times New Roman" panose="02020603050405020304" pitchFamily="18" charset="0"/>
                          </a:rPr>
                          <m:t>𝟓</m:t>
                        </m:r>
                      </m:den>
                    </m:f>
                  </m:oMath>
                </a14:m>
                <a:r>
                  <a:rPr lang="ar-IQ" b="1" dirty="0">
                    <a:effectLst/>
                    <a:latin typeface="Calibri" panose="020F0502020204030204" pitchFamily="34" charset="0"/>
                    <a:ea typeface="Calibri" panose="020F0502020204030204" pitchFamily="34" charset="0"/>
                    <a:cs typeface="Times New Roman" panose="02020603050405020304" pitchFamily="18" charset="0"/>
                  </a:rPr>
                  <a:t> = 48000 دينار قسط الاندثار السنوي</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ar-IQ"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3" name="مستطيل 2"/>
              <p:cNvSpPr>
                <a:spLocks noRot="1" noChangeAspect="1" noMove="1" noResize="1" noEditPoints="1" noAdjustHandles="1" noChangeArrowheads="1" noChangeShapeType="1" noTextEdit="1"/>
              </p:cNvSpPr>
              <p:nvPr/>
            </p:nvSpPr>
            <p:spPr>
              <a:xfrm>
                <a:off x="2086377" y="1624608"/>
                <a:ext cx="8757633" cy="3441520"/>
              </a:xfrm>
              <a:prstGeom prst="rect">
                <a:avLst/>
              </a:prstGeom>
              <a:blipFill>
                <a:blip r:embed="rId2"/>
                <a:stretch>
                  <a:fillRect l="-1253" t="-1064" r="-626" b="-887"/>
                </a:stretch>
              </a:blipFill>
            </p:spPr>
            <p:txBody>
              <a:bodyPr/>
              <a:lstStyle/>
              <a:p>
                <a:r>
                  <a:rPr lang="ar-IQ">
                    <a:noFill/>
                  </a:rPr>
                  <a:t> </a:t>
                </a:r>
              </a:p>
            </p:txBody>
          </p:sp>
        </mc:Fallback>
      </mc:AlternateContent>
    </p:spTree>
    <p:extLst>
      <p:ext uri="{BB962C8B-B14F-4D97-AF65-F5344CB8AC3E}">
        <p14:creationId xmlns:p14="http://schemas.microsoft.com/office/powerpoint/2010/main" val="30540445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8497" y="1720840"/>
            <a:ext cx="9105362" cy="3477875"/>
          </a:xfrm>
          <a:prstGeom prst="rect">
            <a:avLst/>
          </a:prstGeom>
        </p:spPr>
        <p:txBody>
          <a:bodyPr wrap="square">
            <a:spAutoFit/>
          </a:bodyPr>
          <a:lstStyle/>
          <a:p>
            <a:r>
              <a:rPr lang="ar-IQ" sz="2000" b="1" dirty="0" smtClean="0"/>
              <a:t>مخصص الاندثار المتراكم من2015/1/1 الى 2018/1/1 تاريخ البيع 3 سنوات</a:t>
            </a:r>
          </a:p>
          <a:p>
            <a:r>
              <a:rPr lang="ar-IQ" sz="2000" b="1" dirty="0" smtClean="0"/>
              <a:t>48000× 3 = 144000 </a:t>
            </a:r>
          </a:p>
          <a:p>
            <a:r>
              <a:rPr lang="ar-IQ" sz="2000" b="1" dirty="0" smtClean="0"/>
              <a:t>القيمة الدفترية = الكلفة التاريخية – (مخصص الاندثار المتراكم + مصروف الاندثار خلال سنة البيع)</a:t>
            </a:r>
          </a:p>
          <a:p>
            <a:r>
              <a:rPr lang="ar-IQ" sz="2000" b="1" dirty="0" smtClean="0"/>
              <a:t>القيمة الدفترية = 300000- (144000 + صفر) = 156000</a:t>
            </a:r>
          </a:p>
          <a:p>
            <a:r>
              <a:rPr lang="ar-IQ" sz="2000" b="1" dirty="0" smtClean="0"/>
              <a:t>ربح (خسارة البيع) = سعر البيع – القيمة الدفترية </a:t>
            </a:r>
          </a:p>
          <a:p>
            <a:r>
              <a:rPr lang="ar-IQ" sz="2000" b="1" dirty="0" smtClean="0"/>
              <a:t>                        = 200000- 156000 = 44000 ...... ربح</a:t>
            </a:r>
          </a:p>
          <a:p>
            <a:r>
              <a:rPr lang="ar-IQ" sz="2000" b="1" dirty="0" smtClean="0"/>
              <a:t>2. مخصص الاندثار المتراكم من 2015/1/1 الى 2019/1/1........ 4 سنوات   </a:t>
            </a:r>
          </a:p>
          <a:p>
            <a:r>
              <a:rPr lang="ar-IQ" sz="2000" b="1" dirty="0" smtClean="0"/>
              <a:t>48000× 4 = 192000</a:t>
            </a:r>
          </a:p>
          <a:p>
            <a:r>
              <a:rPr lang="ar-IQ" sz="2000" b="1" dirty="0" smtClean="0"/>
              <a:t>القيمة الدفترية = 300000- (192000 + صفر) = 108000</a:t>
            </a:r>
          </a:p>
          <a:p>
            <a:r>
              <a:rPr lang="ar-IQ" sz="2000" b="1" dirty="0" smtClean="0"/>
              <a:t>ربح (خسارة البيع) = سعر البيع – القيمة الدفترية </a:t>
            </a:r>
          </a:p>
          <a:p>
            <a:r>
              <a:rPr lang="ar-IQ" sz="2000" b="1" dirty="0" smtClean="0"/>
              <a:t>                        = 108000- 108000 = 0 ...... لا ربح ولاخسارة</a:t>
            </a:r>
            <a:endParaRPr lang="ar-IQ" sz="2000" b="1" dirty="0"/>
          </a:p>
        </p:txBody>
      </p:sp>
    </p:spTree>
    <p:extLst>
      <p:ext uri="{BB962C8B-B14F-4D97-AF65-F5344CB8AC3E}">
        <p14:creationId xmlns:p14="http://schemas.microsoft.com/office/powerpoint/2010/main" val="371998101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بنفسجي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63</TotalTime>
  <Words>1223</Words>
  <Application>Microsoft Office PowerPoint</Application>
  <PresentationFormat>شاشة عريضة</PresentationFormat>
  <Paragraphs>182</Paragraphs>
  <Slides>18</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18</vt:i4>
      </vt:variant>
    </vt:vector>
  </HeadingPairs>
  <TitlesOfParts>
    <vt:vector size="25" baseType="lpstr">
      <vt:lpstr>Arial</vt:lpstr>
      <vt:lpstr>Calibri</vt:lpstr>
      <vt:lpstr>Cambria Math</vt:lpstr>
      <vt:lpstr>Impact</vt:lpstr>
      <vt:lpstr>Simplified Arabic</vt:lpstr>
      <vt:lpstr>Times New Roman</vt:lpstr>
      <vt:lpstr>الحدث الرئيسي</vt:lpstr>
      <vt:lpstr>الموجودات الثابتة (غير المتداولة) الجزء الثاني المدرس الدكتور: احمد سعد جاري  قسم المحاسبة / كلية الادارة والاقتصاد/ الجامعة المستنصرية  </vt:lpstr>
      <vt:lpstr>تسجيل قيد الاندثار والغلق</vt:lpstr>
      <vt:lpstr>وبالرجوع الى المثال السابق فأن قيد الاندثار وقيد الغلق في 2018/12/31 </vt:lpstr>
      <vt:lpstr>2. الطريقة غير المباشرة: </vt:lpstr>
      <vt:lpstr>عرض تقديمي في PowerPoint</vt:lpstr>
      <vt:lpstr>بيع الموجودات الثابتة:</vt:lpstr>
      <vt:lpstr>خطوات استخراج ربح او خسارة البيع للموجود الثابت (مهمة)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الموجودات الثابتة (غير المتداولة) الجزء الثاني المدرس الدكتور: احمد سعد جاري  قسم المحاسبة / كلية الادارة والاقتصاد/ الجامعة المستنصرية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الموجودات الثابتة (غير المتداولة) الجزء الثاني المدرس الدكتور: احمد سعد جاري  قسم المحاسبة / كلية الادارة والاقتصاد/ الجامعة المستنصرية</dc:title>
  <dc:creator>ahmad jari</dc:creator>
  <cp:lastModifiedBy>ahmad jari</cp:lastModifiedBy>
  <cp:revision>8</cp:revision>
  <dcterms:created xsi:type="dcterms:W3CDTF">2020-06-13T12:39:13Z</dcterms:created>
  <dcterms:modified xsi:type="dcterms:W3CDTF">2020-06-13T13:42:14Z</dcterms:modified>
</cp:coreProperties>
</file>