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2" d="100"/>
          <a:sy n="72" d="100"/>
        </p:scale>
        <p:origin x="-178"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F5C0529E-5E99-4DEC-952A-EE572EAA8622}" type="datetimeFigureOut">
              <a:rPr lang="ar-IQ" smtClean="0"/>
              <a:t>25/04/1442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EDAD0D3-3B7F-4C9F-8F22-F4FA90988EAE}" type="slidenum">
              <a:rPr lang="ar-IQ" smtClean="0"/>
              <a:t>‹#›</a:t>
            </a:fld>
            <a:endParaRPr lang="ar-IQ"/>
          </a:p>
        </p:txBody>
      </p:sp>
    </p:spTree>
    <p:extLst>
      <p:ext uri="{BB962C8B-B14F-4D97-AF65-F5344CB8AC3E}">
        <p14:creationId xmlns:p14="http://schemas.microsoft.com/office/powerpoint/2010/main" val="3366381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5C0529E-5E99-4DEC-952A-EE572EAA8622}" type="datetimeFigureOut">
              <a:rPr lang="ar-IQ" smtClean="0"/>
              <a:t>25/04/1442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EDAD0D3-3B7F-4C9F-8F22-F4FA90988EAE}" type="slidenum">
              <a:rPr lang="ar-IQ" smtClean="0"/>
              <a:t>‹#›</a:t>
            </a:fld>
            <a:endParaRPr lang="ar-IQ"/>
          </a:p>
        </p:txBody>
      </p:sp>
    </p:spTree>
    <p:extLst>
      <p:ext uri="{BB962C8B-B14F-4D97-AF65-F5344CB8AC3E}">
        <p14:creationId xmlns:p14="http://schemas.microsoft.com/office/powerpoint/2010/main" val="1563692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5C0529E-5E99-4DEC-952A-EE572EAA8622}" type="datetimeFigureOut">
              <a:rPr lang="ar-IQ" smtClean="0"/>
              <a:t>25/04/1442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EDAD0D3-3B7F-4C9F-8F22-F4FA90988EAE}" type="slidenum">
              <a:rPr lang="ar-IQ" smtClean="0"/>
              <a:t>‹#›</a:t>
            </a:fld>
            <a:endParaRPr lang="ar-IQ"/>
          </a:p>
        </p:txBody>
      </p:sp>
    </p:spTree>
    <p:extLst>
      <p:ext uri="{BB962C8B-B14F-4D97-AF65-F5344CB8AC3E}">
        <p14:creationId xmlns:p14="http://schemas.microsoft.com/office/powerpoint/2010/main" val="4248416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5C0529E-5E99-4DEC-952A-EE572EAA8622}" type="datetimeFigureOut">
              <a:rPr lang="ar-IQ" smtClean="0"/>
              <a:t>25/04/1442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EDAD0D3-3B7F-4C9F-8F22-F4FA90988EAE}" type="slidenum">
              <a:rPr lang="ar-IQ" smtClean="0"/>
              <a:t>‹#›</a:t>
            </a:fld>
            <a:endParaRPr lang="ar-IQ"/>
          </a:p>
        </p:txBody>
      </p:sp>
    </p:spTree>
    <p:extLst>
      <p:ext uri="{BB962C8B-B14F-4D97-AF65-F5344CB8AC3E}">
        <p14:creationId xmlns:p14="http://schemas.microsoft.com/office/powerpoint/2010/main" val="1028856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C0529E-5E99-4DEC-952A-EE572EAA8622}" type="datetimeFigureOut">
              <a:rPr lang="ar-IQ" smtClean="0"/>
              <a:t>25/04/1442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EDAD0D3-3B7F-4C9F-8F22-F4FA90988EAE}" type="slidenum">
              <a:rPr lang="ar-IQ" smtClean="0"/>
              <a:t>‹#›</a:t>
            </a:fld>
            <a:endParaRPr lang="ar-IQ"/>
          </a:p>
        </p:txBody>
      </p:sp>
    </p:spTree>
    <p:extLst>
      <p:ext uri="{BB962C8B-B14F-4D97-AF65-F5344CB8AC3E}">
        <p14:creationId xmlns:p14="http://schemas.microsoft.com/office/powerpoint/2010/main" val="2574595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F5C0529E-5E99-4DEC-952A-EE572EAA8622}" type="datetimeFigureOut">
              <a:rPr lang="ar-IQ" smtClean="0"/>
              <a:t>25/04/1442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EDAD0D3-3B7F-4C9F-8F22-F4FA90988EAE}" type="slidenum">
              <a:rPr lang="ar-IQ" smtClean="0"/>
              <a:t>‹#›</a:t>
            </a:fld>
            <a:endParaRPr lang="ar-IQ"/>
          </a:p>
        </p:txBody>
      </p:sp>
    </p:spTree>
    <p:extLst>
      <p:ext uri="{BB962C8B-B14F-4D97-AF65-F5344CB8AC3E}">
        <p14:creationId xmlns:p14="http://schemas.microsoft.com/office/powerpoint/2010/main" val="884387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F5C0529E-5E99-4DEC-952A-EE572EAA8622}" type="datetimeFigureOut">
              <a:rPr lang="ar-IQ" smtClean="0"/>
              <a:t>25/04/1442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AEDAD0D3-3B7F-4C9F-8F22-F4FA90988EAE}" type="slidenum">
              <a:rPr lang="ar-IQ" smtClean="0"/>
              <a:t>‹#›</a:t>
            </a:fld>
            <a:endParaRPr lang="ar-IQ"/>
          </a:p>
        </p:txBody>
      </p:sp>
    </p:spTree>
    <p:extLst>
      <p:ext uri="{BB962C8B-B14F-4D97-AF65-F5344CB8AC3E}">
        <p14:creationId xmlns:p14="http://schemas.microsoft.com/office/powerpoint/2010/main" val="806033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F5C0529E-5E99-4DEC-952A-EE572EAA8622}" type="datetimeFigureOut">
              <a:rPr lang="ar-IQ" smtClean="0"/>
              <a:t>25/04/1442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EDAD0D3-3B7F-4C9F-8F22-F4FA90988EAE}" type="slidenum">
              <a:rPr lang="ar-IQ" smtClean="0"/>
              <a:t>‹#›</a:t>
            </a:fld>
            <a:endParaRPr lang="ar-IQ"/>
          </a:p>
        </p:txBody>
      </p:sp>
    </p:spTree>
    <p:extLst>
      <p:ext uri="{BB962C8B-B14F-4D97-AF65-F5344CB8AC3E}">
        <p14:creationId xmlns:p14="http://schemas.microsoft.com/office/powerpoint/2010/main" val="1795461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C0529E-5E99-4DEC-952A-EE572EAA8622}" type="datetimeFigureOut">
              <a:rPr lang="ar-IQ" smtClean="0"/>
              <a:t>25/04/1442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EDAD0D3-3B7F-4C9F-8F22-F4FA90988EAE}" type="slidenum">
              <a:rPr lang="ar-IQ" smtClean="0"/>
              <a:t>‹#›</a:t>
            </a:fld>
            <a:endParaRPr lang="ar-IQ"/>
          </a:p>
        </p:txBody>
      </p:sp>
    </p:spTree>
    <p:extLst>
      <p:ext uri="{BB962C8B-B14F-4D97-AF65-F5344CB8AC3E}">
        <p14:creationId xmlns:p14="http://schemas.microsoft.com/office/powerpoint/2010/main" val="241830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C0529E-5E99-4DEC-952A-EE572EAA8622}" type="datetimeFigureOut">
              <a:rPr lang="ar-IQ" smtClean="0"/>
              <a:t>25/04/1442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EDAD0D3-3B7F-4C9F-8F22-F4FA90988EAE}" type="slidenum">
              <a:rPr lang="ar-IQ" smtClean="0"/>
              <a:t>‹#›</a:t>
            </a:fld>
            <a:endParaRPr lang="ar-IQ"/>
          </a:p>
        </p:txBody>
      </p:sp>
    </p:spTree>
    <p:extLst>
      <p:ext uri="{BB962C8B-B14F-4D97-AF65-F5344CB8AC3E}">
        <p14:creationId xmlns:p14="http://schemas.microsoft.com/office/powerpoint/2010/main" val="635472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C0529E-5E99-4DEC-952A-EE572EAA8622}" type="datetimeFigureOut">
              <a:rPr lang="ar-IQ" smtClean="0"/>
              <a:t>25/04/1442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EDAD0D3-3B7F-4C9F-8F22-F4FA90988EAE}" type="slidenum">
              <a:rPr lang="ar-IQ" smtClean="0"/>
              <a:t>‹#›</a:t>
            </a:fld>
            <a:endParaRPr lang="ar-IQ"/>
          </a:p>
        </p:txBody>
      </p:sp>
    </p:spTree>
    <p:extLst>
      <p:ext uri="{BB962C8B-B14F-4D97-AF65-F5344CB8AC3E}">
        <p14:creationId xmlns:p14="http://schemas.microsoft.com/office/powerpoint/2010/main" val="2138882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5C0529E-5E99-4DEC-952A-EE572EAA8622}" type="datetimeFigureOut">
              <a:rPr lang="ar-IQ" smtClean="0"/>
              <a:t>25/04/1442</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EDAD0D3-3B7F-4C9F-8F22-F4FA90988EAE}" type="slidenum">
              <a:rPr lang="ar-IQ" smtClean="0"/>
              <a:t>‹#›</a:t>
            </a:fld>
            <a:endParaRPr lang="ar-IQ"/>
          </a:p>
        </p:txBody>
      </p:sp>
    </p:spTree>
    <p:extLst>
      <p:ext uri="{BB962C8B-B14F-4D97-AF65-F5344CB8AC3E}">
        <p14:creationId xmlns:p14="http://schemas.microsoft.com/office/powerpoint/2010/main" val="7976251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3733800"/>
          </a:xfrm>
        </p:spPr>
        <p:txBody>
          <a:bodyPr>
            <a:normAutofit/>
          </a:bodyPr>
          <a:lstStyle/>
          <a:p>
            <a:r>
              <a:rPr lang="ar-IQ" sz="7200" b="1" dirty="0" smtClean="0">
                <a:solidFill>
                  <a:srgbClr val="FF0000"/>
                </a:solidFill>
              </a:rPr>
              <a:t>برنامج قواعد </a:t>
            </a:r>
            <a:r>
              <a:rPr lang="ar-IQ" sz="7200" b="1" dirty="0">
                <a:solidFill>
                  <a:srgbClr val="FF0000"/>
                </a:solidFill>
              </a:rPr>
              <a:t>البيانات</a:t>
            </a:r>
            <a:r>
              <a:rPr lang="en-US" sz="7200" dirty="0">
                <a:solidFill>
                  <a:srgbClr val="FF0000"/>
                </a:solidFill>
              </a:rPr>
              <a:t/>
            </a:r>
            <a:br>
              <a:rPr lang="en-US" sz="7200" dirty="0">
                <a:solidFill>
                  <a:srgbClr val="FF0000"/>
                </a:solidFill>
              </a:rPr>
            </a:br>
            <a:r>
              <a:rPr lang="en-US" sz="7200" b="1" dirty="0">
                <a:solidFill>
                  <a:srgbClr val="FF0000"/>
                </a:solidFill>
              </a:rPr>
              <a:t>Microsoft Access</a:t>
            </a:r>
            <a:r>
              <a:rPr lang="en-US" sz="7200" dirty="0">
                <a:solidFill>
                  <a:srgbClr val="FF0000"/>
                </a:solidFill>
              </a:rPr>
              <a:t/>
            </a:r>
            <a:br>
              <a:rPr lang="en-US" sz="7200" dirty="0">
                <a:solidFill>
                  <a:srgbClr val="FF0000"/>
                </a:solidFill>
              </a:rPr>
            </a:br>
            <a:r>
              <a:rPr lang="en-US" sz="7200" b="1" dirty="0" smtClean="0">
                <a:solidFill>
                  <a:srgbClr val="FF0000"/>
                </a:solidFill>
              </a:rPr>
              <a:t>2010</a:t>
            </a:r>
            <a:endParaRPr lang="ar-IQ" sz="7200" dirty="0">
              <a:solidFill>
                <a:srgbClr val="FF0000"/>
              </a:solidFill>
            </a:endParaRPr>
          </a:p>
        </p:txBody>
      </p:sp>
    </p:spTree>
    <p:extLst>
      <p:ext uri="{BB962C8B-B14F-4D97-AF65-F5344CB8AC3E}">
        <p14:creationId xmlns:p14="http://schemas.microsoft.com/office/powerpoint/2010/main" val="4036661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43000"/>
            <a:ext cx="8153400" cy="3276600"/>
          </a:xfrm>
        </p:spPr>
        <p:txBody>
          <a:bodyPr>
            <a:noAutofit/>
          </a:bodyPr>
          <a:lstStyle/>
          <a:p>
            <a:r>
              <a:rPr lang="ar-IQ" sz="5400" b="1" dirty="0" smtClean="0"/>
              <a:t>المحاضرة الثانية</a:t>
            </a:r>
            <a:br>
              <a:rPr lang="ar-IQ" sz="5400" b="1" dirty="0" smtClean="0"/>
            </a:br>
            <a:r>
              <a:rPr lang="ar-SA" sz="5400" b="1" dirty="0"/>
              <a:t>أجزاء قاعدة بيانات </a:t>
            </a:r>
            <a:r>
              <a:rPr lang="en-US" sz="5400" b="1" dirty="0"/>
              <a:t> Access</a:t>
            </a:r>
            <a:r>
              <a:rPr lang="ar-IQ" sz="5400" b="1" dirty="0"/>
              <a:t> </a:t>
            </a:r>
            <a:endParaRPr lang="ar-IQ" sz="5400" dirty="0"/>
          </a:p>
        </p:txBody>
      </p:sp>
    </p:spTree>
    <p:extLst>
      <p:ext uri="{BB962C8B-B14F-4D97-AF65-F5344CB8AC3E}">
        <p14:creationId xmlns:p14="http://schemas.microsoft.com/office/powerpoint/2010/main" val="2568962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82000" cy="5410200"/>
          </a:xfrm>
        </p:spPr>
        <p:txBody>
          <a:bodyPr>
            <a:noAutofit/>
          </a:bodyPr>
          <a:lstStyle/>
          <a:p>
            <a:r>
              <a:rPr lang="ar-SA" sz="2800" b="1" dirty="0">
                <a:solidFill>
                  <a:srgbClr val="FF0000"/>
                </a:solidFill>
              </a:rPr>
              <a:t>أولاً: الجداول </a:t>
            </a:r>
            <a:r>
              <a:rPr lang="en-US" sz="2800" b="1" dirty="0">
                <a:solidFill>
                  <a:srgbClr val="FF0000"/>
                </a:solidFill>
              </a:rPr>
              <a:t>Tables</a:t>
            </a:r>
            <a:r>
              <a:rPr lang="ar-SA" sz="2800" b="1" dirty="0">
                <a:solidFill>
                  <a:srgbClr val="FF0000"/>
                </a:solidFill>
              </a:rPr>
              <a:t>:</a:t>
            </a:r>
            <a:r>
              <a:rPr lang="en-US" sz="2800" dirty="0">
                <a:solidFill>
                  <a:srgbClr val="FF0000"/>
                </a:solidFill>
              </a:rPr>
              <a:t/>
            </a:r>
            <a:br>
              <a:rPr lang="en-US" sz="2800" dirty="0">
                <a:solidFill>
                  <a:srgbClr val="FF0000"/>
                </a:solidFill>
              </a:rPr>
            </a:br>
            <a:r>
              <a:rPr lang="en-US" sz="2800" dirty="0"/>
              <a:t> </a:t>
            </a:r>
            <a:r>
              <a:rPr lang="ar-SA" sz="2800" dirty="0"/>
              <a:t>يشبه جدول قاعدة البيانات جدول البيانات من ناحية المظهر حيث يتم تخزين البيانات في صفوف وأعمدة. لذلك في معظم الأحوال يكون من السهل استيراد جدول بيانات إلى جدول قاعدة البيانات. أما نقطة الاختلاف الرئيسية بين تخزين البيانات في جدول بيانات أو تخزينها في جدول قاعدة بيانات فتكمن في كيفية تنظيم البيانات</a:t>
            </a:r>
            <a:r>
              <a:rPr lang="en-US" sz="2800" dirty="0"/>
              <a:t>.</a:t>
            </a:r>
            <a:br>
              <a:rPr lang="en-US" sz="2800" dirty="0"/>
            </a:br>
            <a:r>
              <a:rPr lang="ar-SA" sz="2800" dirty="0"/>
              <a:t>تتم الإشارة إلى كل صف في الجدول كسجل. السجلات هي أماكن تخزين أجزاء فردية من المعلومات. يحتوي كل سجل على حقل واحد أو أكثر. تقابل الحقول الأعمدة في الجدول. على سبيل المثال، قد تمتلك جدولاً يسمى "الموظفون" حيث يحتوي كل سجل (صف) على معلومات عن موظف مختلف، ويحتوي كل حقل (عمود) على نوع آخر من المعلومات، كالاسم الأول واسم العائلة والعنوان وهكذا. يجب تعيين نوع بيانات محدد لكل حقل، سواء أكان نصاً أم تاريخاً أم وقتاً أم عدداً أم نوعاً آخر</a:t>
            </a:r>
            <a:r>
              <a:rPr lang="en-US" sz="2800" dirty="0"/>
              <a:t>.</a:t>
            </a:r>
            <a:br>
              <a:rPr lang="en-US" sz="2800" dirty="0"/>
            </a:br>
            <a:endParaRPr lang="ar-IQ" sz="2800" dirty="0"/>
          </a:p>
        </p:txBody>
      </p:sp>
    </p:spTree>
    <p:extLst>
      <p:ext uri="{BB962C8B-B14F-4D97-AF65-F5344CB8AC3E}">
        <p14:creationId xmlns:p14="http://schemas.microsoft.com/office/powerpoint/2010/main" val="2984918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09600" y="533400"/>
            <a:ext cx="8229600" cy="4876800"/>
          </a:xfrm>
          <a:prstGeom prst="rect">
            <a:avLst/>
          </a:prstGeom>
        </p:spPr>
        <p:txBody>
          <a:bodyPr vert="horz" lIns="91440" tIns="45720" rIns="91440" bIns="45720" rtlCol="1" anchor="ctr">
            <a:normAutofit fontScale="60000" lnSpcReduction="20000"/>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SA" b="1" dirty="0">
                <a:solidFill>
                  <a:srgbClr val="FF0000"/>
                </a:solidFill>
              </a:rPr>
              <a:t>ثانياً: الاستعلامات </a:t>
            </a:r>
            <a:r>
              <a:rPr lang="en-US" b="1" dirty="0">
                <a:solidFill>
                  <a:srgbClr val="FF0000"/>
                </a:solidFill>
              </a:rPr>
              <a:t>Queries</a:t>
            </a:r>
            <a:r>
              <a:rPr lang="ar-SA" b="1" dirty="0">
                <a:solidFill>
                  <a:srgbClr val="FF0000"/>
                </a:solidFill>
              </a:rPr>
              <a:t>:</a:t>
            </a:r>
            <a:endParaRPr lang="en-US" dirty="0">
              <a:solidFill>
                <a:srgbClr val="FF0000"/>
              </a:solidFill>
            </a:endParaRPr>
          </a:p>
          <a:p>
            <a:r>
              <a:rPr lang="en-US" dirty="0"/>
              <a:t> </a:t>
            </a:r>
            <a:r>
              <a:rPr lang="ar-SA" dirty="0"/>
              <a:t>هي اداة يتم من خلالها طرح الاسئلة حول معلومة موجودة في قاعدة البيانات لأجل تصفية ودمج البيانات من عدة جداول. يمكن للاستعلامات تنفيذ العديد من الوظائف المختلفة في قاعدة البيانات. وتتمثل وظيفتها الأكثر شيوعاً في استرداد بيانات معينة من الجداول. غالباً ما تكون البيانات التي ترغب في رؤيتها منتشرة في عدة جداول، فتمكنك الاستعلامات من عرضها في ورقة بيانات واحدة. وكذلك، بما أنك لا ترغب دائماً في رؤية كافة السجلات مرة واحدة، تسمح لك الاستعلامات بإضافة معايير لـ «تصفية» البيانات لتقتصر على السجلات التي تريدها فقط</a:t>
            </a:r>
            <a:r>
              <a:rPr lang="en-US" dirty="0"/>
              <a:t>.</a:t>
            </a:r>
          </a:p>
          <a:p>
            <a:r>
              <a:rPr lang="ar-SA" dirty="0"/>
              <a:t>تعد بعض الاستعلامات "قابلة للتحديث"، بمعنى أنه يمكنك تحرير البيانات في الجداول الأساسية من خلال ورقة بيانات الاستعلام. إذا كنت تعمل في استعلام قابل للتحديث، فتذكر أن التغييرات التي تقوم بها تطبق بالفعل على الجداول، وليس فقط على ورقة بيانات الاستعلام</a:t>
            </a:r>
            <a:r>
              <a:rPr lang="en-US" dirty="0"/>
              <a:t>.</a:t>
            </a:r>
          </a:p>
        </p:txBody>
      </p:sp>
    </p:spTree>
    <p:extLst>
      <p:ext uri="{BB962C8B-B14F-4D97-AF65-F5344CB8AC3E}">
        <p14:creationId xmlns:p14="http://schemas.microsoft.com/office/powerpoint/2010/main" val="3813148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1752600"/>
            <a:ext cx="8305800" cy="3970318"/>
          </a:xfrm>
          <a:prstGeom prst="rect">
            <a:avLst/>
          </a:prstGeom>
        </p:spPr>
        <p:txBody>
          <a:bodyPr wrap="square">
            <a:spAutoFit/>
          </a:bodyPr>
          <a:lstStyle/>
          <a:p>
            <a:r>
              <a:rPr lang="ar-SA" sz="2800" b="1" dirty="0"/>
              <a:t>تنقسم الاستعلامات إلى نوعين أساسيين:</a:t>
            </a:r>
            <a:r>
              <a:rPr lang="ar-SA" sz="2800" dirty="0"/>
              <a:t> </a:t>
            </a:r>
            <a:r>
              <a:rPr lang="ar-SA" sz="2800" b="1" dirty="0">
                <a:solidFill>
                  <a:srgbClr val="FF0000"/>
                </a:solidFill>
              </a:rPr>
              <a:t>استعلامات التحديد</a:t>
            </a:r>
            <a:r>
              <a:rPr lang="ar-SA" sz="2800" dirty="0">
                <a:solidFill>
                  <a:srgbClr val="FF0000"/>
                </a:solidFill>
              </a:rPr>
              <a:t> و </a:t>
            </a:r>
            <a:r>
              <a:rPr lang="ar-SA" sz="2800" b="1" dirty="0">
                <a:solidFill>
                  <a:srgbClr val="FF0000"/>
                </a:solidFill>
              </a:rPr>
              <a:t>الاستعلامات الإجرائية</a:t>
            </a:r>
            <a:r>
              <a:rPr lang="ar-SA" sz="2800" dirty="0"/>
              <a:t>. يقوم استعلام التحديد ببساطة باسترداد البيانات وجعلها متوفرة للاستخدام. يمكنك عرض نتائج الاستعلام على الشاشة، أو طباعتها، أو نسخها إلى الحافظة. أو يمكنك استخدام إخراج الاستعلام كمصدر السجلات لنموذج أو تقرير</a:t>
            </a:r>
            <a:r>
              <a:rPr lang="en-US" sz="2800" dirty="0"/>
              <a:t>.</a:t>
            </a:r>
          </a:p>
          <a:p>
            <a:r>
              <a:rPr lang="ar-SA" sz="2800" dirty="0"/>
              <a:t>أما الاستعلام الإجرائي، كما يتضح من الاسم، فيقوم بتنفيذ مهمة باستخدام البيانات. يمكن استخدام الاستعلامات الإجرائية لإنشاء جداول جديدة، أو إضافة بيانات إلى الجداول الموجودة، أو تحديث البيانات، أو حذف البيانات</a:t>
            </a:r>
            <a:r>
              <a:rPr lang="en-US" sz="2800" dirty="0" smtClean="0"/>
              <a:t>.</a:t>
            </a:r>
            <a:endParaRPr lang="en-US" sz="2800" dirty="0"/>
          </a:p>
        </p:txBody>
      </p:sp>
    </p:spTree>
    <p:extLst>
      <p:ext uri="{BB962C8B-B14F-4D97-AF65-F5344CB8AC3E}">
        <p14:creationId xmlns:p14="http://schemas.microsoft.com/office/powerpoint/2010/main" val="1880848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a:solidFill>
                  <a:srgbClr val="FF0000"/>
                </a:solidFill>
              </a:rPr>
              <a:t>رابعاً: التقارير </a:t>
            </a:r>
            <a:r>
              <a:rPr lang="en-US" b="1" dirty="0">
                <a:solidFill>
                  <a:srgbClr val="FF0000"/>
                </a:solidFill>
              </a:rPr>
              <a:t>Reports</a:t>
            </a:r>
            <a:r>
              <a:rPr lang="ar-SA" b="1" dirty="0">
                <a:solidFill>
                  <a:srgbClr val="FF0000"/>
                </a:solidFill>
              </a:rPr>
              <a:t>:</a:t>
            </a:r>
            <a:endParaRPr lang="en-US" dirty="0">
              <a:solidFill>
                <a:srgbClr val="FF0000"/>
              </a:solidFill>
            </a:endParaRPr>
          </a:p>
        </p:txBody>
      </p:sp>
      <p:sp>
        <p:nvSpPr>
          <p:cNvPr id="3" name="Content Placeholder 2"/>
          <p:cNvSpPr>
            <a:spLocks noGrp="1"/>
          </p:cNvSpPr>
          <p:nvPr>
            <p:ph idx="1"/>
          </p:nvPr>
        </p:nvSpPr>
        <p:spPr/>
        <p:txBody>
          <a:bodyPr>
            <a:noAutofit/>
          </a:bodyPr>
          <a:lstStyle/>
          <a:p>
            <a:pPr marL="0" indent="0">
              <a:buNone/>
            </a:pPr>
            <a:r>
              <a:rPr lang="en-US" sz="2800" dirty="0"/>
              <a:t> </a:t>
            </a:r>
            <a:r>
              <a:rPr lang="ar-IQ" sz="2800" dirty="0"/>
              <a:t>التقرير هو أداة تستخدم لعرض البيانات كما هو الحال في النموذج ولكن هنا لا يمكن استخدامه لادخال البيانات. </a:t>
            </a:r>
            <a:r>
              <a:rPr lang="ar-SA" sz="2800" dirty="0"/>
              <a:t>حيث تستخدم لتنسيق البيانات وتلخيصها وتقديمها. وغالباً ما يجاوب التقرير على سؤال محدد، ويمكن تنسيق كل تقرير لعرض المعلومات بأكثر طريقة ممكنة قابلة للقراءة</a:t>
            </a:r>
            <a:r>
              <a:rPr lang="en-US" sz="2800" dirty="0"/>
              <a:t>.</a:t>
            </a:r>
          </a:p>
          <a:p>
            <a:pPr marL="0" indent="0">
              <a:buNone/>
            </a:pPr>
            <a:r>
              <a:rPr lang="ar-SA" sz="2800" dirty="0"/>
              <a:t>يمكن تشغيل التقرير في أي وقت، وسيعكس دائماً البيانات الحالية في قاعدة البيانات. يتم تنسيق التقارير بشكل عام لتتم طباعتها، ولكن يمكن أيضاً عرضها على الشاشة أو تصديرها إلى برنامج آخر أو إرسالها كمرفق برسائل بريد إلكتروني</a:t>
            </a:r>
            <a:r>
              <a:rPr lang="en-US" sz="2800" dirty="0"/>
              <a:t>.</a:t>
            </a:r>
          </a:p>
          <a:p>
            <a:pPr marL="0" lvl="0" indent="0">
              <a:buNone/>
            </a:pPr>
            <a:endParaRPr lang="en-US" sz="2800" dirty="0"/>
          </a:p>
        </p:txBody>
      </p:sp>
    </p:spTree>
    <p:extLst>
      <p:ext uri="{BB962C8B-B14F-4D97-AF65-F5344CB8AC3E}">
        <p14:creationId xmlns:p14="http://schemas.microsoft.com/office/powerpoint/2010/main" val="1868260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a:solidFill>
                  <a:srgbClr val="FF0000"/>
                </a:solidFill>
              </a:rPr>
              <a:t>خامساً: وحدات الماكرو </a:t>
            </a:r>
            <a:r>
              <a:rPr lang="en-US" b="1" dirty="0">
                <a:solidFill>
                  <a:srgbClr val="FF0000"/>
                </a:solidFill>
              </a:rPr>
              <a:t>Macros Units</a:t>
            </a:r>
            <a:r>
              <a:rPr lang="ar-SA" b="1" dirty="0">
                <a:solidFill>
                  <a:srgbClr val="FF0000"/>
                </a:solidFill>
              </a:rPr>
              <a:t>:</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ar-IQ" dirty="0"/>
              <a:t>الماكرو هو (سلسلة من الاجراءات التي يمكن اجراؤها على قاعدة البيانات من أجل تبسيط التعامل مع برنامج </a:t>
            </a:r>
            <a:r>
              <a:rPr lang="en-US" dirty="0"/>
              <a:t>Access Microsoft</a:t>
            </a:r>
            <a:r>
              <a:rPr lang="ar-IQ" dirty="0"/>
              <a:t> ويمكن القيام بها دفعة واحدة).</a:t>
            </a:r>
            <a:endParaRPr lang="en-US" dirty="0"/>
          </a:p>
          <a:p>
            <a:pPr marL="0" indent="0">
              <a:buNone/>
            </a:pPr>
            <a:r>
              <a:rPr lang="ar-SA" dirty="0"/>
              <a:t>يمكن اعتبار وحدات الماكرو في</a:t>
            </a:r>
            <a:r>
              <a:rPr lang="en-US" dirty="0"/>
              <a:t> Access </a:t>
            </a:r>
            <a:r>
              <a:rPr lang="ar-SA" dirty="0"/>
              <a:t>كلغة برمجة مبسطة يمكنك استخدامها لإضافة وظائف إلى قاعدة البيانات. على سبيل المثال، يمكنك إرفاق ماكرو إلى زر أمر في نموذج بحيث يعمل الماكرو كلما تم النقر فوق الزر. تتضمن وحدات الماكرو إجراءات تقوم بتنفيذ مهام، كفتح تقرير، أو تشغيل استعلام، أو إغلاق قاعدة بيانات. كما يمكن تشغيل عمليات قاعدة البيانات اليدوية تلقائياً باستخدام وحدات الماكرو، ومن ثم تصبح وحدات الماكرو من أهم أجهزة توفير الوقت</a:t>
            </a:r>
            <a:r>
              <a:rPr lang="en-US" dirty="0" smtClean="0"/>
              <a:t>.</a:t>
            </a:r>
            <a:endParaRPr lang="en-US" dirty="0"/>
          </a:p>
        </p:txBody>
      </p:sp>
    </p:spTree>
    <p:extLst>
      <p:ext uri="{BB962C8B-B14F-4D97-AF65-F5344CB8AC3E}">
        <p14:creationId xmlns:p14="http://schemas.microsoft.com/office/powerpoint/2010/main" val="2781440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a:solidFill>
                  <a:srgbClr val="FF0000"/>
                </a:solidFill>
              </a:rPr>
              <a:t>الوحدات النمطية </a:t>
            </a:r>
            <a:r>
              <a:rPr lang="en-US" b="1" dirty="0">
                <a:solidFill>
                  <a:srgbClr val="FF0000"/>
                </a:solidFill>
              </a:rPr>
              <a:t>Modules Units</a:t>
            </a:r>
            <a:r>
              <a:rPr lang="ar-SA" b="1" dirty="0">
                <a:solidFill>
                  <a:srgbClr val="FF0000"/>
                </a:solidFill>
              </a:rPr>
              <a:t>:</a:t>
            </a:r>
            <a:endParaRPr lang="en-US" dirty="0">
              <a:solidFill>
                <a:srgbClr val="FF0000"/>
              </a:solidFill>
            </a:endParaRPr>
          </a:p>
        </p:txBody>
      </p:sp>
      <p:sp>
        <p:nvSpPr>
          <p:cNvPr id="3" name="Content Placeholder 2"/>
          <p:cNvSpPr>
            <a:spLocks noGrp="1"/>
          </p:cNvSpPr>
          <p:nvPr>
            <p:ph idx="1"/>
          </p:nvPr>
        </p:nvSpPr>
        <p:spPr>
          <a:xfrm>
            <a:off x="457200" y="1600200"/>
            <a:ext cx="8382000" cy="3047999"/>
          </a:xfrm>
        </p:spPr>
        <p:txBody>
          <a:bodyPr>
            <a:noAutofit/>
          </a:bodyPr>
          <a:lstStyle/>
          <a:p>
            <a:pPr marL="0" indent="0">
              <a:buNone/>
            </a:pPr>
            <a:r>
              <a:rPr lang="ar-SA" sz="2400" dirty="0"/>
              <a:t>الوحدات النمطية هي عناصر، مثل وحدات الماكرو، يمكنك استخدامها لإضافة وظائف إلى قاعدة البيانات. غير أنك تقوم بإنشاء وحدات الماكرو في</a:t>
            </a:r>
            <a:r>
              <a:rPr lang="en-US" sz="2400" dirty="0"/>
              <a:t> Access </a:t>
            </a:r>
            <a:r>
              <a:rPr lang="ar-SA" sz="2400" dirty="0"/>
              <a:t>عن طريق الاختيار من قائمة إجراءات الماكرو، بينما تقوم بكتابة الوحدات النمطية في لغة البرمجة</a:t>
            </a:r>
            <a:r>
              <a:rPr lang="en-US" sz="2400" dirty="0"/>
              <a:t>Visual Basic for Applications (VBA)</a:t>
            </a:r>
            <a:r>
              <a:rPr lang="ar-IQ" sz="2400" dirty="0"/>
              <a:t>.</a:t>
            </a:r>
            <a:endParaRPr lang="en-US" sz="2400" dirty="0"/>
          </a:p>
          <a:p>
            <a:pPr marL="0" indent="0">
              <a:buNone/>
            </a:pPr>
            <a:r>
              <a:rPr lang="ar-IQ" sz="2400" dirty="0"/>
              <a:t>فالوحدات النمطية هي أداة تعمل بلغة فيجوال بيسك يمكن من خلالها كتابة شفرات تهدف إلى إنجاز أعمال لا يمكن لوحدات الماكرو انجازها. </a:t>
            </a:r>
            <a:endParaRPr lang="en-US" sz="2400" dirty="0"/>
          </a:p>
        </p:txBody>
      </p:sp>
    </p:spTree>
    <p:extLst>
      <p:ext uri="{BB962C8B-B14F-4D97-AF65-F5344CB8AC3E}">
        <p14:creationId xmlns:p14="http://schemas.microsoft.com/office/powerpoint/2010/main" val="4146513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solidFill>
                  <a:srgbClr val="FF0000"/>
                </a:solidFill>
              </a:rPr>
              <a:t>مخطط يوضح بعض </a:t>
            </a:r>
            <a:r>
              <a:rPr lang="ar-IQ" b="1" dirty="0">
                <a:solidFill>
                  <a:srgbClr val="FF0000"/>
                </a:solidFill>
              </a:rPr>
              <a:t>الكائنات المستخدمة  في برنامج </a:t>
            </a:r>
            <a:r>
              <a:rPr lang="en-US" b="1" dirty="0">
                <a:solidFill>
                  <a:srgbClr val="FF0000"/>
                </a:solidFill>
              </a:rPr>
              <a:t>Microsoft Access </a:t>
            </a:r>
            <a:endParaRPr lang="ar-IQ" dirty="0">
              <a:solidFill>
                <a:srgbClr val="FF0000"/>
              </a:solidFill>
            </a:endParaRPr>
          </a:p>
        </p:txBody>
      </p:sp>
      <p:grpSp>
        <p:nvGrpSpPr>
          <p:cNvPr id="4" name="Group 3"/>
          <p:cNvGrpSpPr/>
          <p:nvPr/>
        </p:nvGrpSpPr>
        <p:grpSpPr>
          <a:xfrm>
            <a:off x="1463040" y="1447800"/>
            <a:ext cx="5928360" cy="4362450"/>
            <a:chOff x="0" y="0"/>
            <a:chExt cx="6217920" cy="4762500"/>
          </a:xfrm>
        </p:grpSpPr>
        <p:grpSp>
          <p:nvGrpSpPr>
            <p:cNvPr id="5" name="Group 4"/>
            <p:cNvGrpSpPr/>
            <p:nvPr/>
          </p:nvGrpSpPr>
          <p:grpSpPr>
            <a:xfrm>
              <a:off x="143859" y="274320"/>
              <a:ext cx="5754373" cy="4168140"/>
              <a:chOff x="-252381" y="0"/>
              <a:chExt cx="5754373" cy="4168140"/>
            </a:xfrm>
          </p:grpSpPr>
          <p:sp>
            <p:nvSpPr>
              <p:cNvPr id="7" name="Oval 6"/>
              <p:cNvSpPr/>
              <p:nvPr/>
            </p:nvSpPr>
            <p:spPr>
              <a:xfrm>
                <a:off x="1783080" y="1478280"/>
                <a:ext cx="1714500" cy="1295400"/>
              </a:xfrm>
              <a:prstGeom prst="ellipse">
                <a:avLst/>
              </a:prstGeom>
              <a:solidFill>
                <a:srgbClr val="FFFF00"/>
              </a:solidFill>
              <a:ln>
                <a:solidFill>
                  <a:srgbClr val="FF0000"/>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600" b="1">
                    <a:solidFill>
                      <a:srgbClr val="FF0000"/>
                    </a:solidFill>
                    <a:effectLst/>
                    <a:latin typeface="Times New Roman"/>
                    <a:ea typeface="Calibri"/>
                    <a:cs typeface="Arial"/>
                  </a:rPr>
                  <a:t>Access</a:t>
                </a:r>
                <a:endParaRPr lang="en-US" sz="1600" b="1">
                  <a:solidFill>
                    <a:srgbClr val="FF0000"/>
                  </a:solidFill>
                  <a:effectLst/>
                  <a:ea typeface="Calibri"/>
                  <a:cs typeface="Arial"/>
                </a:endParaRPr>
              </a:p>
            </p:txBody>
          </p:sp>
          <p:sp>
            <p:nvSpPr>
              <p:cNvPr id="8" name="Oval 7"/>
              <p:cNvSpPr/>
              <p:nvPr/>
            </p:nvSpPr>
            <p:spPr>
              <a:xfrm>
                <a:off x="83820" y="2628900"/>
                <a:ext cx="1152525" cy="914400"/>
              </a:xfrm>
              <a:prstGeom prst="ellipse">
                <a:avLst/>
              </a:prstGeom>
              <a:solidFill>
                <a:srgbClr val="FFFF00"/>
              </a:solidFill>
              <a:ln>
                <a:solidFill>
                  <a:srgbClr val="FF0000"/>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600" b="1">
                    <a:solidFill>
                      <a:srgbClr val="FF0000"/>
                    </a:solidFill>
                    <a:effectLst/>
                    <a:latin typeface="Times New Roman"/>
                    <a:ea typeface="Calibri"/>
                    <a:cs typeface="Arial"/>
                  </a:rPr>
                  <a:t>Tables</a:t>
                </a:r>
                <a:endParaRPr lang="en-US" sz="1600" b="1">
                  <a:solidFill>
                    <a:srgbClr val="FF0000"/>
                  </a:solidFill>
                  <a:effectLst/>
                  <a:ea typeface="Calibri"/>
                  <a:cs typeface="Arial"/>
                </a:endParaRPr>
              </a:p>
            </p:txBody>
          </p:sp>
          <p:sp>
            <p:nvSpPr>
              <p:cNvPr id="9" name="Oval 8"/>
              <p:cNvSpPr/>
              <p:nvPr/>
            </p:nvSpPr>
            <p:spPr>
              <a:xfrm>
                <a:off x="4122420" y="1066800"/>
                <a:ext cx="1162050" cy="990600"/>
              </a:xfrm>
              <a:prstGeom prst="ellipse">
                <a:avLst/>
              </a:prstGeom>
              <a:solidFill>
                <a:srgbClr val="FFFF00"/>
              </a:solidFill>
              <a:ln>
                <a:solidFill>
                  <a:srgbClr val="FF0000"/>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600" b="1">
                    <a:solidFill>
                      <a:srgbClr val="FF0000"/>
                    </a:solidFill>
                    <a:effectLst/>
                    <a:latin typeface="Times New Roman"/>
                    <a:ea typeface="Calibri"/>
                    <a:cs typeface="Arial"/>
                  </a:rPr>
                  <a:t>Forms</a:t>
                </a:r>
                <a:endParaRPr lang="en-US" sz="1600" b="1">
                  <a:solidFill>
                    <a:srgbClr val="FF0000"/>
                  </a:solidFill>
                  <a:effectLst/>
                  <a:ea typeface="Calibri"/>
                  <a:cs typeface="Arial"/>
                </a:endParaRPr>
              </a:p>
            </p:txBody>
          </p:sp>
          <p:sp>
            <p:nvSpPr>
              <p:cNvPr id="10" name="Oval 9"/>
              <p:cNvSpPr/>
              <p:nvPr/>
            </p:nvSpPr>
            <p:spPr>
              <a:xfrm>
                <a:off x="-252381" y="1066800"/>
                <a:ext cx="1319182" cy="1097280"/>
              </a:xfrm>
              <a:prstGeom prst="ellipse">
                <a:avLst/>
              </a:prstGeom>
              <a:solidFill>
                <a:srgbClr val="FFFF00"/>
              </a:solidFill>
              <a:ln>
                <a:solidFill>
                  <a:srgbClr val="FF0000"/>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600" b="1">
                    <a:solidFill>
                      <a:srgbClr val="FF0000"/>
                    </a:solidFill>
                    <a:effectLst/>
                    <a:latin typeface="Times New Roman"/>
                    <a:ea typeface="Calibri"/>
                    <a:cs typeface="Arial"/>
                  </a:rPr>
                  <a:t>Queries</a:t>
                </a:r>
                <a:endParaRPr lang="en-US" sz="1600" b="1">
                  <a:solidFill>
                    <a:srgbClr val="FF0000"/>
                  </a:solidFill>
                  <a:effectLst/>
                  <a:ea typeface="Calibri"/>
                  <a:cs typeface="Arial"/>
                </a:endParaRPr>
              </a:p>
            </p:txBody>
          </p:sp>
          <p:sp>
            <p:nvSpPr>
              <p:cNvPr id="11" name="Oval 10"/>
              <p:cNvSpPr/>
              <p:nvPr/>
            </p:nvSpPr>
            <p:spPr>
              <a:xfrm>
                <a:off x="2080260" y="0"/>
                <a:ext cx="1356360" cy="1019175"/>
              </a:xfrm>
              <a:prstGeom prst="ellipse">
                <a:avLst/>
              </a:prstGeom>
              <a:solidFill>
                <a:srgbClr val="FFFF00"/>
              </a:solidFill>
              <a:ln>
                <a:solidFill>
                  <a:srgbClr val="FF0000"/>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600" b="1">
                    <a:solidFill>
                      <a:srgbClr val="FF0000"/>
                    </a:solidFill>
                    <a:effectLst/>
                    <a:latin typeface="Times New Roman"/>
                    <a:ea typeface="Calibri"/>
                    <a:cs typeface="Arial"/>
                  </a:rPr>
                  <a:t>Reports</a:t>
                </a:r>
                <a:endParaRPr lang="en-US" sz="1600" b="1">
                  <a:solidFill>
                    <a:srgbClr val="FF0000"/>
                  </a:solidFill>
                  <a:effectLst/>
                  <a:ea typeface="Calibri"/>
                  <a:cs typeface="Arial"/>
                </a:endParaRPr>
              </a:p>
            </p:txBody>
          </p:sp>
          <p:sp>
            <p:nvSpPr>
              <p:cNvPr id="12" name="Oval 11"/>
              <p:cNvSpPr/>
              <p:nvPr/>
            </p:nvSpPr>
            <p:spPr>
              <a:xfrm>
                <a:off x="4229100" y="2484120"/>
                <a:ext cx="1272892" cy="1057275"/>
              </a:xfrm>
              <a:prstGeom prst="ellipse">
                <a:avLst/>
              </a:prstGeom>
              <a:solidFill>
                <a:srgbClr val="FFFF00"/>
              </a:solidFill>
              <a:ln>
                <a:solidFill>
                  <a:srgbClr val="FF0000"/>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600" b="1">
                    <a:solidFill>
                      <a:srgbClr val="FF0000"/>
                    </a:solidFill>
                    <a:effectLst/>
                    <a:latin typeface="Times New Roman"/>
                    <a:ea typeface="Calibri"/>
                    <a:cs typeface="Arial"/>
                  </a:rPr>
                  <a:t>Macros</a:t>
                </a:r>
                <a:endParaRPr lang="en-US" sz="1600" b="1">
                  <a:solidFill>
                    <a:srgbClr val="FF0000"/>
                  </a:solidFill>
                  <a:effectLst/>
                  <a:ea typeface="Calibri"/>
                  <a:cs typeface="Arial"/>
                </a:endParaRPr>
              </a:p>
            </p:txBody>
          </p:sp>
          <p:cxnSp>
            <p:nvCxnSpPr>
              <p:cNvPr id="13" name="Straight Arrow Connector 12"/>
              <p:cNvCxnSpPr/>
              <p:nvPr/>
            </p:nvCxnSpPr>
            <p:spPr>
              <a:xfrm>
                <a:off x="2606040" y="1021080"/>
                <a:ext cx="0" cy="457200"/>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14" name="Straight Arrow Connector 13"/>
              <p:cNvCxnSpPr/>
              <p:nvPr/>
            </p:nvCxnSpPr>
            <p:spPr>
              <a:xfrm flipH="1">
                <a:off x="3497580" y="1684020"/>
                <a:ext cx="628650" cy="352425"/>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15" name="Straight Arrow Connector 14"/>
              <p:cNvCxnSpPr/>
              <p:nvPr/>
            </p:nvCxnSpPr>
            <p:spPr>
              <a:xfrm>
                <a:off x="1066800" y="1684020"/>
                <a:ext cx="781050" cy="238125"/>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16" name="Straight Arrow Connector 15"/>
              <p:cNvCxnSpPr/>
              <p:nvPr/>
            </p:nvCxnSpPr>
            <p:spPr>
              <a:xfrm flipH="1" flipV="1">
                <a:off x="3436620" y="2362200"/>
                <a:ext cx="790575" cy="551815"/>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17" name="Straight Arrow Connector 16"/>
              <p:cNvCxnSpPr/>
              <p:nvPr/>
            </p:nvCxnSpPr>
            <p:spPr>
              <a:xfrm flipV="1">
                <a:off x="1242060" y="2484120"/>
                <a:ext cx="666750" cy="495300"/>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sp>
            <p:nvSpPr>
              <p:cNvPr id="18" name="Oval 17"/>
              <p:cNvSpPr/>
              <p:nvPr/>
            </p:nvSpPr>
            <p:spPr>
              <a:xfrm>
                <a:off x="2125979" y="3253740"/>
                <a:ext cx="1537811" cy="914400"/>
              </a:xfrm>
              <a:prstGeom prst="ellipse">
                <a:avLst/>
              </a:prstGeom>
              <a:solidFill>
                <a:srgbClr val="FFFF00"/>
              </a:solidFill>
              <a:ln>
                <a:solidFill>
                  <a:srgbClr val="FF0000"/>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600" b="1">
                    <a:solidFill>
                      <a:srgbClr val="FF0000"/>
                    </a:solidFill>
                    <a:effectLst/>
                    <a:latin typeface="Times New Roman"/>
                    <a:ea typeface="Calibri"/>
                    <a:cs typeface="Arial"/>
                  </a:rPr>
                  <a:t>Modules</a:t>
                </a:r>
                <a:endParaRPr lang="en-US" sz="1600" b="1">
                  <a:solidFill>
                    <a:srgbClr val="FF0000"/>
                  </a:solidFill>
                  <a:effectLst/>
                  <a:ea typeface="Calibri"/>
                  <a:cs typeface="Arial"/>
                </a:endParaRPr>
              </a:p>
            </p:txBody>
          </p:sp>
          <p:cxnSp>
            <p:nvCxnSpPr>
              <p:cNvPr id="19" name="Straight Arrow Connector 18"/>
              <p:cNvCxnSpPr/>
              <p:nvPr/>
            </p:nvCxnSpPr>
            <p:spPr>
              <a:xfrm flipV="1">
                <a:off x="2659380" y="2781300"/>
                <a:ext cx="0" cy="476250"/>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grpSp>
        <p:sp>
          <p:nvSpPr>
            <p:cNvPr id="6" name="Rectangle 5"/>
            <p:cNvSpPr/>
            <p:nvPr/>
          </p:nvSpPr>
          <p:spPr>
            <a:xfrm>
              <a:off x="0" y="0"/>
              <a:ext cx="6217920" cy="47625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ar-SA" sz="1600" b="1">
                <a:solidFill>
                  <a:srgbClr val="FF0000"/>
                </a:solidFill>
              </a:endParaRPr>
            </a:p>
          </p:txBody>
        </p:sp>
      </p:grpSp>
    </p:spTree>
    <p:extLst>
      <p:ext uri="{BB962C8B-B14F-4D97-AF65-F5344CB8AC3E}">
        <p14:creationId xmlns:p14="http://schemas.microsoft.com/office/powerpoint/2010/main" val="39702917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313</Words>
  <Application>Microsoft Office PowerPoint</Application>
  <PresentationFormat>On-screen Show (4:3)</PresentationFormat>
  <Paragraphs>25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برنامج قواعد البيانات Microsoft Access 2010</vt:lpstr>
      <vt:lpstr>المحاضرة الثانية أجزاء قاعدة بيانات  Access </vt:lpstr>
      <vt:lpstr>أولاً: الجداول Tables:  يشبه جدول قاعدة البيانات جدول البيانات من ناحية المظهر حيث يتم تخزين البيانات في صفوف وأعمدة. لذلك في معظم الأحوال يكون من السهل استيراد جدول بيانات إلى جدول قاعدة البيانات. أما نقطة الاختلاف الرئيسية بين تخزين البيانات في جدول بيانات أو تخزينها في جدول قاعدة بيانات فتكمن في كيفية تنظيم البيانات. تتم الإشارة إلى كل صف في الجدول كسجل. السجلات هي أماكن تخزين أجزاء فردية من المعلومات. يحتوي كل سجل على حقل واحد أو أكثر. تقابل الحقول الأعمدة في الجدول. على سبيل المثال، قد تمتلك جدولاً يسمى "الموظفون" حيث يحتوي كل سجل (صف) على معلومات عن موظف مختلف، ويحتوي كل حقل (عمود) على نوع آخر من المعلومات، كالاسم الأول واسم العائلة والعنوان وهكذا. يجب تعيين نوع بيانات محدد لكل حقل، سواء أكان نصاً أم تاريخاً أم وقتاً أم عدداً أم نوعاً آخر. </vt:lpstr>
      <vt:lpstr>PowerPoint Presentation</vt:lpstr>
      <vt:lpstr>PowerPoint Presentation</vt:lpstr>
      <vt:lpstr>رابعاً: التقارير Reports:</vt:lpstr>
      <vt:lpstr>خامساً: وحدات الماكرو Macros Units:</vt:lpstr>
      <vt:lpstr>الوحدات النمطية Modules Units:</vt:lpstr>
      <vt:lpstr>مخطط يوضح بعض الكائنات المستخدمة  في برنامج Microsoft Access </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10</cp:revision>
  <dcterms:created xsi:type="dcterms:W3CDTF">2020-04-08T02:30:15Z</dcterms:created>
  <dcterms:modified xsi:type="dcterms:W3CDTF">2020-12-10T13:56:16Z</dcterms:modified>
</cp:coreProperties>
</file>