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13/09/41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13/09/41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13/09/41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13/09/41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6">
              <a:lumMod val="20000"/>
              <a:lumOff val="80000"/>
            </a:schemeClr>
          </a:solidFill>
        </p:spPr>
        <p:txBody>
          <a:bodyPr/>
          <a:lstStyle/>
          <a:p>
            <a:r>
              <a:rPr lang="ar-SA" dirty="0" smtClean="0"/>
              <a:t>محاضرة رقم 2</a:t>
            </a:r>
            <a:endParaRPr lang="ar-SA" dirty="0"/>
          </a:p>
        </p:txBody>
      </p:sp>
      <p:sp>
        <p:nvSpPr>
          <p:cNvPr id="3" name="عنوان فرعي 2"/>
          <p:cNvSpPr>
            <a:spLocks noGrp="1"/>
          </p:cNvSpPr>
          <p:nvPr>
            <p:ph type="subTitle" idx="1"/>
          </p:nvPr>
        </p:nvSpPr>
        <p:spPr/>
        <p:txBody>
          <a:bodyPr/>
          <a:lstStyle/>
          <a:p>
            <a:r>
              <a:rPr lang="ar-SA" b="1" dirty="0" smtClean="0">
                <a:solidFill>
                  <a:srgbClr val="FF0000"/>
                </a:solidFill>
              </a:rPr>
              <a:t>الطلب </a:t>
            </a:r>
            <a:r>
              <a:rPr lang="ar-SA" b="1" dirty="0" smtClean="0">
                <a:solidFill>
                  <a:srgbClr val="FF0000"/>
                </a:solidFill>
              </a:rPr>
              <a:t>الكلي والعرض الكلي والتوازن الاقتصادي: المفهوم الاقتصادي للتوازن والاختلال ،مفهوم الطلب الكلي ومكوناته</a:t>
            </a:r>
            <a:endParaRPr lang="ar-SA"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sz="4000" b="1" dirty="0" smtClean="0">
                <a:solidFill>
                  <a:srgbClr val="FF0000"/>
                </a:solidFill>
              </a:rPr>
              <a:t>1- المفهوم </a:t>
            </a:r>
            <a:r>
              <a:rPr lang="ar-SA" sz="4000" b="1" dirty="0" smtClean="0">
                <a:solidFill>
                  <a:srgbClr val="FF0000"/>
                </a:solidFill>
              </a:rPr>
              <a:t>الاقتصادي للتوازن </a:t>
            </a:r>
            <a:r>
              <a:rPr lang="ar-SA" sz="4000" b="1" dirty="0" smtClean="0">
                <a:solidFill>
                  <a:srgbClr val="FF0000"/>
                </a:solidFill>
              </a:rPr>
              <a:t>والاختلال</a:t>
            </a: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fontScale="92500" lnSpcReduction="20000"/>
          </a:bodyPr>
          <a:lstStyle/>
          <a:p>
            <a:pPr algn="justLow"/>
            <a:r>
              <a:rPr lang="ar-SA" dirty="0" smtClean="0"/>
              <a:t>ما </a:t>
            </a:r>
            <a:r>
              <a:rPr lang="ar-SA" dirty="0" smtClean="0"/>
              <a:t>من شك أن التوازن هو أحد المفهومات الأكثر عرضة للجدل في علم الاقتصاد، وهذا يعود إلى كون كل وضع اقتصادي متوازناً ببعض المعايير وغير متوازن بمعايير أخرى. فالأمر يتوقف على الزاوية المنتقاة من المحلل الاقتصادي. فتوازن الاستخدام غير الكامل لدى جون </a:t>
            </a:r>
            <a:r>
              <a:rPr lang="ar-SA" dirty="0" err="1" smtClean="0"/>
              <a:t>مينارد</a:t>
            </a:r>
            <a:r>
              <a:rPr lang="ar-SA" dirty="0" smtClean="0"/>
              <a:t> </a:t>
            </a:r>
            <a:r>
              <a:rPr lang="ar-SA" dirty="0" err="1" smtClean="0"/>
              <a:t>كينز</a:t>
            </a:r>
            <a:r>
              <a:rPr lang="ar-SA" dirty="0" smtClean="0"/>
              <a:t> مثلاً يتناول وضعاً تتحقق فيه مساواة بين العرض والطلب للسلع النهائية مع الاستمرار في وجود فائض في العرض في سوق العمل (البطالة)، كذلك فإن حالة التضخم مع التوازن هي الحالة التي ينعكس فيها تعادل العرض والطلب الإجمالي ليس بثبات الأسعار بل بارتفاعها (الضغوط التضخمية التي تظهر في بعض القطاعات تتجاوز الضغوط الانكماشية في القطاعات الأخرى</a:t>
            </a:r>
            <a:r>
              <a:rPr lang="ar-SA" dirty="0" smtClean="0"/>
              <a:t>).1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714356"/>
            <a:ext cx="8258204" cy="5411807"/>
          </a:xfrm>
          <a:solidFill>
            <a:schemeClr val="accent6">
              <a:lumMod val="20000"/>
              <a:lumOff val="80000"/>
            </a:schemeClr>
          </a:solidFill>
        </p:spPr>
        <p:txBody>
          <a:bodyPr>
            <a:normAutofit fontScale="62500" lnSpcReduction="20000"/>
          </a:bodyPr>
          <a:lstStyle/>
          <a:p>
            <a:pPr algn="justLow"/>
            <a:r>
              <a:rPr lang="ar-SA" sz="4600" dirty="0" smtClean="0"/>
              <a:t>ويمكن تعريف التوازن في الاقتصاد من خلال ثلاثة معانٍ</a:t>
            </a:r>
            <a:r>
              <a:rPr lang="en-US" sz="4600" dirty="0" smtClean="0"/>
              <a:t>:</a:t>
            </a:r>
          </a:p>
          <a:p>
            <a:pPr algn="justLow"/>
            <a:r>
              <a:rPr lang="ar-SA" sz="4600" b="1" dirty="0" smtClean="0"/>
              <a:t>المعنى </a:t>
            </a:r>
            <a:r>
              <a:rPr lang="ar-SA" sz="4600" b="1" dirty="0" err="1" smtClean="0"/>
              <a:t>الاول</a:t>
            </a:r>
            <a:r>
              <a:rPr lang="ar-SA" sz="4600" dirty="0" smtClean="0"/>
              <a:t> - التوازن بوصفه حالة موازنة قوى. وهو المفهوم التقليدي، وفي الغالب هو المفهوم (</a:t>
            </a:r>
            <a:r>
              <a:rPr lang="ar-SA" sz="4600" dirty="0" err="1" smtClean="0"/>
              <a:t>السكوني</a:t>
            </a:r>
            <a:r>
              <a:rPr lang="ar-SA" sz="4600" dirty="0" smtClean="0"/>
              <a:t>) للتوازن (المساواة بين العرض والطلب في سوق ما، </a:t>
            </a:r>
            <a:r>
              <a:rPr lang="ar-SA" sz="4600" dirty="0" err="1" smtClean="0"/>
              <a:t>او</a:t>
            </a:r>
            <a:r>
              <a:rPr lang="ar-SA" sz="4600" dirty="0" smtClean="0"/>
              <a:t> المساواة بين الاستثمار والادخار وغير ذلك)</a:t>
            </a:r>
            <a:endParaRPr lang="en-US" sz="4600" dirty="0" smtClean="0"/>
          </a:p>
          <a:p>
            <a:pPr algn="justLow"/>
            <a:r>
              <a:rPr lang="ar-SA" sz="4600" dirty="0" smtClean="0"/>
              <a:t>فعلى سبيل المثال ، يكون السوق في حالة توازن عندما تتساوى الكمية المعروضة من السلع مع حجم الطلب بحيث يتقاطع العرض مع الطلب عند نقطة تحقق سعر توازني يقبله المستهلِك والمنتِج على حد سواء. إن حالة التوازن هذه تعني أنه لا يوجد فائض يؤدي إلى كساد أو عجز يتسبب في ركود. فإذا نظرنا إلى المخطط أدناه ، لوجدنا أن السعر التوازني (س </a:t>
            </a:r>
            <a:r>
              <a:rPr lang="ar-SA" sz="4600" dirty="0" err="1" smtClean="0"/>
              <a:t>ت</a:t>
            </a:r>
            <a:r>
              <a:rPr lang="ar-SA" sz="4600" dirty="0" smtClean="0"/>
              <a:t>) يمثل النقطة المثالية التي يتقاطع عندها الطلب والعرض وهو ما يعرف بحالة التوازن .</a:t>
            </a:r>
            <a:endParaRPr lang="en-US" sz="4600" dirty="0" smtClean="0"/>
          </a:p>
          <a:p>
            <a:r>
              <a:rPr lang="ar-SA" dirty="0" smtClean="0"/>
              <a:t> </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https://assets-global.website-files.com/5dc453b4b3f0c9f74becf6d2/5dda13ec56a2d67a7d551380_Disequilibrium-Multiple-Images.jpg"/>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000100" y="1142984"/>
            <a:ext cx="7286676" cy="48577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285728"/>
            <a:ext cx="8258204" cy="5840435"/>
          </a:xfrm>
          <a:solidFill>
            <a:schemeClr val="accent6">
              <a:lumMod val="20000"/>
              <a:lumOff val="80000"/>
            </a:schemeClr>
          </a:solidFill>
        </p:spPr>
        <p:txBody>
          <a:bodyPr>
            <a:normAutofit fontScale="70000" lnSpcReduction="20000"/>
          </a:bodyPr>
          <a:lstStyle/>
          <a:p>
            <a:pPr algn="justLow"/>
            <a:r>
              <a:rPr lang="ar-SA" sz="3400" dirty="0" smtClean="0"/>
              <a:t>وقد تؤثر عوامل مُعينة في تحرك  </a:t>
            </a:r>
            <a:r>
              <a:rPr lang="ar-SA" sz="3400" dirty="0" err="1" smtClean="0"/>
              <a:t>الاسعار</a:t>
            </a:r>
            <a:r>
              <a:rPr lang="ar-SA" sz="3400" dirty="0" smtClean="0"/>
              <a:t> ابتعادًا أو اقترابًا عن نقطة التوازن، مما يتسبب في حدوث عدم توازن بين الكمية المعروضة والكمية المطلوبة .  وفي هذه الحالة يُقال إن السوق في حالة اختلال التوازن </a:t>
            </a:r>
            <a:r>
              <a:rPr lang="ar-SA" sz="3400" dirty="0" err="1" smtClean="0"/>
              <a:t>او</a:t>
            </a:r>
            <a:r>
              <a:rPr lang="ar-SA" sz="3400" dirty="0" smtClean="0"/>
              <a:t> عدم التوازن، فندما يرتفع السعر </a:t>
            </a:r>
            <a:r>
              <a:rPr lang="ar-SA" sz="3400" dirty="0" err="1" smtClean="0"/>
              <a:t>الى</a:t>
            </a:r>
            <a:r>
              <a:rPr lang="ar-SA" sz="3400" dirty="0" smtClean="0"/>
              <a:t> س2 سيحفز ذلك المنتجين على زيادة العرض عند الكمية ك2للاستفادة من زيادة السعر وتحويله </a:t>
            </a:r>
            <a:r>
              <a:rPr lang="ar-SA" sz="3400" dirty="0" err="1" smtClean="0"/>
              <a:t>الى</a:t>
            </a:r>
            <a:r>
              <a:rPr lang="ar-SA" sz="3400" dirty="0" smtClean="0"/>
              <a:t> </a:t>
            </a:r>
            <a:r>
              <a:rPr lang="ar-SA" sz="3400" dirty="0" err="1" smtClean="0"/>
              <a:t>ارباحلكن</a:t>
            </a:r>
            <a:r>
              <a:rPr lang="ar-SA" sz="3400" dirty="0" smtClean="0"/>
              <a:t> الكمية المطلوبة ستكون عند ك1 ، ويكون في هذه الحالة العرض اكبر من الطلب (فائض عرض) وهو نوع من الاختلال في التوازن عنوانه الركود .النوع الثاني من الاختلال هو في ما  </a:t>
            </a:r>
            <a:r>
              <a:rPr lang="ar-SA" sz="3400" dirty="0" err="1" smtClean="0"/>
              <a:t>اذا</a:t>
            </a:r>
            <a:r>
              <a:rPr lang="ar-SA" sz="3400" dirty="0" smtClean="0"/>
              <a:t> انخفض السعر </a:t>
            </a:r>
            <a:r>
              <a:rPr lang="ar-SA" sz="3400" dirty="0" err="1" smtClean="0"/>
              <a:t>الى</a:t>
            </a:r>
            <a:r>
              <a:rPr lang="ar-SA" sz="3400" dirty="0" smtClean="0"/>
              <a:t> س1 ستكون الكمية المطلوبة عند ك2  لكن الكمية المعروضة عند ك1  وهو ما يعني </a:t>
            </a:r>
            <a:r>
              <a:rPr lang="ar-SA" sz="3400" dirty="0" err="1" smtClean="0"/>
              <a:t>ان</a:t>
            </a:r>
            <a:r>
              <a:rPr lang="ar-SA" sz="3400" dirty="0" smtClean="0"/>
              <a:t> </a:t>
            </a:r>
            <a:r>
              <a:rPr lang="ar-SA" sz="3400" dirty="0" err="1" smtClean="0"/>
              <a:t>الطاب</a:t>
            </a:r>
            <a:r>
              <a:rPr lang="ar-SA" sz="3400" dirty="0" smtClean="0"/>
              <a:t> سيكون اكبر من العرض (فائض طلب)</a:t>
            </a:r>
            <a:r>
              <a:rPr lang="ar-SA" sz="3400" dirty="0" err="1" smtClean="0"/>
              <a:t>او</a:t>
            </a:r>
            <a:r>
              <a:rPr lang="ar-SA" sz="3400" dirty="0" smtClean="0"/>
              <a:t> عجز.  </a:t>
            </a:r>
            <a:endParaRPr lang="en-US" sz="3400" dirty="0" smtClean="0"/>
          </a:p>
          <a:p>
            <a:pPr algn="justLow"/>
            <a:r>
              <a:rPr lang="ar-SA" sz="3400" b="1" dirty="0" smtClean="0">
                <a:solidFill>
                  <a:srgbClr val="FF0000"/>
                </a:solidFill>
              </a:rPr>
              <a:t>المعنى الثاني</a:t>
            </a:r>
            <a:r>
              <a:rPr lang="ar-SA" sz="3400" dirty="0" smtClean="0">
                <a:solidFill>
                  <a:srgbClr val="FF0000"/>
                </a:solidFill>
              </a:rPr>
              <a:t>- </a:t>
            </a:r>
            <a:r>
              <a:rPr lang="ar-SA" sz="3400" dirty="0" smtClean="0"/>
              <a:t>التوازن بوصفه محطة توقف لنظام أو لجزء من نظام خاضع تبعاً لذلك لوضع استقرار. فمن هذه الزاوية إن كل عدم توازن في سوق ما (أي كل وضع يتحقق فيه فائض في عرض أو طلب بصورة مستمرة) هو وضع توازن إذا ما استمر مع الزمن</a:t>
            </a:r>
            <a:r>
              <a:rPr lang="en-US" sz="3400" dirty="0" smtClean="0"/>
              <a:t>.</a:t>
            </a:r>
          </a:p>
          <a:p>
            <a:pPr algn="justLow"/>
            <a:r>
              <a:rPr lang="ar-SA" sz="3400" b="1" dirty="0" smtClean="0">
                <a:solidFill>
                  <a:srgbClr val="FF0000"/>
                </a:solidFill>
              </a:rPr>
              <a:t>المعنى الثالث</a:t>
            </a:r>
            <a:r>
              <a:rPr lang="ar-SA" sz="3400" dirty="0" smtClean="0">
                <a:solidFill>
                  <a:srgbClr val="FF0000"/>
                </a:solidFill>
              </a:rPr>
              <a:t>- </a:t>
            </a:r>
            <a:r>
              <a:rPr lang="ar-SA" sz="3400" dirty="0" smtClean="0"/>
              <a:t>التوازن بوصفه حالة تتحقق فيها التوقعات كاملة. إن التوازن في هذه الحالة، هو الوضع الذي تتحقق </a:t>
            </a:r>
            <a:r>
              <a:rPr lang="ar-SA" sz="3400" dirty="0" err="1" smtClean="0"/>
              <a:t>فيهبصورة</a:t>
            </a:r>
            <a:r>
              <a:rPr lang="ar-SA" sz="3400" dirty="0" smtClean="0"/>
              <a:t> تامة، التوقعات التي تتناول المتغيرات الاقتصادية الأساسية. هذا التوجه نجده في الأصل في النظرية النقدية لدى </a:t>
            </a:r>
            <a:r>
              <a:rPr lang="ar-SA" sz="3400" dirty="0" err="1" smtClean="0"/>
              <a:t>لينداهل</a:t>
            </a:r>
            <a:r>
              <a:rPr lang="en-US" sz="3400" dirty="0" err="1" smtClean="0"/>
              <a:t>Lindahl</a:t>
            </a:r>
            <a:r>
              <a:rPr lang="ar-SA" sz="3400" dirty="0" smtClean="0"/>
              <a:t>، وفي تحليل النمو المتوازن لدى </a:t>
            </a:r>
            <a:r>
              <a:rPr lang="ar-SA" sz="3400" dirty="0" err="1" smtClean="0"/>
              <a:t>هارود</a:t>
            </a:r>
            <a:r>
              <a:rPr lang="en-US" sz="3400" dirty="0" err="1" smtClean="0"/>
              <a:t>Harrod</a:t>
            </a:r>
            <a:r>
              <a:rPr lang="en-US" sz="3400" dirty="0" smtClean="0"/>
              <a:t>.</a:t>
            </a:r>
            <a:r>
              <a:rPr lang="ar-SA" sz="3400" dirty="0" smtClean="0"/>
              <a:t>.</a:t>
            </a:r>
            <a:endParaRPr lang="en-US" sz="3400"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500042"/>
            <a:ext cx="8115328" cy="5626121"/>
          </a:xfrm>
          <a:solidFill>
            <a:schemeClr val="accent6">
              <a:lumMod val="20000"/>
              <a:lumOff val="80000"/>
            </a:schemeClr>
          </a:solidFill>
        </p:spPr>
        <p:txBody>
          <a:bodyPr>
            <a:normAutofit fontScale="77500" lnSpcReduction="20000"/>
          </a:bodyPr>
          <a:lstStyle/>
          <a:p>
            <a:pPr lvl="0"/>
            <a:r>
              <a:rPr lang="ar-SA" b="1" dirty="0" smtClean="0">
                <a:solidFill>
                  <a:srgbClr val="FF0000"/>
                </a:solidFill>
              </a:rPr>
              <a:t>مفهوم الطلب الكلي ومكوناته</a:t>
            </a:r>
            <a:endParaRPr lang="en-US" dirty="0" smtClean="0">
              <a:solidFill>
                <a:srgbClr val="FF0000"/>
              </a:solidFill>
            </a:endParaRPr>
          </a:p>
          <a:p>
            <a:r>
              <a:rPr lang="ar-SA" b="1" dirty="0" smtClean="0"/>
              <a:t>الطلب الكلي </a:t>
            </a:r>
            <a:r>
              <a:rPr lang="ar-SA" dirty="0" smtClean="0"/>
              <a:t>: إجمالي الإنفاق المخطط لكافة المشترين في اقتصاد معين . </a:t>
            </a:r>
            <a:r>
              <a:rPr lang="ar-SA" dirty="0" err="1" smtClean="0"/>
              <a:t>او</a:t>
            </a:r>
            <a:r>
              <a:rPr lang="ar-SA" dirty="0" smtClean="0"/>
              <a:t> هو الرغبة المدعومة بالقدرة (القوة الشرائية) عند مستويات مختلفة من الدخل للحصول على السلع والخدمات خلال مدة زمنية معينة، وهو يعادل </a:t>
            </a:r>
            <a:r>
              <a:rPr lang="ar-SA" dirty="0" err="1" smtClean="0"/>
              <a:t>الانفاق</a:t>
            </a:r>
            <a:r>
              <a:rPr lang="ar-SA" dirty="0" smtClean="0"/>
              <a:t> الكلي الذي يتكون من </a:t>
            </a:r>
            <a:r>
              <a:rPr lang="ar-SA" dirty="0" err="1" smtClean="0"/>
              <a:t>اربعة</a:t>
            </a:r>
            <a:r>
              <a:rPr lang="ar-SA" dirty="0" smtClean="0"/>
              <a:t> قطاعات وهي </a:t>
            </a:r>
            <a:r>
              <a:rPr lang="ar-SA" dirty="0" err="1" smtClean="0"/>
              <a:t>الانفاق</a:t>
            </a:r>
            <a:r>
              <a:rPr lang="ar-SA" dirty="0" smtClean="0"/>
              <a:t> الاستهلاكي </a:t>
            </a:r>
            <a:r>
              <a:rPr lang="ar-SA" dirty="0" err="1" smtClean="0"/>
              <a:t>والانفاق</a:t>
            </a:r>
            <a:r>
              <a:rPr lang="ar-SA" dirty="0" smtClean="0"/>
              <a:t> الاستثماري </a:t>
            </a:r>
            <a:r>
              <a:rPr lang="ar-SA" dirty="0" err="1" smtClean="0"/>
              <a:t>والانفاق</a:t>
            </a:r>
            <a:r>
              <a:rPr lang="ar-SA" dirty="0" smtClean="0"/>
              <a:t> الحكومي وصافي التجارة الخارجية.</a:t>
            </a:r>
            <a:endParaRPr lang="en-US" dirty="0" smtClean="0"/>
          </a:p>
          <a:p>
            <a:r>
              <a:rPr lang="ar-SA" b="1" dirty="0" smtClean="0"/>
              <a:t>مكونات الطلب الكلي</a:t>
            </a:r>
            <a:endParaRPr lang="en-US" dirty="0" smtClean="0"/>
          </a:p>
          <a:p>
            <a:r>
              <a:rPr lang="ar-SA" dirty="0" smtClean="0"/>
              <a:t>  يتكون الطلب الكلي </a:t>
            </a:r>
            <a:r>
              <a:rPr lang="ar-SA" dirty="0" err="1" smtClean="0"/>
              <a:t>او</a:t>
            </a:r>
            <a:r>
              <a:rPr lang="ar-SA" dirty="0" smtClean="0"/>
              <a:t> </a:t>
            </a:r>
            <a:r>
              <a:rPr lang="ar-SA" dirty="0" err="1" smtClean="0"/>
              <a:t>الانفاق</a:t>
            </a:r>
            <a:r>
              <a:rPr lang="ar-SA" dirty="0" smtClean="0"/>
              <a:t> الكلي من </a:t>
            </a:r>
            <a:r>
              <a:rPr lang="ar-SA" dirty="0" err="1" smtClean="0"/>
              <a:t>اربعة</a:t>
            </a:r>
            <a:r>
              <a:rPr lang="ar-SA" dirty="0" smtClean="0"/>
              <a:t> بنود تتمثل في المعادلة </a:t>
            </a:r>
            <a:r>
              <a:rPr lang="ar-SA" dirty="0" err="1" smtClean="0"/>
              <a:t>الاتية</a:t>
            </a:r>
            <a:r>
              <a:rPr lang="ar-SA" dirty="0" smtClean="0"/>
              <a:t>:</a:t>
            </a:r>
            <a:endParaRPr lang="en-US" dirty="0" smtClean="0"/>
          </a:p>
          <a:p>
            <a:r>
              <a:rPr lang="en-US" dirty="0" smtClean="0"/>
              <a:t>AD = C + I + G + X – M</a:t>
            </a:r>
          </a:p>
          <a:p>
            <a:r>
              <a:rPr lang="en-US" dirty="0" smtClean="0"/>
              <a:t>AD</a:t>
            </a:r>
            <a:r>
              <a:rPr lang="ar-SA" dirty="0" smtClean="0"/>
              <a:t>: الطلب الكلي </a:t>
            </a:r>
            <a:r>
              <a:rPr lang="ar-SA" dirty="0" err="1" smtClean="0"/>
              <a:t>او</a:t>
            </a:r>
            <a:r>
              <a:rPr lang="ar-SA" dirty="0" smtClean="0"/>
              <a:t> الطلب </a:t>
            </a:r>
            <a:r>
              <a:rPr lang="ar-SA" dirty="0" err="1" smtClean="0"/>
              <a:t>الاجمالي</a:t>
            </a:r>
            <a:r>
              <a:rPr lang="ar-SA" dirty="0" smtClean="0"/>
              <a:t> ، ويرمز له </a:t>
            </a:r>
            <a:r>
              <a:rPr lang="ar-SA" dirty="0" err="1" smtClean="0"/>
              <a:t>احياناً</a:t>
            </a:r>
            <a:r>
              <a:rPr lang="ar-SA" dirty="0" smtClean="0"/>
              <a:t> (</a:t>
            </a:r>
            <a:r>
              <a:rPr lang="en-US" dirty="0" smtClean="0"/>
              <a:t>Y</a:t>
            </a:r>
            <a:r>
              <a:rPr lang="ar-SA" dirty="0" smtClean="0"/>
              <a:t>) كأنفاق كلي</a:t>
            </a:r>
            <a:endParaRPr lang="en-US" dirty="0" smtClean="0"/>
          </a:p>
          <a:p>
            <a:r>
              <a:rPr lang="en-US" dirty="0" smtClean="0"/>
              <a:t>C</a:t>
            </a:r>
            <a:r>
              <a:rPr lang="ar-SA" dirty="0" smtClean="0"/>
              <a:t>: </a:t>
            </a:r>
            <a:r>
              <a:rPr lang="ar-SA" dirty="0" err="1" smtClean="0"/>
              <a:t>الانفاق</a:t>
            </a:r>
            <a:r>
              <a:rPr lang="ar-SA" dirty="0" smtClean="0"/>
              <a:t> الاستهلاكي </a:t>
            </a:r>
            <a:endParaRPr lang="en-US" dirty="0" smtClean="0"/>
          </a:p>
          <a:p>
            <a:r>
              <a:rPr lang="en-US" dirty="0" smtClean="0"/>
              <a:t>I</a:t>
            </a:r>
            <a:r>
              <a:rPr lang="ar-SA" dirty="0" smtClean="0"/>
              <a:t>: </a:t>
            </a:r>
            <a:r>
              <a:rPr lang="ar-SA" dirty="0" err="1" smtClean="0"/>
              <a:t>الانفاق</a:t>
            </a:r>
            <a:r>
              <a:rPr lang="ar-SA" dirty="0" smtClean="0"/>
              <a:t> الاستثماري</a:t>
            </a:r>
            <a:endParaRPr lang="en-US" dirty="0" smtClean="0"/>
          </a:p>
          <a:p>
            <a:r>
              <a:rPr lang="en-US" dirty="0" smtClean="0"/>
              <a:t>G</a:t>
            </a:r>
            <a:r>
              <a:rPr lang="ar-SA" dirty="0" smtClean="0"/>
              <a:t>: </a:t>
            </a:r>
            <a:r>
              <a:rPr lang="ar-SA" dirty="0" err="1" smtClean="0"/>
              <a:t>الانفاق</a:t>
            </a:r>
            <a:r>
              <a:rPr lang="ar-SA" dirty="0" smtClean="0"/>
              <a:t> الحكومي </a:t>
            </a:r>
            <a:endParaRPr lang="en-US" dirty="0" smtClean="0"/>
          </a:p>
          <a:p>
            <a:r>
              <a:rPr lang="en-US" dirty="0" smtClean="0"/>
              <a:t>X – M</a:t>
            </a:r>
            <a:r>
              <a:rPr lang="ar-SA" dirty="0" smtClean="0"/>
              <a:t>: الصادرات – الواردات </a:t>
            </a:r>
            <a:r>
              <a:rPr lang="ar-SA" dirty="0" err="1" smtClean="0"/>
              <a:t>او</a:t>
            </a:r>
            <a:r>
              <a:rPr lang="ar-SA" dirty="0" smtClean="0"/>
              <a:t> صافي التجارة الخارجية</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285728"/>
            <a:ext cx="8186766" cy="5840435"/>
          </a:xfrm>
          <a:solidFill>
            <a:schemeClr val="accent6">
              <a:lumMod val="20000"/>
              <a:lumOff val="80000"/>
            </a:schemeClr>
          </a:solidFill>
        </p:spPr>
        <p:txBody>
          <a:bodyPr>
            <a:normAutofit fontScale="70000" lnSpcReduction="20000"/>
          </a:bodyPr>
          <a:lstStyle/>
          <a:p>
            <a:r>
              <a:rPr lang="ar-SA" dirty="0" smtClean="0"/>
              <a:t>على وفق ما اشرنا إليه ، يشتمل الطلب الكلي على متغيرات عدة هي : </a:t>
            </a:r>
            <a:endParaRPr lang="en-US" dirty="0" smtClean="0"/>
          </a:p>
          <a:p>
            <a:pPr lvl="0"/>
            <a:r>
              <a:rPr lang="ar-SA" b="1" dirty="0" err="1" smtClean="0">
                <a:solidFill>
                  <a:srgbClr val="FF0000"/>
                </a:solidFill>
              </a:rPr>
              <a:t>الانفاق</a:t>
            </a:r>
            <a:r>
              <a:rPr lang="ar-SA" b="1" dirty="0" smtClean="0">
                <a:solidFill>
                  <a:srgbClr val="FF0000"/>
                </a:solidFill>
              </a:rPr>
              <a:t> الاستهلاكي ( </a:t>
            </a:r>
            <a:r>
              <a:rPr lang="en-US" b="1" dirty="0" smtClean="0">
                <a:solidFill>
                  <a:srgbClr val="FF0000"/>
                </a:solidFill>
              </a:rPr>
              <a:t>C</a:t>
            </a:r>
            <a:r>
              <a:rPr lang="ar-SA" b="1" dirty="0" smtClean="0">
                <a:solidFill>
                  <a:srgbClr val="FF0000"/>
                </a:solidFill>
              </a:rPr>
              <a:t> )</a:t>
            </a:r>
            <a:endParaRPr lang="en-US" dirty="0" smtClean="0">
              <a:solidFill>
                <a:srgbClr val="FF0000"/>
              </a:solidFill>
            </a:endParaRPr>
          </a:p>
          <a:p>
            <a:r>
              <a:rPr lang="ar-SA" dirty="0" smtClean="0"/>
              <a:t>هو إنفاق القطاع العائلي (الأفراد والمؤسسات الخاصة - التي لا تبغي الربح - على سلع الاستهلاك الجاري ( المشتريات من السلع المعمرة كالسيارات والأثاث باستثناء الأراضي والمباني) ، وغير المعمرة كالسلع الغذائية ومواد التنظيف ، كما يشتمل على الخدمات، خدمات الطبيب والمدرس والكهربائي وغيرها .</a:t>
            </a:r>
            <a:endParaRPr lang="en-US" dirty="0" smtClean="0"/>
          </a:p>
          <a:p>
            <a:pPr lvl="0"/>
            <a:r>
              <a:rPr lang="ar-SA" b="1" dirty="0" smtClean="0">
                <a:solidFill>
                  <a:srgbClr val="FF0000"/>
                </a:solidFill>
              </a:rPr>
              <a:t>الإنفاق الاستثماري</a:t>
            </a:r>
            <a:r>
              <a:rPr lang="ar-SA" dirty="0" smtClean="0">
                <a:solidFill>
                  <a:srgbClr val="FF0000"/>
                </a:solidFill>
              </a:rPr>
              <a:t> ( </a:t>
            </a:r>
            <a:r>
              <a:rPr lang="en-US" dirty="0" smtClean="0">
                <a:solidFill>
                  <a:srgbClr val="FF0000"/>
                </a:solidFill>
              </a:rPr>
              <a:t>I</a:t>
            </a:r>
            <a:r>
              <a:rPr lang="ar-SA" dirty="0" smtClean="0">
                <a:solidFill>
                  <a:srgbClr val="FF0000"/>
                </a:solidFill>
              </a:rPr>
              <a:t> )</a:t>
            </a:r>
            <a:endParaRPr lang="en-US" dirty="0" smtClean="0">
              <a:solidFill>
                <a:srgbClr val="FF0000"/>
              </a:solidFill>
            </a:endParaRPr>
          </a:p>
          <a:p>
            <a:r>
              <a:rPr lang="ar-SA" dirty="0" smtClean="0"/>
              <a:t>يمثل الإنفاق على حيازة السلع الرأسمالية الجديدة (جميع الإضافات إلى الثروة) ، زائدا الإضافات والتجديدات والتحسينات التي تجري على السلع الرأسمالية القائمة ، </a:t>
            </a:r>
            <a:r>
              <a:rPr lang="ar-SA" dirty="0" err="1" smtClean="0"/>
              <a:t>زائدأ</a:t>
            </a:r>
            <a:r>
              <a:rPr lang="ar-SA" dirty="0" smtClean="0"/>
              <a:t> قيمة أعمال البناء تحت الإنشاء ، زائدا صافي التغير في كمية المخزون من المواد الأولية والبضائع تامة الصنع وغير تامة الصنع الموجودة في المخازن أو أماكن العمل في نهاية العام.</a:t>
            </a:r>
            <a:endParaRPr lang="en-US" dirty="0" smtClean="0"/>
          </a:p>
          <a:p>
            <a:r>
              <a:rPr lang="ar-SA" dirty="0" smtClean="0"/>
              <a:t>     وتجدر </a:t>
            </a:r>
            <a:r>
              <a:rPr lang="ar-SA" dirty="0" err="1" smtClean="0"/>
              <a:t>الاشارة</a:t>
            </a:r>
            <a:r>
              <a:rPr lang="ar-SA" dirty="0" smtClean="0"/>
              <a:t> </a:t>
            </a:r>
            <a:r>
              <a:rPr lang="ar-SA" dirty="0" err="1" smtClean="0"/>
              <a:t>الى</a:t>
            </a:r>
            <a:r>
              <a:rPr lang="ar-SA" dirty="0" smtClean="0"/>
              <a:t> أن الإنفاق الاستثماري من المنظور الاقتصادي يقتصر على التكوين الرأسمالي الثابت ، إذ يستخدم المال المدخر في الإسهام في عملية الإنتاج والإضافة إلى رؤوس الأموال العينية الثابتة ، بقصد زيادة أو تحسين أو حماية الطاقات الإنتاجية للمشروعات والاقتصاد القومي ، وتستثمر الدول الرائدة في النمو على الأقل (20 %) من دخلها في تكوين رؤوس الأموال  ، ويقصد برؤوس الأموال قيمة الموجودات الرأسمالية الثابتة من الآلات ، المعدات ، الأثاث ، الأجهزة ، فضلا عن وسائل النقل المتوافرة خلال مدة زمنية معينة (سنة عادة) ، فالهدف من الاستثمار هو زيادة الإنتاج ، إذ إن معدل النمو الاقتصادي يتناسب طرديا مع معدل التراكم الرأسمالي.</a:t>
            </a:r>
            <a:endParaRPr lang="en-US"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endParaRPr lang="ar-SA"/>
          </a:p>
        </p:txBody>
      </p:sp>
      <p:sp>
        <p:nvSpPr>
          <p:cNvPr id="7" name="عنصر نائب للمحتوى 6"/>
          <p:cNvSpPr>
            <a:spLocks noGrp="1"/>
          </p:cNvSpPr>
          <p:nvPr>
            <p:ph idx="1"/>
          </p:nvPr>
        </p:nvSpPr>
        <p:spPr>
          <a:xfrm>
            <a:off x="457200" y="285728"/>
            <a:ext cx="8043890" cy="5840435"/>
          </a:xfrm>
          <a:solidFill>
            <a:schemeClr val="accent6">
              <a:lumMod val="20000"/>
              <a:lumOff val="80000"/>
            </a:schemeClr>
          </a:solidFill>
        </p:spPr>
        <p:txBody>
          <a:bodyPr>
            <a:normAutofit fontScale="70000" lnSpcReduction="20000"/>
          </a:bodyPr>
          <a:lstStyle/>
          <a:p>
            <a:pPr lvl="0"/>
            <a:r>
              <a:rPr lang="ar-SA" b="1" dirty="0" smtClean="0">
                <a:solidFill>
                  <a:srgbClr val="FF0000"/>
                </a:solidFill>
              </a:rPr>
              <a:t>الإنفاق  الحكومي</a:t>
            </a:r>
            <a:r>
              <a:rPr lang="en-US" b="1" dirty="0" smtClean="0">
                <a:solidFill>
                  <a:srgbClr val="FF0000"/>
                </a:solidFill>
              </a:rPr>
              <a:t> :</a:t>
            </a:r>
            <a:r>
              <a:rPr lang="ar-SA" b="1" dirty="0" smtClean="0">
                <a:solidFill>
                  <a:srgbClr val="FF0000"/>
                </a:solidFill>
              </a:rPr>
              <a:t>(</a:t>
            </a:r>
            <a:r>
              <a:rPr lang="en-US" b="1" dirty="0" smtClean="0">
                <a:solidFill>
                  <a:srgbClr val="FF0000"/>
                </a:solidFill>
              </a:rPr>
              <a:t>G </a:t>
            </a:r>
            <a:r>
              <a:rPr lang="ar-SA" b="1" dirty="0" smtClean="0">
                <a:solidFill>
                  <a:srgbClr val="FF0000"/>
                </a:solidFill>
              </a:rPr>
              <a:t>)</a:t>
            </a:r>
            <a:endParaRPr lang="en-US" dirty="0" smtClean="0">
              <a:solidFill>
                <a:srgbClr val="FF0000"/>
              </a:solidFill>
            </a:endParaRPr>
          </a:p>
          <a:p>
            <a:r>
              <a:rPr lang="ar-SA" dirty="0" smtClean="0"/>
              <a:t>يمثل مشتريات الحكومة أو إنفاقها على السلع والخدمات المستخدمة لأغراض الاستهلاك الجاري ، وتتمثل في الأجور والرواتب التي تدفعها الحكومة ( أي قيمة إجمالي إنتاج المنتجين لخدمات الحكومة)، زائدا ما تشتريه الحكومة من قطاع الأعمال وبقية أنحاء العالم من السلع والخدمات ، ناقصا منها ما تبيعه منها إلى قطاع الأعمال والقطاع العائلي ، وهناك بعض المدفوعات أو الإنفاق الحكومي يتضمن تحويلا للدخل تقوم </a:t>
            </a:r>
            <a:r>
              <a:rPr lang="ar-SA" dirty="0" err="1" smtClean="0"/>
              <a:t>به</a:t>
            </a:r>
            <a:r>
              <a:rPr lang="ar-SA" dirty="0" smtClean="0"/>
              <a:t> الحكومة من جماعة إلى أخرى، مثال ذلك ، مدفوعات الضمان الاجتماعي ، والفوائد المدفوعة على الدين العام ، والمنح المقدمة إلى المشاريع</a:t>
            </a:r>
            <a:r>
              <a:rPr lang="en-US" dirty="0" smtClean="0"/>
              <a:t> .</a:t>
            </a:r>
          </a:p>
          <a:p>
            <a:r>
              <a:rPr lang="ar-SA" dirty="0" smtClean="0"/>
              <a:t>ويشكل الإنفاق الاستهلاكي الحكومي جزءا من مكونات الطلب الفعلي (أو الطلب على السلع الاستهلاكية) ، وهو ما يؤثر تأثيرا مباشرا على حجم الإنتاج ، وذلك بشرط أن يكون مستوى النشاط الاقتصادي أقل من مستوى التشغيل الكامل لعوامل الإنتاج، وأن يتمتع الجهاز الإنتاجي بالمرونة اللازمة التي تسمح بانتقال عناصر الإنتاج فيما بين الأنشطة الاقتصادية المختلفة</a:t>
            </a:r>
            <a:endParaRPr lang="en-US" dirty="0" smtClean="0"/>
          </a:p>
          <a:p>
            <a:pPr lvl="0"/>
            <a:r>
              <a:rPr lang="ar-SA" b="1" dirty="0" smtClean="0"/>
              <a:t> </a:t>
            </a:r>
            <a:r>
              <a:rPr lang="ar-SA" b="1" dirty="0" smtClean="0">
                <a:solidFill>
                  <a:srgbClr val="FF0000"/>
                </a:solidFill>
              </a:rPr>
              <a:t>صافي التجارة الخارجية (</a:t>
            </a:r>
            <a:r>
              <a:rPr lang="en-US" b="1" dirty="0" smtClean="0">
                <a:solidFill>
                  <a:srgbClr val="FF0000"/>
                </a:solidFill>
              </a:rPr>
              <a:t> X – M </a:t>
            </a:r>
            <a:r>
              <a:rPr lang="ar-SA" b="1" dirty="0" smtClean="0">
                <a:solidFill>
                  <a:srgbClr val="FF0000"/>
                </a:solidFill>
              </a:rPr>
              <a:t>)</a:t>
            </a:r>
            <a:endParaRPr lang="en-US" dirty="0" smtClean="0">
              <a:solidFill>
                <a:srgbClr val="FF0000"/>
              </a:solidFill>
            </a:endParaRPr>
          </a:p>
          <a:p>
            <a:r>
              <a:rPr lang="ar-SA" dirty="0" smtClean="0"/>
              <a:t>يطلق عليها "صافي الصادرات" وأحيانا "صافي الاستثمارات الأجنبية  ، وتمثل الفرق بين صادرات الدولة من السلع والخدمات وبين وارداتها منها ، أي قيمة الصادرات من السلع والخدمات ناقصا الواردات من السلع والخدمات ، زائدا صافي الهبات العينية ، وصافي الصادرات التي تتم عن طريق التحويلات الدولية .</a:t>
            </a:r>
            <a:endParaRPr lang="en-US"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57166"/>
            <a:ext cx="8186766" cy="5768997"/>
          </a:xfrm>
          <a:solidFill>
            <a:schemeClr val="accent6">
              <a:lumMod val="20000"/>
              <a:lumOff val="80000"/>
            </a:schemeClr>
          </a:solidFill>
        </p:spPr>
        <p:txBody>
          <a:bodyPr>
            <a:normAutofit fontScale="70000" lnSpcReduction="20000"/>
          </a:bodyPr>
          <a:lstStyle/>
          <a:p>
            <a:r>
              <a:rPr lang="ar-SA" dirty="0" smtClean="0"/>
              <a:t>وتفصيلا لما تقدم فان الصادرات تعد عنصر تدفق (</a:t>
            </a:r>
            <a:r>
              <a:rPr lang="en-US" dirty="0" smtClean="0"/>
              <a:t>Flow</a:t>
            </a:r>
            <a:r>
              <a:rPr lang="ar-SA" dirty="0" smtClean="0"/>
              <a:t>) للدخل ، فهي تمثل زيادة قوة شرائية جديدة إلى تيار الإنفاق الكلي ، كما أنها تمثل ذلك الجزء من الناتج المحلي الإجمالي الذي لا يتم استهلاكه أو استخدامه محليا ، أما كونه فائضا عن حاجة السوق المحلي أو لأنه على شكل مواد أولية لا يمكن تصنيعها في السوق المحلية بسبب الافتقار إلى التكنولوجيا المتقدمة </a:t>
            </a:r>
            <a:r>
              <a:rPr lang="ar-SA" dirty="0" err="1" smtClean="0"/>
              <a:t>و</a:t>
            </a:r>
            <a:r>
              <a:rPr lang="ar-SA" dirty="0" smtClean="0"/>
              <a:t> / أو الموارد الإنتاجية ( قوة عاملة ،رؤوس أموال واستثمارات ) . وتعد الصادرات انعكاسا للطاقات الإنتاجية المحلية المتاحة ، فضلا عن أنها مؤشر لتوسع قاعدة الإنتاج المحلي وعاملا لكشف إمكانية تنويعها ، وتؤدي دورا مهما في تغطية الواردات وتخفيض عبء الدين الخارجي عبر ما تجلبه من عملات أجنبية ، وكذلك تحقيق التوازن بين العرض الكلي والطلب الكلي ، وتنشيط الاستثمار على وجه يضمن الحصول على اكبر كفاية ممكنة من استخدامات الموارد المحلية ، فضلا عن اجتذاب رؤوس الأموال الأجنبية للعمل في مجال إنتاج سلع التصدير وتوسيع القدرة التسويقية عن طريق فتح أسواق خارجية جديدة أمام المنتجات الوطنية من خلال المنافسة في الكلفة والجودة</a:t>
            </a:r>
            <a:r>
              <a:rPr lang="en-US" dirty="0" smtClean="0"/>
              <a:t> .</a:t>
            </a:r>
          </a:p>
          <a:p>
            <a:r>
              <a:rPr lang="ar-SA" dirty="0" smtClean="0"/>
              <a:t>ومن المعلوم أن الواردات </a:t>
            </a:r>
            <a:r>
              <a:rPr lang="ar-SA" dirty="0" err="1" smtClean="0"/>
              <a:t>ثمثل</a:t>
            </a:r>
            <a:r>
              <a:rPr lang="ar-SA" dirty="0" smtClean="0"/>
              <a:t> تسرب جزء من الدخل وسحبا لقوة شرائية من تيار الإنفاق الكلي في الداخل إلى تيار الإنفاق في الخارج ، وتعبر عن البضائع والخدمات المنتجة في العالم الخارجي والمستهلكة داخل البلد ، ويمكن أن يكون لها تأثير كبير في عملية التنمية الاقتصادية في حالة تزويدها قطاع الإنتاج المحلي بالمواد الأولية والسلع الوسيطة </a:t>
            </a:r>
            <a:r>
              <a:rPr lang="ar-SA" dirty="0" err="1" smtClean="0"/>
              <a:t>والمكائن</a:t>
            </a:r>
            <a:r>
              <a:rPr lang="ar-SA" dirty="0" smtClean="0"/>
              <a:t> والمعدات التي تمكن من زيادة الكفاءة الإنتاجية والتنافسية ، وعلى الرغم من كون الواردات تمثل تسربا من تيار الدخل ، إلا أنها في هذه الحالة يمكن أن تعد حقنا له بالنظر إلى الآثار البعيدة المدى على القطاع الإنتاجي .</a:t>
            </a:r>
            <a:endParaRPr lang="en-US" dirty="0" smtClean="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1329</Words>
  <PresentationFormat>عرض على الشاشة (3:4)‏</PresentationFormat>
  <Paragraphs>34</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محاضرة رقم 2</vt:lpstr>
      <vt:lpstr>1- المفهوم الاقتصادي للتوازن والاختلال</vt:lpstr>
      <vt:lpstr>الشريحة 3</vt:lpstr>
      <vt:lpstr>الشريحة 4</vt:lpstr>
      <vt:lpstr>الشريحة 5</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رقم 2</dc:title>
  <dc:creator>Dell</dc:creator>
  <cp:lastModifiedBy>Dell</cp:lastModifiedBy>
  <cp:revision>4</cp:revision>
  <dcterms:created xsi:type="dcterms:W3CDTF">2020-05-03T11:11:05Z</dcterms:created>
  <dcterms:modified xsi:type="dcterms:W3CDTF">2020-05-05T11:41:02Z</dcterms:modified>
</cp:coreProperties>
</file>