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2" r:id="rId4"/>
    <p:sldId id="257" r:id="rId5"/>
    <p:sldId id="258" r:id="rId6"/>
    <p:sldId id="263" r:id="rId7"/>
    <p:sldId id="264" r:id="rId8"/>
    <p:sldId id="265"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26/09/41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26/09/41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26/09/41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26/09/41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26/09/41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26/09/41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85800" y="928671"/>
            <a:ext cx="7772400" cy="1428759"/>
          </a:xfrm>
          <a:solidFill>
            <a:schemeClr val="tx2">
              <a:lumMod val="20000"/>
              <a:lumOff val="80000"/>
            </a:schemeClr>
          </a:solidFill>
        </p:spPr>
        <p:txBody>
          <a:bodyPr/>
          <a:lstStyle/>
          <a:p>
            <a:r>
              <a:rPr lang="ar-SA" dirty="0" err="1" smtClean="0"/>
              <a:t>مبادى</a:t>
            </a:r>
            <a:r>
              <a:rPr lang="ar-SA" dirty="0" smtClean="0"/>
              <a:t> الاقتصاد الكلي </a:t>
            </a:r>
            <a:endParaRPr lang="ar-SA" dirty="0"/>
          </a:p>
        </p:txBody>
      </p:sp>
      <p:sp>
        <p:nvSpPr>
          <p:cNvPr id="5" name="عنوان فرعي 4"/>
          <p:cNvSpPr>
            <a:spLocks noGrp="1"/>
          </p:cNvSpPr>
          <p:nvPr>
            <p:ph type="subTitle" idx="1"/>
          </p:nvPr>
        </p:nvSpPr>
        <p:spPr>
          <a:xfrm>
            <a:off x="1428728" y="3071810"/>
            <a:ext cx="6400800" cy="1643074"/>
          </a:xfrm>
          <a:solidFill>
            <a:schemeClr val="accent2">
              <a:lumMod val="20000"/>
              <a:lumOff val="80000"/>
            </a:schemeClr>
          </a:solidFill>
        </p:spPr>
        <p:txBody>
          <a:bodyPr/>
          <a:lstStyle/>
          <a:p>
            <a:r>
              <a:rPr lang="ar-SA" b="1" dirty="0" smtClean="0">
                <a:solidFill>
                  <a:schemeClr val="accent2">
                    <a:lumMod val="75000"/>
                  </a:schemeClr>
                </a:solidFill>
              </a:rPr>
              <a:t>المحاضرة رقم 4</a:t>
            </a:r>
          </a:p>
          <a:p>
            <a:r>
              <a:rPr lang="ar-SA" b="1" dirty="0" smtClean="0">
                <a:solidFill>
                  <a:schemeClr val="accent2">
                    <a:lumMod val="75000"/>
                  </a:schemeClr>
                </a:solidFill>
              </a:rPr>
              <a:t>الفجوة التضخمية والفجوة الانكماشية</a:t>
            </a:r>
            <a:endParaRPr lang="ar-SA" b="1"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714348" y="1000108"/>
            <a:ext cx="7786742" cy="4955203"/>
          </a:xfrm>
          <a:prstGeom prst="rect">
            <a:avLst/>
          </a:prstGeom>
          <a:solidFill>
            <a:schemeClr val="accent3">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346700" algn="l"/>
              </a:tabLst>
            </a:pPr>
            <a:r>
              <a:rPr kumimoji="0" lang="ar-SA" sz="28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الفجوة التضخمية </a:t>
            </a:r>
            <a:endParaRPr kumimoji="0" lang="en-US" sz="11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346700" algn="l"/>
              </a:tabLst>
            </a:pP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يمكن بيان ماهية الفجوة التضخمية من خلال الشكل البياني كما في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الادنى</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وبافترض</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ان</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الاقتصاد عند مستوى التشغيل الكامل عند النقطة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وهي نقطة التقاء العرض الكلي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Y</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 الطلب الكلي (</a:t>
            </a:r>
            <a:r>
              <a:rPr kumimoji="0" lang="en-US"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C+Ia</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ويقصد بالتشغيل الكامل هو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ان</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جميع الموارد الاقتصادية موظفة بالكامل ،ولا يمكن زيادة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الانتاج</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او</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زيادة العرض الكلي في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الامد</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القصير وهو ما يعني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ان</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أي زيادة في الطلب الكلي فوق مستوى التشغيل الكامل يؤدي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الى</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زيادة المستوى العام </a:t>
            </a:r>
            <a:r>
              <a:rPr kumimoji="0" lang="ar-SA"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للاسعار</a:t>
            </a:r>
            <a:r>
              <a:rPr kumimoji="0" lang="ar-SA"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وهو ما نسميه بالتضخم </a:t>
            </a:r>
            <a:r>
              <a:rPr kumimoji="0" lang="ar-SA"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858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pic>
        <p:nvPicPr>
          <p:cNvPr id="3" name="صورة 2"/>
          <p:cNvPicPr/>
          <p:nvPr/>
        </p:nvPicPr>
        <p:blipFill>
          <a:blip r:embed="rId2">
            <a:extLst>
              <a:ext uri="{28A0092B-C50C-407E-A947-70E740481C1C}">
                <a14:useLocalDpi xmlns="" xmlns:a14="http://schemas.microsoft.com/office/drawing/2010/main" val="0"/>
              </a:ext>
            </a:extLst>
          </a:blip>
          <a:srcRect/>
          <a:stretch>
            <a:fillRect/>
          </a:stretch>
        </p:blipFill>
        <p:spPr bwMode="auto">
          <a:xfrm>
            <a:off x="381000" y="304800"/>
            <a:ext cx="8458200" cy="617219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 xmlns:p14="http://schemas.microsoft.com/office/powerpoint/2010/main" val="388688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3966"/>
          </a:xfrm>
        </p:spPr>
        <p:txBody>
          <a:bodyPr>
            <a:normAutofit fontScale="90000"/>
          </a:bodyPr>
          <a:lstStyle/>
          <a:p>
            <a:endParaRPr lang="ar-SA" dirty="0"/>
          </a:p>
        </p:txBody>
      </p:sp>
      <p:sp>
        <p:nvSpPr>
          <p:cNvPr id="3" name="عنصر نائب للمحتوى 2"/>
          <p:cNvSpPr>
            <a:spLocks noGrp="1"/>
          </p:cNvSpPr>
          <p:nvPr>
            <p:ph idx="1"/>
          </p:nvPr>
        </p:nvSpPr>
        <p:spPr>
          <a:xfrm>
            <a:off x="457200" y="714356"/>
            <a:ext cx="8229600" cy="5411807"/>
          </a:xfrm>
          <a:solidFill>
            <a:schemeClr val="accent2">
              <a:lumMod val="20000"/>
              <a:lumOff val="80000"/>
            </a:schemeClr>
          </a:solidFill>
        </p:spPr>
        <p:txBody>
          <a:bodyPr>
            <a:normAutofit fontScale="92500" lnSpcReduction="10000"/>
          </a:bodyPr>
          <a:lstStyle/>
          <a:p>
            <a:pPr algn="justLow"/>
            <a:r>
              <a:rPr lang="ar-SA" dirty="0" smtClean="0"/>
              <a:t>ولو حدث وارتفعت </a:t>
            </a:r>
            <a:r>
              <a:rPr lang="ar-SA" dirty="0" err="1" smtClean="0"/>
              <a:t>احدى</a:t>
            </a:r>
            <a:r>
              <a:rPr lang="ar-SA" dirty="0" smtClean="0"/>
              <a:t> مكونات الطلب الكلي كالاستثمار </a:t>
            </a:r>
            <a:r>
              <a:rPr lang="ar-SA" dirty="0" err="1" smtClean="0"/>
              <a:t>او</a:t>
            </a:r>
            <a:r>
              <a:rPr lang="ar-SA" dirty="0" smtClean="0"/>
              <a:t> </a:t>
            </a:r>
            <a:r>
              <a:rPr lang="ar-SA" dirty="0" err="1" smtClean="0"/>
              <a:t>الانفاق</a:t>
            </a:r>
            <a:r>
              <a:rPr lang="ar-SA" dirty="0" smtClean="0"/>
              <a:t> الحكومي فيتغير وضع التوازن مؤديا </a:t>
            </a:r>
            <a:r>
              <a:rPr lang="ar-SA" dirty="0" err="1" smtClean="0"/>
              <a:t>الى</a:t>
            </a:r>
            <a:r>
              <a:rPr lang="ar-SA" dirty="0" smtClean="0"/>
              <a:t> حدوث ما يسمى بالفجوة التضخمية . ويلاحظ في الشكل البياني </a:t>
            </a:r>
            <a:r>
              <a:rPr lang="ar-SA" dirty="0" err="1" smtClean="0"/>
              <a:t>ان</a:t>
            </a:r>
            <a:r>
              <a:rPr lang="ar-SA" dirty="0" smtClean="0"/>
              <a:t> ارتفاع الطلب الكلي </a:t>
            </a:r>
            <a:r>
              <a:rPr lang="ar-SA" dirty="0" err="1" smtClean="0"/>
              <a:t>ادى</a:t>
            </a:r>
            <a:r>
              <a:rPr lang="ar-SA" dirty="0" smtClean="0"/>
              <a:t> </a:t>
            </a:r>
            <a:r>
              <a:rPr lang="ar-SA" dirty="0" err="1" smtClean="0"/>
              <a:t>الى</a:t>
            </a:r>
            <a:r>
              <a:rPr lang="ar-SA" dirty="0" smtClean="0"/>
              <a:t> انتقال نقطة التوازن من </a:t>
            </a:r>
            <a:r>
              <a:rPr lang="en-US" dirty="0" smtClean="0"/>
              <a:t>A </a:t>
            </a:r>
            <a:r>
              <a:rPr lang="ar-SA" dirty="0" smtClean="0"/>
              <a:t> </a:t>
            </a:r>
            <a:r>
              <a:rPr lang="ar-SA" dirty="0" err="1" smtClean="0"/>
              <a:t>الى</a:t>
            </a:r>
            <a:r>
              <a:rPr lang="ar-SA" dirty="0" smtClean="0"/>
              <a:t> </a:t>
            </a:r>
            <a:r>
              <a:rPr lang="en-US" dirty="0" smtClean="0"/>
              <a:t> E</a:t>
            </a:r>
            <a:r>
              <a:rPr lang="ar-SA" dirty="0" smtClean="0"/>
              <a:t> مما </a:t>
            </a:r>
            <a:r>
              <a:rPr lang="ar-SA" dirty="0" err="1" smtClean="0"/>
              <a:t>ادى</a:t>
            </a:r>
            <a:r>
              <a:rPr lang="ar-SA" dirty="0" smtClean="0"/>
              <a:t> </a:t>
            </a:r>
            <a:r>
              <a:rPr lang="ar-SA" dirty="0" err="1" smtClean="0"/>
              <a:t>الى</a:t>
            </a:r>
            <a:r>
              <a:rPr lang="ar-SA" dirty="0" smtClean="0"/>
              <a:t> حدوث فجوة تضخمية بمقدار المسافة </a:t>
            </a:r>
            <a:r>
              <a:rPr lang="en-US" dirty="0" smtClean="0"/>
              <a:t>A  B</a:t>
            </a:r>
            <a:r>
              <a:rPr lang="ar-SA" dirty="0" smtClean="0"/>
              <a:t> . وتجدر </a:t>
            </a:r>
            <a:r>
              <a:rPr lang="ar-SA" dirty="0" err="1" smtClean="0"/>
              <a:t>الاشارة</a:t>
            </a:r>
            <a:r>
              <a:rPr lang="ar-SA" dirty="0" smtClean="0"/>
              <a:t> هنا </a:t>
            </a:r>
            <a:r>
              <a:rPr lang="ar-SA" dirty="0" err="1" smtClean="0"/>
              <a:t>الى</a:t>
            </a:r>
            <a:r>
              <a:rPr lang="ar-SA" dirty="0" smtClean="0"/>
              <a:t> </a:t>
            </a:r>
            <a:r>
              <a:rPr lang="ar-SA" dirty="0" err="1" smtClean="0"/>
              <a:t>ان</a:t>
            </a:r>
            <a:r>
              <a:rPr lang="ar-SA" dirty="0" smtClean="0"/>
              <a:t> الزيادة في الطلب الكلي هذه ما هي </a:t>
            </a:r>
            <a:r>
              <a:rPr lang="ar-SA" dirty="0" err="1" smtClean="0"/>
              <a:t>الا</a:t>
            </a:r>
            <a:r>
              <a:rPr lang="ar-SA" dirty="0" smtClean="0"/>
              <a:t> زيادة نقدية غير حقيقية </a:t>
            </a:r>
            <a:r>
              <a:rPr lang="ar-SA" dirty="0" err="1" smtClean="0"/>
              <a:t>لانها</a:t>
            </a:r>
            <a:r>
              <a:rPr lang="ar-SA" dirty="0" smtClean="0"/>
              <a:t> تجاوزت مستوى التشغيل الكامل. وهنا يظل الناتج الحقيقي ثابتاً ولكن الذي يتغير هو قيمة الناتج النقدي بسبب ارتفاع المستوى العام </a:t>
            </a:r>
            <a:r>
              <a:rPr lang="ar-SA" dirty="0" err="1" smtClean="0"/>
              <a:t>للاسعار</a:t>
            </a:r>
            <a:r>
              <a:rPr lang="ar-SA" dirty="0" smtClean="0"/>
              <a:t>. وللقضاء على الفجوة التضخمية لابد من تقليص حجم الطلب الكلي (سياسة انكماشية) بمقدار الفجوة لينخفض المستوى التوازني للدخل </a:t>
            </a:r>
            <a:r>
              <a:rPr lang="ar-SA" dirty="0" err="1" smtClean="0"/>
              <a:t>الى</a:t>
            </a:r>
            <a:r>
              <a:rPr lang="ar-SA" dirty="0" smtClean="0"/>
              <a:t> ذلك المستوى التوازني عند التوظيف الكامل.</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85794"/>
            <a:ext cx="8229600" cy="214314"/>
          </a:xfrm>
        </p:spPr>
        <p:txBody>
          <a:bodyPr>
            <a:normAutofit fontScale="90000"/>
          </a:bodyPr>
          <a:lstStyle/>
          <a:p>
            <a:pPr algn="r"/>
            <a:r>
              <a:rPr lang="ar-SA" sz="3600" b="1" dirty="0" smtClean="0">
                <a:solidFill>
                  <a:srgbClr val="FF0000"/>
                </a:solidFill>
              </a:rPr>
              <a:t>الفجوة الانكماشية</a:t>
            </a:r>
            <a:r>
              <a:rPr lang="en-US" dirty="0" smtClean="0"/>
              <a:t/>
            </a:r>
            <a:br>
              <a:rPr lang="en-US" dirty="0" smtClean="0"/>
            </a:br>
            <a:endParaRPr lang="ar-SA" dirty="0"/>
          </a:p>
        </p:txBody>
      </p:sp>
      <p:sp>
        <p:nvSpPr>
          <p:cNvPr id="3" name="عنصر نائب للمحتوى 2"/>
          <p:cNvSpPr>
            <a:spLocks noGrp="1"/>
          </p:cNvSpPr>
          <p:nvPr>
            <p:ph idx="1"/>
          </p:nvPr>
        </p:nvSpPr>
        <p:spPr>
          <a:xfrm>
            <a:off x="571472" y="928670"/>
            <a:ext cx="8115328" cy="5197493"/>
          </a:xfrm>
          <a:solidFill>
            <a:schemeClr val="accent2">
              <a:lumMod val="20000"/>
              <a:lumOff val="80000"/>
            </a:schemeClr>
          </a:solidFill>
        </p:spPr>
        <p:txBody>
          <a:bodyPr>
            <a:normAutofit fontScale="85000" lnSpcReduction="20000"/>
          </a:bodyPr>
          <a:lstStyle/>
          <a:p>
            <a:pPr algn="justLow"/>
            <a:r>
              <a:rPr lang="ar-SA" dirty="0" smtClean="0"/>
              <a:t>نستعين بالشكل البياني </a:t>
            </a:r>
            <a:r>
              <a:rPr lang="ar-SA" dirty="0" err="1" smtClean="0"/>
              <a:t>ادناه</a:t>
            </a:r>
            <a:r>
              <a:rPr lang="ar-SA" dirty="0" smtClean="0"/>
              <a:t>: لو افترضنا </a:t>
            </a:r>
            <a:r>
              <a:rPr lang="ar-SA" dirty="0" err="1" smtClean="0"/>
              <a:t>ان</a:t>
            </a:r>
            <a:r>
              <a:rPr lang="ar-SA" dirty="0" smtClean="0"/>
              <a:t> التوازن تحقق عند مستوى التشغيل الكامل حيث يقطع منحنى الطلب الكلي منحنى العرض الكلي عند النقطة </a:t>
            </a:r>
            <a:r>
              <a:rPr lang="en-US" dirty="0" smtClean="0"/>
              <a:t>A</a:t>
            </a:r>
            <a:r>
              <a:rPr lang="ar-SA" dirty="0" smtClean="0"/>
              <a:t> ، وعندها يكون </a:t>
            </a:r>
            <a:r>
              <a:rPr lang="en-US" dirty="0" smtClean="0"/>
              <a:t>Y1</a:t>
            </a:r>
            <a:r>
              <a:rPr lang="ar-SA" dirty="0" smtClean="0"/>
              <a:t> هو المستوى التوازني للدخل عند التشغيل الكامل.</a:t>
            </a:r>
            <a:endParaRPr lang="en-US" dirty="0" smtClean="0"/>
          </a:p>
          <a:p>
            <a:pPr algn="justLow"/>
            <a:r>
              <a:rPr lang="ar-SA" dirty="0" err="1" smtClean="0"/>
              <a:t>اذا</a:t>
            </a:r>
            <a:r>
              <a:rPr lang="ar-SA" dirty="0" smtClean="0"/>
              <a:t> انخفض الطلب الكلي عن مستوى عرض التوظيف الكامل متمثلاً في المنحنى الذي يقطع منحنى العرض الكلي </a:t>
            </a:r>
            <a:r>
              <a:rPr lang="en-US" dirty="0" smtClean="0"/>
              <a:t>Y</a:t>
            </a:r>
            <a:r>
              <a:rPr lang="ar-SA" dirty="0" smtClean="0"/>
              <a:t> عند النقطة </a:t>
            </a:r>
            <a:r>
              <a:rPr lang="en-US" dirty="0" smtClean="0"/>
              <a:t>A</a:t>
            </a:r>
            <a:r>
              <a:rPr lang="ar-SA" dirty="0" smtClean="0"/>
              <a:t> ، في هذه الحالة يتحدد مستوى الدخل التوازني عند المستوى </a:t>
            </a:r>
            <a:r>
              <a:rPr lang="en-US" dirty="0" smtClean="0"/>
              <a:t>Y2</a:t>
            </a:r>
            <a:r>
              <a:rPr lang="ar-SA" dirty="0" smtClean="0"/>
              <a:t> ، عندها سيكون الطلب الكلي اقل من الطلب الكلي عند مستوى التشغيل الكامل . هذا العجز في الطلب الكلي هو ما يعرف بالفجوة الانكماشية الموضحة بالشكل البياني </a:t>
            </a:r>
            <a:r>
              <a:rPr lang="ar-SA" dirty="0" err="1" smtClean="0"/>
              <a:t>اعلاه</a:t>
            </a:r>
            <a:r>
              <a:rPr lang="ar-SA" dirty="0" smtClean="0"/>
              <a:t> بالمسافة </a:t>
            </a:r>
            <a:r>
              <a:rPr lang="en-US" dirty="0" smtClean="0"/>
              <a:t>R  C</a:t>
            </a:r>
            <a:r>
              <a:rPr lang="ar-SA" dirty="0" smtClean="0"/>
              <a:t> والتي تعني وجود موارد معطلة وغير مستغلة مثل بطالة اليد العاملة وغيرها. وللقضاء على الفجوة الانكماشية يجب زيادة حجم الطلب الكلي ( سياسة توسعية ) بمقدار الفجوة الناشئة في </a:t>
            </a:r>
            <a:r>
              <a:rPr lang="ar-SA" dirty="0" err="1" smtClean="0"/>
              <a:t>الانفاق</a:t>
            </a:r>
            <a:r>
              <a:rPr lang="ar-SA" dirty="0" smtClean="0"/>
              <a:t> ليرتفع المستوى التوازني للدخل </a:t>
            </a:r>
            <a:r>
              <a:rPr lang="ar-SA" dirty="0" err="1" smtClean="0"/>
              <a:t>الى</a:t>
            </a:r>
            <a:r>
              <a:rPr lang="ar-SA" dirty="0" smtClean="0"/>
              <a:t> ذلك المستوى المحقق للتوظيف الكامل .</a:t>
            </a:r>
            <a:endParaRPr lang="en-US"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صورة 2"/>
          <p:cNvPicPr/>
          <p:nvPr/>
        </p:nvPicPr>
        <p:blipFill>
          <a:blip r:embed="rId2">
            <a:extLst>
              <a:ext uri="{28A0092B-C50C-407E-A947-70E740481C1C}">
                <a14:useLocalDpi xmlns="" xmlns:a14="http://schemas.microsoft.com/office/drawing/2010/main" val="0"/>
              </a:ext>
            </a:extLst>
          </a:blip>
          <a:srcRect/>
          <a:stretch>
            <a:fillRect/>
          </a:stretch>
        </p:blipFill>
        <p:spPr bwMode="auto">
          <a:xfrm>
            <a:off x="457200" y="381000"/>
            <a:ext cx="8382000" cy="60198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 xmlns:p14="http://schemas.microsoft.com/office/powerpoint/2010/main" val="286368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a:solidFill>
            <a:schemeClr val="accent2">
              <a:lumMod val="20000"/>
              <a:lumOff val="80000"/>
            </a:schemeClr>
          </a:solidFill>
        </p:spPr>
        <p:txBody>
          <a:bodyPr>
            <a:normAutofit/>
          </a:bodyPr>
          <a:lstStyle/>
          <a:p>
            <a:r>
              <a:rPr lang="ar-SA" sz="2800" b="1" dirty="0" smtClean="0">
                <a:solidFill>
                  <a:schemeClr val="accent2">
                    <a:lumMod val="75000"/>
                  </a:schemeClr>
                </a:solidFill>
              </a:rPr>
              <a:t>سادساً: النقود : تعريف النقود، التطور التاريخي للنقود</a:t>
            </a:r>
            <a:endParaRPr lang="ar-SA" sz="2800" dirty="0">
              <a:solidFill>
                <a:schemeClr val="accent2">
                  <a:lumMod val="75000"/>
                </a:schemeClr>
              </a:solidFill>
            </a:endParaRPr>
          </a:p>
        </p:txBody>
      </p:sp>
      <p:sp>
        <p:nvSpPr>
          <p:cNvPr id="3" name="عنصر نائب للمحتوى 2"/>
          <p:cNvSpPr>
            <a:spLocks noGrp="1"/>
          </p:cNvSpPr>
          <p:nvPr>
            <p:ph idx="1"/>
          </p:nvPr>
        </p:nvSpPr>
        <p:spPr>
          <a:xfrm>
            <a:off x="430306" y="1000107"/>
            <a:ext cx="8229600" cy="5166397"/>
          </a:xfrm>
          <a:solidFill>
            <a:schemeClr val="accent1">
              <a:lumMod val="20000"/>
              <a:lumOff val="80000"/>
            </a:schemeClr>
          </a:solidFill>
        </p:spPr>
        <p:txBody>
          <a:bodyPr>
            <a:noAutofit/>
          </a:bodyPr>
          <a:lstStyle/>
          <a:p>
            <a:r>
              <a:rPr lang="ar-SA" sz="2400" b="1" dirty="0" smtClean="0">
                <a:solidFill>
                  <a:srgbClr val="FF0000"/>
                </a:solidFill>
              </a:rPr>
              <a:t>تعريف النقود</a:t>
            </a:r>
            <a:endParaRPr lang="en-US" sz="2400" dirty="0" smtClean="0">
              <a:solidFill>
                <a:srgbClr val="FF0000"/>
              </a:solidFill>
            </a:endParaRPr>
          </a:p>
          <a:p>
            <a:pPr algn="justLow"/>
            <a:r>
              <a:rPr lang="ar-SA" sz="1600" dirty="0" smtClean="0"/>
              <a:t> </a:t>
            </a:r>
            <a:r>
              <a:rPr lang="ar-SA" sz="2000" b="1" dirty="0" smtClean="0"/>
              <a:t>تعرف النقود </a:t>
            </a:r>
            <a:r>
              <a:rPr lang="ar-SA" sz="2000" b="1" dirty="0" err="1" smtClean="0"/>
              <a:t>بانها</a:t>
            </a:r>
            <a:r>
              <a:rPr lang="ar-SA" sz="2000" b="1" dirty="0" smtClean="0"/>
              <a:t> أي شيء مقبول قبولا عاما يكون الناس مستعدون </a:t>
            </a:r>
            <a:r>
              <a:rPr lang="ar-SA" sz="2000" b="1" dirty="0" err="1" smtClean="0"/>
              <a:t>القبوله</a:t>
            </a:r>
            <a:r>
              <a:rPr lang="ar-SA" sz="2000" b="1" dirty="0" smtClean="0"/>
              <a:t> في تبادل سلعهم وخدماتهم </a:t>
            </a:r>
            <a:r>
              <a:rPr lang="ar-SA" sz="2000" b="1" dirty="0" err="1" smtClean="0"/>
              <a:t>او</a:t>
            </a:r>
            <a:r>
              <a:rPr lang="ar-SA" sz="2000" b="1" dirty="0" smtClean="0"/>
              <a:t> هي كل ما هو مقبول عموما في الدفع مقابل السلع </a:t>
            </a:r>
            <a:r>
              <a:rPr lang="ar-SA" sz="2000" b="1" dirty="0" err="1" smtClean="0"/>
              <a:t>او</a:t>
            </a:r>
            <a:r>
              <a:rPr lang="ar-SA" sz="2000" b="1" dirty="0" smtClean="0"/>
              <a:t> في </a:t>
            </a:r>
            <a:r>
              <a:rPr lang="ar-SA" sz="2000" b="1" dirty="0" err="1" smtClean="0"/>
              <a:t>الايراد</a:t>
            </a:r>
            <a:r>
              <a:rPr lang="ar-SA" sz="2000" b="1" dirty="0" smtClean="0"/>
              <a:t> من جميع التزامات الأعمال . </a:t>
            </a:r>
            <a:endParaRPr lang="en-US" sz="2000" b="1" dirty="0" smtClean="0"/>
          </a:p>
          <a:p>
            <a:pPr algn="justLow"/>
            <a:r>
              <a:rPr lang="ar-SA" sz="2400" b="1" dirty="0" smtClean="0">
                <a:solidFill>
                  <a:srgbClr val="FF0000"/>
                </a:solidFill>
              </a:rPr>
              <a:t>التطور التاريخي للنقود </a:t>
            </a:r>
            <a:endParaRPr lang="en-US" sz="2400" b="1" dirty="0" smtClean="0">
              <a:solidFill>
                <a:srgbClr val="FF0000"/>
              </a:solidFill>
            </a:endParaRPr>
          </a:p>
          <a:p>
            <a:pPr algn="justLow"/>
            <a:r>
              <a:rPr lang="ar-SA" sz="2000" b="1" dirty="0" smtClean="0"/>
              <a:t>سيتم تناول موضوع التطور التاريخي للنقود عبر التسلسل التاريخي لنظم النقود المتبعة عبر الزمن وقبلها لابد من تعريف النظام النقدي:</a:t>
            </a:r>
            <a:endParaRPr lang="en-US" sz="2000" b="1" dirty="0" smtClean="0"/>
          </a:p>
          <a:p>
            <a:pPr algn="justLow"/>
            <a:r>
              <a:rPr lang="ar-SA" sz="2000" b="1" dirty="0" smtClean="0"/>
              <a:t>النظام النقدي: هو مجموعة القواعد والإجراءات التي تحكم عملية إصدار وخلق النقود وكيفية استخدامها في المجتمع .</a:t>
            </a:r>
            <a:endParaRPr lang="en-US" sz="2000" b="1" dirty="0" smtClean="0"/>
          </a:p>
          <a:p>
            <a:pPr algn="justLow"/>
            <a:r>
              <a:rPr lang="ar-SA" sz="2000" b="1" dirty="0" smtClean="0"/>
              <a:t> وقد عرف من النظم النقدية أشكالا عديدة نوجز منها ما يلي :</a:t>
            </a:r>
            <a:endParaRPr lang="en-US" sz="2000" b="1" dirty="0" smtClean="0"/>
          </a:p>
          <a:p>
            <a:pPr algn="justLow"/>
            <a:r>
              <a:rPr lang="ar-SA" sz="2400" b="1" dirty="0" smtClean="0">
                <a:solidFill>
                  <a:srgbClr val="FF0000"/>
                </a:solidFill>
              </a:rPr>
              <a:t>أولا - النظم النقدية المعدنية :</a:t>
            </a:r>
            <a:endParaRPr lang="en-US" sz="2400" b="1" dirty="0" smtClean="0">
              <a:solidFill>
                <a:srgbClr val="FF0000"/>
              </a:solidFill>
            </a:endParaRPr>
          </a:p>
          <a:p>
            <a:pPr algn="justLow"/>
            <a:r>
              <a:rPr lang="ar-SA" sz="2000" b="1" dirty="0" smtClean="0"/>
              <a:t> وهي النظم التي كانت تحدد قيمة الوحدة النقدية بالنسبة لمعدن معين أو أكثر مثل الذهب والفضة ومن أهم النظم المعدنية التي عرفت </a:t>
            </a:r>
            <a:r>
              <a:rPr lang="ar-SA" sz="2000" b="1" dirty="0" smtClean="0"/>
              <a:t>:</a:t>
            </a:r>
            <a:endParaRPr lang="en-US" sz="20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428596" y="642918"/>
            <a:ext cx="8229600" cy="5554683"/>
          </a:xfrm>
          <a:solidFill>
            <a:schemeClr val="accent1">
              <a:lumMod val="20000"/>
              <a:lumOff val="80000"/>
            </a:schemeClr>
          </a:solidFill>
        </p:spPr>
        <p:txBody>
          <a:bodyPr>
            <a:normAutofit fontScale="55000" lnSpcReduction="20000"/>
          </a:bodyPr>
          <a:lstStyle/>
          <a:p>
            <a:pPr algn="justLow"/>
            <a:r>
              <a:rPr lang="ar-SA" dirty="0" smtClean="0"/>
              <a:t>1- </a:t>
            </a:r>
            <a:r>
              <a:rPr lang="fa-IR" sz="3600" dirty="0" smtClean="0"/>
              <a:t>. </a:t>
            </a:r>
            <a:r>
              <a:rPr lang="ar-SA" sz="3600" dirty="0" smtClean="0"/>
              <a:t>نظام </a:t>
            </a:r>
            <a:r>
              <a:rPr lang="ar-SA" sz="3600" dirty="0" err="1" smtClean="0"/>
              <a:t>المسكوكات</a:t>
            </a:r>
            <a:r>
              <a:rPr lang="ar-SA" sz="3600" dirty="0" smtClean="0"/>
              <a:t> المعدنية : كانت النقود في ظل هذا النظام تسك من الذهب وكانت القيمة الاسمية للوحدة النقدية تساوي قيمة ما تحتويه من معدن الذهب وقد عمل بهذا النظام في العديد من الدول حتى الحرب العالمية الأولى نخل عنه الدول تدريجيا وكان أخرها أمريكا التي تخلت عنه سنة </a:t>
            </a:r>
            <a:r>
              <a:rPr lang="fa-IR" sz="3600" dirty="0" smtClean="0"/>
              <a:t>۱۹۳۳</a:t>
            </a:r>
            <a:endParaRPr lang="ar-SA" dirty="0" smtClean="0"/>
          </a:p>
          <a:p>
            <a:pPr algn="justLow"/>
            <a:r>
              <a:rPr lang="ar-SA" sz="3800" dirty="0" smtClean="0"/>
              <a:t>2</a:t>
            </a:r>
            <a:r>
              <a:rPr lang="ar-SA" sz="3800" dirty="0" smtClean="0"/>
              <a:t>-. </a:t>
            </a:r>
            <a:r>
              <a:rPr lang="ar-SA" sz="3800" dirty="0" smtClean="0"/>
              <a:t>نظام السبائك الذهبية : في ظل هذا النظام ظهرت النقود الورقية القانونية (البنكنوت ) التي كانت من الممكن استبدالها بذهب من البنوك المركزية وفقا الشروط معينة </a:t>
            </a:r>
            <a:r>
              <a:rPr lang="ar-SA" sz="3800" dirty="0" smtClean="0"/>
              <a:t>.</a:t>
            </a:r>
          </a:p>
          <a:p>
            <a:pPr algn="justLow"/>
            <a:r>
              <a:rPr lang="ar-SA" sz="3800" dirty="0" smtClean="0"/>
              <a:t>3</a:t>
            </a:r>
            <a:r>
              <a:rPr lang="ar-SA" sz="3800" dirty="0" smtClean="0"/>
              <a:t>- نظام </a:t>
            </a:r>
            <a:r>
              <a:rPr lang="ar-SA" sz="3800" dirty="0" smtClean="0"/>
              <a:t>الصرف بالذهب : كانت الدول التي تتبع هذا النظام تربط عملتها </a:t>
            </a:r>
            <a:r>
              <a:rPr lang="ar-SA" sz="3800" dirty="0" err="1" smtClean="0"/>
              <a:t>بلذهبعن</a:t>
            </a:r>
            <a:r>
              <a:rPr lang="ar-SA" sz="3800" dirty="0" smtClean="0"/>
              <a:t> طريق عملة قوية لدولة أخرى يمكن تحويل عملتها مباشرة بالذهب </a:t>
            </a:r>
            <a:endParaRPr lang="en-US" sz="3800" dirty="0" smtClean="0"/>
          </a:p>
          <a:p>
            <a:pPr algn="justLow"/>
            <a:r>
              <a:rPr lang="ar-SA" sz="3800" b="1" dirty="0" smtClean="0">
                <a:solidFill>
                  <a:srgbClr val="FF0000"/>
                </a:solidFill>
              </a:rPr>
              <a:t>ثانيا :نظام المعدنيين</a:t>
            </a:r>
            <a:r>
              <a:rPr lang="ar-SA" sz="3800" dirty="0" smtClean="0">
                <a:solidFill>
                  <a:srgbClr val="FF0000"/>
                </a:solidFill>
              </a:rPr>
              <a:t> : </a:t>
            </a:r>
            <a:endParaRPr lang="en-US" sz="3800" dirty="0" smtClean="0">
              <a:solidFill>
                <a:srgbClr val="FF0000"/>
              </a:solidFill>
            </a:endParaRPr>
          </a:p>
          <a:p>
            <a:pPr algn="justLow"/>
            <a:r>
              <a:rPr lang="ar-SA" sz="3800" dirty="0" smtClean="0"/>
              <a:t>في ظل هذا النظام قيمة الوحدة النقدية تتحدد ليس بالنسبة لمعدن واحد </a:t>
            </a:r>
            <a:r>
              <a:rPr lang="ar-SA" sz="3800" dirty="0" err="1" smtClean="0"/>
              <a:t>كماهو</a:t>
            </a:r>
            <a:r>
              <a:rPr lang="ar-SA" sz="3800" dirty="0" smtClean="0"/>
              <a:t> الحال في قاعدة الذهب وإنما بالنسبة لمعدنيين كالذهب والفضة وبالتالي فأن وحدة النقود تكون قابلة للتحويل إلى أي من المعدنيين ، فالأمان بالنسبة للنقود فيما يتعلق بإمكانية التحويل تكون مكفولة بدرجة أكبر في ظل نظام المعدنيين عنه </a:t>
            </a:r>
            <a:r>
              <a:rPr lang="ar-SA" sz="3800" dirty="0" err="1" smtClean="0"/>
              <a:t>ي</a:t>
            </a:r>
            <a:r>
              <a:rPr lang="ar-SA" sz="3800" dirty="0" smtClean="0"/>
              <a:t> ظل نظام الذهب .</a:t>
            </a:r>
            <a:endParaRPr lang="en-US" sz="3800" dirty="0" smtClean="0"/>
          </a:p>
          <a:p>
            <a:pPr algn="justLow"/>
            <a:r>
              <a:rPr lang="ar-SA" sz="3800" b="1" dirty="0" smtClean="0">
                <a:solidFill>
                  <a:srgbClr val="FF0000"/>
                </a:solidFill>
              </a:rPr>
              <a:t>ثالثا – النظام الورقي </a:t>
            </a:r>
            <a:r>
              <a:rPr lang="ar-SA" sz="3800" b="1" dirty="0" err="1" smtClean="0">
                <a:solidFill>
                  <a:srgbClr val="FF0000"/>
                </a:solidFill>
              </a:rPr>
              <a:t>الالزامي</a:t>
            </a:r>
            <a:r>
              <a:rPr lang="ar-SA" sz="3800" b="1" dirty="0" smtClean="0">
                <a:solidFill>
                  <a:srgbClr val="FF0000"/>
                </a:solidFill>
              </a:rPr>
              <a:t>:</a:t>
            </a:r>
            <a:endParaRPr lang="en-US" sz="3800" dirty="0" smtClean="0">
              <a:solidFill>
                <a:srgbClr val="FF0000"/>
              </a:solidFill>
            </a:endParaRPr>
          </a:p>
          <a:p>
            <a:pPr algn="justLow"/>
            <a:r>
              <a:rPr lang="ar-SA" sz="3800" dirty="0" smtClean="0"/>
              <a:t> هو نظام نقدي لا يرتبط بالذهب بأي شكل من </a:t>
            </a:r>
            <a:r>
              <a:rPr lang="ar-SA" sz="3800" dirty="0" err="1" smtClean="0"/>
              <a:t>الاشكال</a:t>
            </a:r>
            <a:r>
              <a:rPr lang="ar-SA" sz="3800" dirty="0" smtClean="0"/>
              <a:t> حيث أن عملته الورقية غير قابلة للتحويل إلى ذهب وليس لها قوة شرائية. ثابتة بالنسبة للذهب وتستمد قوة أبدالها من التشريعات والقوانين الملزمة لقبول هذه العملة واسطة تبادل ، وتنطبق هذه الخصائص والسمات على العديد من النظم النقدية السائدة حاليا في الكثير من دول العالم ، ومن أهم العيوب التي أصابته وتصاحب أتباع النظام النقدي الورقي ظهور التضخم وارتفاع معدلاته وما ذلك </a:t>
            </a:r>
            <a:r>
              <a:rPr lang="ar-SA" sz="3800" dirty="0" err="1" smtClean="0"/>
              <a:t>الا</a:t>
            </a:r>
            <a:r>
              <a:rPr lang="ar-SA" sz="3800" dirty="0" smtClean="0"/>
              <a:t> لغياب القيود المختلفة على عملته </a:t>
            </a:r>
            <a:r>
              <a:rPr lang="ar-SA" sz="3800" dirty="0" err="1" smtClean="0"/>
              <a:t>أصدار</a:t>
            </a:r>
            <a:r>
              <a:rPr lang="ar-SA" sz="3800" dirty="0" smtClean="0"/>
              <a:t> النقود .</a:t>
            </a:r>
            <a:endParaRPr lang="ar-SA" sz="3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744</Words>
  <PresentationFormat>عرض على الشاشة (3:4)‏</PresentationFormat>
  <Paragraphs>25</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مبادى الاقتصاد الكلي </vt:lpstr>
      <vt:lpstr>الشريحة 2</vt:lpstr>
      <vt:lpstr>الشريحة 3</vt:lpstr>
      <vt:lpstr>الشريحة 4</vt:lpstr>
      <vt:lpstr>الفجوة الانكماشية </vt:lpstr>
      <vt:lpstr>الشريحة 6</vt:lpstr>
      <vt:lpstr>سادساً: النقود : تعريف النقود، التطور التاريخي للنقود</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3</cp:revision>
  <dcterms:created xsi:type="dcterms:W3CDTF">2020-05-18T20:09:13Z</dcterms:created>
  <dcterms:modified xsi:type="dcterms:W3CDTF">2020-05-18T20:38:35Z</dcterms:modified>
</cp:coreProperties>
</file>