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1" d="100"/>
          <a:sy n="71"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16/10/41</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16/10/41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16/10/41</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16/10/41</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16/10/41</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16/10/41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16/10/41</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16/10/41</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000109"/>
            <a:ext cx="7772400" cy="1785949"/>
          </a:xfrm>
          <a:solidFill>
            <a:schemeClr val="accent4">
              <a:lumMod val="40000"/>
              <a:lumOff val="60000"/>
            </a:schemeClr>
          </a:solidFill>
        </p:spPr>
        <p:txBody>
          <a:bodyPr/>
          <a:lstStyle/>
          <a:p>
            <a:r>
              <a:rPr lang="ar-SA" dirty="0" err="1" smtClean="0"/>
              <a:t>مبادى</a:t>
            </a:r>
            <a:r>
              <a:rPr lang="ar-SA" dirty="0" smtClean="0"/>
              <a:t> الاقتصاد الكلي </a:t>
            </a:r>
            <a:br>
              <a:rPr lang="ar-SA" dirty="0" smtClean="0"/>
            </a:br>
            <a:r>
              <a:rPr lang="ar-SA" dirty="0" smtClean="0"/>
              <a:t>محاضرة رقم 6</a:t>
            </a:r>
            <a:endParaRPr lang="ar-SA" dirty="0"/>
          </a:p>
        </p:txBody>
      </p:sp>
      <p:sp>
        <p:nvSpPr>
          <p:cNvPr id="3" name="عنوان فرعي 2"/>
          <p:cNvSpPr>
            <a:spLocks noGrp="1"/>
          </p:cNvSpPr>
          <p:nvPr>
            <p:ph type="subTitle" idx="1"/>
          </p:nvPr>
        </p:nvSpPr>
        <p:spPr>
          <a:xfrm>
            <a:off x="1371600" y="3071810"/>
            <a:ext cx="6400800" cy="1785950"/>
          </a:xfrm>
          <a:solidFill>
            <a:schemeClr val="accent6">
              <a:lumMod val="40000"/>
              <a:lumOff val="60000"/>
            </a:schemeClr>
          </a:solidFill>
        </p:spPr>
        <p:txBody>
          <a:bodyPr/>
          <a:lstStyle/>
          <a:p>
            <a:r>
              <a:rPr lang="ar-SA" b="1" dirty="0" smtClean="0">
                <a:solidFill>
                  <a:schemeClr val="accent6">
                    <a:lumMod val="50000"/>
                  </a:schemeClr>
                </a:solidFill>
              </a:rPr>
              <a:t>المصارف: نشأة المصارف، </a:t>
            </a:r>
            <a:r>
              <a:rPr lang="ar-SA" b="1" dirty="0" err="1" smtClean="0">
                <a:solidFill>
                  <a:schemeClr val="accent6">
                    <a:lumMod val="50000"/>
                  </a:schemeClr>
                </a:solidFill>
              </a:rPr>
              <a:t>انواع</a:t>
            </a:r>
            <a:r>
              <a:rPr lang="ar-SA" b="1" dirty="0" smtClean="0">
                <a:solidFill>
                  <a:schemeClr val="accent6">
                    <a:lumMod val="50000"/>
                  </a:schemeClr>
                </a:solidFill>
              </a:rPr>
              <a:t> المصارف، المصارف المركزية ووظائفها</a:t>
            </a:r>
            <a:endParaRPr lang="ar-SA" dirty="0">
              <a:solidFill>
                <a:schemeClr val="accent6">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868346"/>
          </a:xfrm>
          <a:solidFill>
            <a:schemeClr val="accent2">
              <a:lumMod val="20000"/>
              <a:lumOff val="80000"/>
            </a:schemeClr>
          </a:solidFill>
        </p:spPr>
        <p:txBody>
          <a:bodyPr>
            <a:normAutofit/>
          </a:bodyPr>
          <a:lstStyle/>
          <a:p>
            <a:r>
              <a:rPr lang="ar-SA" sz="3100" b="1" dirty="0" smtClean="0">
                <a:solidFill>
                  <a:srgbClr val="FF0000"/>
                </a:solidFill>
              </a:rPr>
              <a:t>نشأة </a:t>
            </a:r>
            <a:r>
              <a:rPr lang="ar-SA" sz="3100" b="1" dirty="0" smtClean="0">
                <a:solidFill>
                  <a:srgbClr val="FF0000"/>
                </a:solidFill>
              </a:rPr>
              <a:t>المصارف</a:t>
            </a:r>
            <a:endParaRPr lang="ar-SA" dirty="0">
              <a:solidFill>
                <a:srgbClr val="FF0000"/>
              </a:solidFill>
            </a:endParaRPr>
          </a:p>
        </p:txBody>
      </p:sp>
      <p:sp>
        <p:nvSpPr>
          <p:cNvPr id="3" name="عنصر نائب للمحتوى 2"/>
          <p:cNvSpPr>
            <a:spLocks noGrp="1"/>
          </p:cNvSpPr>
          <p:nvPr>
            <p:ph idx="1"/>
          </p:nvPr>
        </p:nvSpPr>
        <p:spPr>
          <a:xfrm>
            <a:off x="457200" y="1357298"/>
            <a:ext cx="8229600" cy="5143536"/>
          </a:xfrm>
          <a:solidFill>
            <a:schemeClr val="accent2">
              <a:lumMod val="20000"/>
              <a:lumOff val="80000"/>
            </a:schemeClr>
          </a:solidFill>
        </p:spPr>
        <p:txBody>
          <a:bodyPr>
            <a:noAutofit/>
          </a:bodyPr>
          <a:lstStyle/>
          <a:p>
            <a:pPr algn="justLow"/>
            <a:r>
              <a:rPr lang="ar-SA" sz="2000" b="1" dirty="0" smtClean="0"/>
              <a:t>نشأة </a:t>
            </a:r>
            <a:r>
              <a:rPr lang="ar-SA" sz="2000" b="1" dirty="0" smtClean="0"/>
              <a:t>المصارف مرت بعدة مراحل يمكن تتبعها كما يلي:</a:t>
            </a:r>
            <a:endParaRPr lang="en-US" sz="2000" dirty="0" smtClean="0"/>
          </a:p>
          <a:p>
            <a:pPr algn="justLow"/>
            <a:r>
              <a:rPr lang="ar-SA" sz="2000" b="1" dirty="0" smtClean="0"/>
              <a:t>المرحلة </a:t>
            </a:r>
            <a:r>
              <a:rPr lang="ar-SA" sz="2000" b="1" dirty="0" err="1" smtClean="0"/>
              <a:t>الاولى</a:t>
            </a:r>
            <a:r>
              <a:rPr lang="ar-SA" sz="2000" b="1" dirty="0" smtClean="0"/>
              <a:t>:</a:t>
            </a:r>
            <a:endParaRPr lang="en-US" sz="2000" dirty="0" smtClean="0"/>
          </a:p>
          <a:p>
            <a:pPr algn="justLow"/>
            <a:r>
              <a:rPr lang="ar-SA" sz="2000" dirty="0" smtClean="0"/>
              <a:t>عندما أصبح الذهب عملة  بصفة رسمية وازداد النشاط التجاري وبدأت الثروات تتجمع وتتراكم في أيدي الأمراء والنبلاء والتجار،  أصبحت عملية حفظها ونقلها غاية في الخطورة؛ بسبب الحروب المستمرة بين النبلاء، صعوبة المواصلات، وانتشار قطاع الطرق، مثّلّ ذلك حاجة لديهم للبحث عن مكان لحفظ أموالهم فيه،  وكان أنسب الأماكن التي يمكن أن تحفظ فيها هذه النقود في تلك الفترة  هي الأماكن التي يعمل </a:t>
            </a:r>
            <a:r>
              <a:rPr lang="ar-SA" sz="2000" dirty="0" err="1" smtClean="0"/>
              <a:t>بها</a:t>
            </a:r>
            <a:r>
              <a:rPr lang="ar-SA" sz="2000" dirty="0" smtClean="0"/>
              <a:t> الصيارفة مقابل الحصول على أجر بسيط لتقديمهم لهذه الخدمة</a:t>
            </a:r>
            <a:r>
              <a:rPr lang="en-US" sz="2000" dirty="0" smtClean="0"/>
              <a:t>.</a:t>
            </a:r>
          </a:p>
          <a:p>
            <a:pPr algn="justLow"/>
            <a:r>
              <a:rPr lang="ar-SA" sz="2000" dirty="0" smtClean="0"/>
              <a:t>واعتبر الصيارفة أن هذه النقود تمثل عبئًا عليهم، لكنهم استعملوا عقولهم ووجدوا أنه لا أحد من الأغنياء كان يطلب أمواله التي كانت تحفظ لديهم، بل كانوا يضيفون عليها ومع مرور الوقت والتجربة أصبح لدى الصيارفة الخبرة والمعرفة عن مطالب الأمراء والنبلاء من هذه النقود في السنة ورأوا أن كل المبالغ التي يطلبها الأمراء والنبلاء في السنة لا تزيد عن 10% .</a:t>
            </a:r>
            <a:endParaRPr lang="en-US" sz="2000" dirty="0" smtClean="0"/>
          </a:p>
          <a:p>
            <a:pPr algn="justLow"/>
            <a:r>
              <a:rPr lang="ar-SA" sz="2000" dirty="0" smtClean="0"/>
              <a:t>بدأ الصيارفة يستخدمون ذكائهم وقرروا أن يستفيدوا من الأموال المخزنة،  </a:t>
            </a:r>
            <a:r>
              <a:rPr lang="ar-SA" sz="2000" dirty="0" err="1" smtClean="0"/>
              <a:t>وبدأوا</a:t>
            </a:r>
            <a:r>
              <a:rPr lang="ar-SA" sz="2000" dirty="0" smtClean="0"/>
              <a:t> في إقراض </a:t>
            </a:r>
            <a:r>
              <a:rPr lang="ar-SA" sz="2000" dirty="0" err="1" smtClean="0"/>
              <a:t>الـ</a:t>
            </a:r>
            <a:r>
              <a:rPr lang="ar-SA" sz="2000" dirty="0" smtClean="0"/>
              <a:t> 90% من الذهب الذي كان بحوزتهم والذي لم يحتاجه أصحابه إلى أشخاص آخرين بشرط أن يردوه إلى الصيارفة بعد فترة محددة مقابل فائدة معينة (جزء من المال) يأخذه الصيارفة، وبدأت الأموال تدخل جيوب الصيارفة من لا شيء بدون عمل وبدون أن يكون لديهم رأس مال.</a:t>
            </a:r>
            <a:endParaRPr lang="en-US" sz="2000" dirty="0" smtClean="0"/>
          </a:p>
          <a:p>
            <a:pPr algn="justLow"/>
            <a:endParaRPr lang="ar-SA" sz="2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68280"/>
          </a:xfrm>
        </p:spPr>
        <p:txBody>
          <a:bodyPr>
            <a:normAutofit fontScale="90000"/>
          </a:bodyPr>
          <a:lstStyle/>
          <a:p>
            <a:endParaRPr lang="ar-SA" dirty="0"/>
          </a:p>
        </p:txBody>
      </p:sp>
      <p:sp>
        <p:nvSpPr>
          <p:cNvPr id="3" name="عنصر نائب للمحتوى 2"/>
          <p:cNvSpPr>
            <a:spLocks noGrp="1"/>
          </p:cNvSpPr>
          <p:nvPr>
            <p:ph idx="1"/>
          </p:nvPr>
        </p:nvSpPr>
        <p:spPr>
          <a:xfrm>
            <a:off x="457200" y="714356"/>
            <a:ext cx="8229600" cy="5411807"/>
          </a:xfrm>
          <a:solidFill>
            <a:schemeClr val="accent2">
              <a:lumMod val="20000"/>
              <a:lumOff val="80000"/>
            </a:schemeClr>
          </a:solidFill>
        </p:spPr>
        <p:txBody>
          <a:bodyPr>
            <a:normAutofit fontScale="77500" lnSpcReduction="20000"/>
          </a:bodyPr>
          <a:lstStyle/>
          <a:p>
            <a:pPr algn="justLow"/>
            <a:r>
              <a:rPr lang="ar-SA" b="1" dirty="0" smtClean="0">
                <a:solidFill>
                  <a:srgbClr val="FF0000"/>
                </a:solidFill>
              </a:rPr>
              <a:t>المرحلة الثانية</a:t>
            </a:r>
            <a:endParaRPr lang="en-US" dirty="0" smtClean="0">
              <a:solidFill>
                <a:srgbClr val="FF0000"/>
              </a:solidFill>
            </a:endParaRPr>
          </a:p>
          <a:p>
            <a:pPr algn="justLow"/>
            <a:r>
              <a:rPr lang="ar-SA" dirty="0" smtClean="0"/>
              <a:t>اتجه الصيارفة إلى فتح أماكن لحفظ أموال المودعين من الأمراء والنبلاء وكبار التجار،  وأطلقوا عليها اسم (البنك) نسبة إلى (</a:t>
            </a:r>
            <a:r>
              <a:rPr lang="ar-SA" dirty="0" err="1" smtClean="0"/>
              <a:t>بانكو</a:t>
            </a:r>
            <a:r>
              <a:rPr lang="ar-SA" dirty="0" smtClean="0"/>
              <a:t>) وهي “الطاولة” التي كانوا يقفون عليها فأصبحت البنوك تسمى بأسماء أصحاب هذه “الطاولات” .</a:t>
            </a:r>
            <a:endParaRPr lang="en-US" dirty="0" smtClean="0"/>
          </a:p>
          <a:p>
            <a:pPr algn="justLow"/>
            <a:r>
              <a:rPr lang="ar-SA" dirty="0" smtClean="0"/>
              <a:t>واشتهر الصيارفة وأصبحت فكرة خروج عملات الذهب من عندهم التي كانوا أمناء عليها تصيبهم بالفزع والذهول؛ فاخترعوا فكرة (أمن الدفع) والتي تعني؛ أن أصحاب الودائع إذا قام أحدهم بشراء سلعة معينة فبدلا من أن يذهب للصيارفة ويأخذ منهم نقود يعطيها للتاجر ويسدد مديونياته مما يعرضه للخطر في نقل أمواله، اقترح الصيارفة على المودع أنه يمكن أن يصدر أمر دفع للبنك مباشرة يكلفه بدفع مبالغ معينة للتجار،  وهذا ما حدث وهكذا فعل التجار أيضا فبدلا من أن يذهبوا إلى الصيارفة لصرف المال </a:t>
            </a:r>
            <a:r>
              <a:rPr lang="ar-SA" dirty="0" err="1" smtClean="0"/>
              <a:t>بدأوا</a:t>
            </a:r>
            <a:r>
              <a:rPr lang="ar-SA" dirty="0" smtClean="0"/>
              <a:t> بتظهير (أمر الدفع) وهو كتابة اسم المورد عليه من الخلف لكي يذهب إلى الصيارفة ويكون لديه الحق في صرف هذا المبلغ المكتوب على أمر الدفع وبهذا بدأت أوراق الدفع تتحرك في السوق وأصبحت العملات الذهبية حبيسة أدراج الصيارفة.</a:t>
            </a:r>
            <a:endParaRPr lang="en-US" dirty="0" smtClean="0"/>
          </a:p>
          <a:p>
            <a:pPr algn="justLow"/>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45719"/>
          </a:xfrm>
        </p:spPr>
        <p:txBody>
          <a:bodyPr>
            <a:normAutofit fontScale="90000"/>
          </a:bodyPr>
          <a:lstStyle/>
          <a:p>
            <a:endParaRPr lang="ar-SA" dirty="0"/>
          </a:p>
        </p:txBody>
      </p:sp>
      <p:sp>
        <p:nvSpPr>
          <p:cNvPr id="3" name="عنصر نائب للمحتوى 2"/>
          <p:cNvSpPr>
            <a:spLocks noGrp="1"/>
          </p:cNvSpPr>
          <p:nvPr>
            <p:ph idx="1"/>
          </p:nvPr>
        </p:nvSpPr>
        <p:spPr>
          <a:xfrm>
            <a:off x="428596" y="357166"/>
            <a:ext cx="8229600" cy="5768997"/>
          </a:xfrm>
          <a:solidFill>
            <a:schemeClr val="accent2">
              <a:lumMod val="20000"/>
              <a:lumOff val="80000"/>
            </a:schemeClr>
          </a:solidFill>
        </p:spPr>
        <p:txBody>
          <a:bodyPr>
            <a:normAutofit fontScale="55000" lnSpcReduction="20000"/>
          </a:bodyPr>
          <a:lstStyle/>
          <a:p>
            <a:r>
              <a:rPr lang="ar-SA" sz="4400" b="1" dirty="0" smtClean="0">
                <a:solidFill>
                  <a:srgbClr val="FF0000"/>
                </a:solidFill>
              </a:rPr>
              <a:t>المرحلة الثالثة</a:t>
            </a:r>
            <a:endParaRPr lang="en-US" sz="4400" dirty="0" smtClean="0">
              <a:solidFill>
                <a:srgbClr val="FF0000"/>
              </a:solidFill>
            </a:endParaRPr>
          </a:p>
          <a:p>
            <a:pPr algn="justLow"/>
            <a:r>
              <a:rPr lang="ar-SA" sz="3800" dirty="0" smtClean="0"/>
              <a:t>ذهب تفكير الصيارفة إلى مدىً أوسع قليلا،  </a:t>
            </a:r>
            <a:r>
              <a:rPr lang="ar-SA" sz="3800" dirty="0" err="1" smtClean="0"/>
              <a:t>فبدأوا</a:t>
            </a:r>
            <a:r>
              <a:rPr lang="ar-SA" sz="3800" dirty="0" smtClean="0"/>
              <a:t> بالتفكير في كيفية جذب عدد أكبر من المودعين للعملات الذهبية؟ ومن أجل تشجيع الناس قام كل بنك بإصدار عدد من الشهادات كل منها له قيمة معينة مثلا خمسة أو عشرة جنيهات ذهبية،  وكانت هذه الشهادة بمثابة تعهد من البنك لدفع مبلغ من العملات لمن يحمل هذه الشهادة؛ التي كانت تعرف حينها </a:t>
            </a:r>
            <a:r>
              <a:rPr lang="ar-SA" sz="3800" dirty="0" err="1" smtClean="0"/>
              <a:t>بـ</a:t>
            </a:r>
            <a:r>
              <a:rPr lang="ar-SA" sz="3800" dirty="0" smtClean="0"/>
              <a:t> ( بنك/ نوتة ) التي انتهت عند العرب بكلمة (بنكنوت)  فالاحتفاظ بورقة أسهل بكثير من الاحتفاظ بالذهب حتى أصبحت التعاملات جميعها بورقة “البنكنوت”،  فبدأ التعامل </a:t>
            </a:r>
            <a:r>
              <a:rPr lang="ar-SA" sz="3800" dirty="0" err="1" smtClean="0"/>
              <a:t>بها</a:t>
            </a:r>
            <a:r>
              <a:rPr lang="ar-SA" sz="3800" dirty="0" smtClean="0"/>
              <a:t> على أنها عملة وهي في الأساس تعهد بنكي واستمر هذا الوضع إلى الحرب العالمية الأولى وهذه المرحلة كانت خطيرة؛  لأن القيمة الحقيقية للنقود المتمثلة في الذهب أصبحت تحت يد الصيارفة والقيمة الوهمية الأخرى بيد الملاك الأصليين للذهب .</a:t>
            </a:r>
            <a:endParaRPr lang="en-US" sz="3800" dirty="0" smtClean="0"/>
          </a:p>
          <a:p>
            <a:pPr algn="justLow"/>
            <a:r>
              <a:rPr lang="ar-SA" sz="3800" dirty="0" smtClean="0"/>
              <a:t>حتى بدأت تطورات أخرى فانتقلوا من إقراض الأفراد إلى إقراض الحكومات والدول بفائدة والطموح للسيطرة على اقتصاد العالم وكانت من سمات هذه المرحلة ما يلي:</a:t>
            </a:r>
            <a:endParaRPr lang="en-US" sz="3800" dirty="0" smtClean="0"/>
          </a:p>
          <a:p>
            <a:pPr lvl="0" algn="justLow"/>
            <a:r>
              <a:rPr lang="ar-SA" sz="3800" dirty="0" smtClean="0"/>
              <a:t>انتقلت البنوك من مجرد أماكن لحفظ أموال الأثرياء إلى مراكز تجارية، لكل محاور النشاط التجاري لدرجة أن النظام المصرفي أصبح شبكة لا يمكن لأي تاجر الهروب منها.</a:t>
            </a:r>
            <a:endParaRPr lang="en-US" sz="3800" dirty="0" smtClean="0"/>
          </a:p>
          <a:p>
            <a:pPr lvl="0" algn="justLow"/>
            <a:r>
              <a:rPr lang="ar-SA" sz="3800" dirty="0" smtClean="0"/>
              <a:t>بدأت البنوك تصدر (شيكات) للتسهيل على المودعين، وهذه الشيكات مع البنكنوت كونوا منظومة ورقية أمنتهم تماما من حاجة المودعين إلى الذهب .</a:t>
            </a:r>
            <a:endParaRPr lang="en-US" sz="3800" dirty="0" smtClean="0"/>
          </a:p>
          <a:p>
            <a:pPr lvl="0" algn="justLow"/>
            <a:r>
              <a:rPr lang="ar-SA" sz="3800" dirty="0" smtClean="0"/>
              <a:t>أعلنت البنوك عن منح الفوائد لمن يودع لديها أموال لمدة معينة مما جعلهم يكونون شريحة جديدة من العملاء وتزيد أرباحهم حيث أن: الفرق بين فائدة الوديعة </a:t>
            </a:r>
            <a:r>
              <a:rPr lang="ar-SA" sz="3800" dirty="0" err="1" smtClean="0"/>
              <a:t>و</a:t>
            </a:r>
            <a:r>
              <a:rPr lang="ar-SA" sz="3800" dirty="0" smtClean="0"/>
              <a:t> فائدة القرض هو ربح البنك</a:t>
            </a:r>
            <a:endParaRPr lang="en-US" sz="3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20000"/>
              <a:lumOff val="80000"/>
            </a:schemeClr>
          </a:solidFill>
        </p:spPr>
        <p:txBody>
          <a:bodyPr>
            <a:normAutofit/>
          </a:bodyPr>
          <a:lstStyle/>
          <a:p>
            <a:r>
              <a:rPr lang="ar-SA" b="1" dirty="0" err="1" smtClean="0">
                <a:solidFill>
                  <a:schemeClr val="accent3">
                    <a:lumMod val="50000"/>
                  </a:schemeClr>
                </a:solidFill>
              </a:rPr>
              <a:t>انواع</a:t>
            </a:r>
            <a:r>
              <a:rPr lang="ar-SA" b="1" dirty="0" smtClean="0">
                <a:solidFill>
                  <a:schemeClr val="accent3">
                    <a:lumMod val="50000"/>
                  </a:schemeClr>
                </a:solidFill>
              </a:rPr>
              <a:t> المصارف </a:t>
            </a:r>
            <a:endParaRPr lang="ar-SA" dirty="0">
              <a:solidFill>
                <a:schemeClr val="accent3">
                  <a:lumMod val="50000"/>
                </a:schemeClr>
              </a:solidFill>
            </a:endParaRPr>
          </a:p>
        </p:txBody>
      </p:sp>
      <p:sp>
        <p:nvSpPr>
          <p:cNvPr id="3" name="عنصر نائب للمحتوى 2"/>
          <p:cNvSpPr>
            <a:spLocks noGrp="1"/>
          </p:cNvSpPr>
          <p:nvPr>
            <p:ph idx="1"/>
          </p:nvPr>
        </p:nvSpPr>
        <p:spPr>
          <a:xfrm>
            <a:off x="428596" y="1571612"/>
            <a:ext cx="8229600" cy="4811715"/>
          </a:xfrm>
          <a:solidFill>
            <a:schemeClr val="accent3">
              <a:lumMod val="40000"/>
              <a:lumOff val="60000"/>
            </a:schemeClr>
          </a:solidFill>
        </p:spPr>
        <p:txBody>
          <a:bodyPr>
            <a:normAutofit fontScale="77500" lnSpcReduction="20000"/>
          </a:bodyPr>
          <a:lstStyle/>
          <a:p>
            <a:pPr algn="justLow"/>
            <a:r>
              <a:rPr lang="ar-SA" dirty="0" smtClean="0"/>
              <a:t>يمكن </a:t>
            </a:r>
            <a:r>
              <a:rPr lang="ar-SA" dirty="0" smtClean="0"/>
              <a:t>النظر </a:t>
            </a:r>
            <a:r>
              <a:rPr lang="ar-SA" dirty="0" err="1" smtClean="0"/>
              <a:t>الى</a:t>
            </a:r>
            <a:r>
              <a:rPr lang="ar-SA" dirty="0" smtClean="0"/>
              <a:t> تصنيف المصارف من زوايا مختلفة وكما يلي:</a:t>
            </a:r>
            <a:endParaRPr lang="en-US" dirty="0" smtClean="0"/>
          </a:p>
          <a:p>
            <a:pPr algn="justLow"/>
            <a:r>
              <a:rPr lang="ar-SA" b="1" dirty="0" smtClean="0"/>
              <a:t>من حيث الوضع القانوني للمصرف</a:t>
            </a:r>
            <a:r>
              <a:rPr lang="en-US" b="1" dirty="0" smtClean="0"/>
              <a:t> :</a:t>
            </a:r>
            <a:endParaRPr lang="en-US" dirty="0" smtClean="0"/>
          </a:p>
          <a:p>
            <a:pPr lvl="0" algn="justLow"/>
            <a:r>
              <a:rPr lang="ar-SA" b="1" dirty="0" smtClean="0"/>
              <a:t>مصارف عامة</a:t>
            </a:r>
            <a:r>
              <a:rPr lang="en-US" b="1" dirty="0" smtClean="0"/>
              <a:t>:</a:t>
            </a:r>
            <a:endParaRPr lang="en-US" dirty="0" smtClean="0"/>
          </a:p>
          <a:p>
            <a:pPr algn="justLow"/>
            <a:r>
              <a:rPr lang="ar-SA" dirty="0" smtClean="0"/>
              <a:t>هي المصارف التي تمتلكها الدولة وتمتلك كامل رأس مالها وتشرف على أعمالها وأنشطتها</a:t>
            </a:r>
            <a:r>
              <a:rPr lang="en-US" dirty="0" smtClean="0"/>
              <a:t>.</a:t>
            </a:r>
            <a:r>
              <a:rPr lang="ar-SA" dirty="0" smtClean="0"/>
              <a:t> كمصرف الرشيد ومصرف الرافدين</a:t>
            </a:r>
            <a:endParaRPr lang="en-US" dirty="0" smtClean="0"/>
          </a:p>
          <a:p>
            <a:pPr lvl="0" algn="justLow"/>
            <a:r>
              <a:rPr lang="ar-SA" b="1" dirty="0" smtClean="0"/>
              <a:t>مصارف خاصة</a:t>
            </a:r>
            <a:r>
              <a:rPr lang="en-US" b="1" dirty="0" smtClean="0"/>
              <a:t> :</a:t>
            </a:r>
            <a:endParaRPr lang="en-US" dirty="0" smtClean="0"/>
          </a:p>
          <a:p>
            <a:pPr algn="justLow"/>
            <a:r>
              <a:rPr lang="en-US" dirty="0" smtClean="0"/>
              <a:t> </a:t>
            </a:r>
            <a:r>
              <a:rPr lang="ar-SA" dirty="0" smtClean="0"/>
              <a:t>هي المصارف التي يملكها أشخاص سواء كانوا طبيعيين أو معنويين ويتولوا إدارة شؤونها ويتحملوا كافة مسؤولياتها القانونية والمالية إزاء الدولة .</a:t>
            </a:r>
            <a:endParaRPr lang="en-US" dirty="0" smtClean="0"/>
          </a:p>
          <a:p>
            <a:pPr lvl="0" algn="justLow"/>
            <a:r>
              <a:rPr lang="ar-SA" b="1" dirty="0" smtClean="0"/>
              <a:t>المصارف المختلطة</a:t>
            </a:r>
            <a:r>
              <a:rPr lang="en-US" b="1" dirty="0" smtClean="0"/>
              <a:t> :</a:t>
            </a:r>
            <a:endParaRPr lang="en-US" dirty="0" smtClean="0"/>
          </a:p>
          <a:p>
            <a:pPr algn="justLow"/>
            <a:r>
              <a:rPr lang="ar-SA" dirty="0" smtClean="0"/>
              <a:t>هي المصارف التي تشترك في ملكيتها وإدارتها كلا</a:t>
            </a:r>
            <a:r>
              <a:rPr lang="en-US" dirty="0" smtClean="0"/>
              <a:t> </a:t>
            </a:r>
            <a:r>
              <a:rPr lang="ar-SA" dirty="0" smtClean="0"/>
              <a:t>من الدولة والأفراد أو الهيئات ولكي تحافظ الدولة على سيطرتها على هذه المصارف فإنها تقوم (تعمد) إلى امتلاك رأس المال بما يسمح لها بالإشراف عليها وتوجيهها بما ينسجم والسياسة المالية والاقتصادية للدولة</a:t>
            </a:r>
            <a:r>
              <a:rPr lang="en-US" dirty="0" smtClean="0"/>
              <a:t>.</a:t>
            </a:r>
          </a:p>
          <a:p>
            <a:endParaRPr lang="ar-S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20000"/>
              <a:lumOff val="80000"/>
            </a:schemeClr>
          </a:solidFill>
        </p:spPr>
        <p:txBody>
          <a:bodyPr>
            <a:normAutofit fontScale="90000"/>
          </a:bodyPr>
          <a:lstStyle/>
          <a:p>
            <a:r>
              <a:rPr lang="ar-SA" b="1" dirty="0" smtClean="0">
                <a:solidFill>
                  <a:schemeClr val="accent3">
                    <a:lumMod val="50000"/>
                  </a:schemeClr>
                </a:solidFill>
              </a:rPr>
              <a:t>من حيث طبيعة الأعمال التي تزاولها </a:t>
            </a:r>
            <a:r>
              <a:rPr lang="ar-SA" b="1" dirty="0" smtClean="0">
                <a:solidFill>
                  <a:schemeClr val="accent3">
                    <a:lumMod val="50000"/>
                  </a:schemeClr>
                </a:solidFill>
              </a:rPr>
              <a:t>المصارف</a:t>
            </a:r>
            <a:endParaRPr lang="ar-SA" dirty="0">
              <a:solidFill>
                <a:schemeClr val="accent3">
                  <a:lumMod val="50000"/>
                </a:schemeClr>
              </a:solidFill>
            </a:endParaRPr>
          </a:p>
        </p:txBody>
      </p:sp>
      <p:sp>
        <p:nvSpPr>
          <p:cNvPr id="3" name="عنصر نائب للمحتوى 2"/>
          <p:cNvSpPr>
            <a:spLocks noGrp="1"/>
          </p:cNvSpPr>
          <p:nvPr>
            <p:ph idx="1"/>
          </p:nvPr>
        </p:nvSpPr>
        <p:spPr>
          <a:solidFill>
            <a:schemeClr val="accent3">
              <a:lumMod val="40000"/>
              <a:lumOff val="60000"/>
            </a:schemeClr>
          </a:solidFill>
        </p:spPr>
        <p:txBody>
          <a:bodyPr>
            <a:normAutofit fontScale="62500" lnSpcReduction="20000"/>
          </a:bodyPr>
          <a:lstStyle/>
          <a:p>
            <a:pPr lvl="0" algn="justLow"/>
            <a:r>
              <a:rPr lang="ar-SA" b="1" dirty="0" smtClean="0"/>
              <a:t>المصارف </a:t>
            </a:r>
            <a:r>
              <a:rPr lang="ar-SA" b="1" dirty="0" smtClean="0"/>
              <a:t>التجارية</a:t>
            </a:r>
            <a:r>
              <a:rPr lang="en-US" b="1" dirty="0" smtClean="0"/>
              <a:t> :</a:t>
            </a:r>
            <a:endParaRPr lang="en-US" dirty="0" smtClean="0"/>
          </a:p>
          <a:p>
            <a:pPr algn="justLow"/>
            <a:r>
              <a:rPr lang="en-US" dirty="0" smtClean="0"/>
              <a:t> </a:t>
            </a:r>
            <a:r>
              <a:rPr lang="ar-SA" dirty="0" smtClean="0"/>
              <a:t>هي المصارف التي تزاول (تمارس) الأعمال المصرفية من قبولها للودائع وتقديم القروض وخصم الأوراق التجارية أو تحصيلها وفتح </a:t>
            </a:r>
            <a:r>
              <a:rPr lang="ar-SA" dirty="0" err="1" smtClean="0"/>
              <a:t>الاعتمادات</a:t>
            </a:r>
            <a:r>
              <a:rPr lang="ar-SA" dirty="0" smtClean="0"/>
              <a:t> </a:t>
            </a:r>
            <a:r>
              <a:rPr lang="ar-SA" dirty="0" err="1" smtClean="0"/>
              <a:t>المستندية</a:t>
            </a:r>
            <a:r>
              <a:rPr lang="ar-SA" dirty="0" smtClean="0"/>
              <a:t>، وقد تمارس هذه البنوك أعمالا أخرى غير مصرفية مثل : المشاركة في المشاريع الاقتصادية وبيع وشراء الأسهم والسندات</a:t>
            </a:r>
            <a:r>
              <a:rPr lang="en-US" dirty="0" smtClean="0"/>
              <a:t>.</a:t>
            </a:r>
          </a:p>
          <a:p>
            <a:pPr lvl="0" algn="justLow"/>
            <a:r>
              <a:rPr lang="ar-SA" b="1" dirty="0" smtClean="0"/>
              <a:t>المصارف الصناعية</a:t>
            </a:r>
            <a:r>
              <a:rPr lang="en-US" b="1" dirty="0" smtClean="0"/>
              <a:t> :</a:t>
            </a:r>
            <a:endParaRPr lang="en-US" dirty="0" smtClean="0"/>
          </a:p>
          <a:p>
            <a:pPr algn="justLow"/>
            <a:r>
              <a:rPr lang="ar-SA" dirty="0" smtClean="0"/>
              <a:t>هي المصارف التي تختص في التعامل مع القطاع الصناعي وتساهم في عملية التنمية الصناعية من خلال دعم المشاريع الصناعية وذلك مقابل تقديم القروض ومنحها للتسهيلات المصرفية (البنكية والمصرفية).</a:t>
            </a:r>
            <a:endParaRPr lang="en-US" dirty="0" smtClean="0"/>
          </a:p>
          <a:p>
            <a:pPr lvl="0" algn="justLow"/>
            <a:r>
              <a:rPr lang="ar-SA" b="1" dirty="0" smtClean="0"/>
              <a:t>المصارف الزراعية</a:t>
            </a:r>
            <a:r>
              <a:rPr lang="en-US" b="1" dirty="0" smtClean="0"/>
              <a:t> :</a:t>
            </a:r>
            <a:endParaRPr lang="en-US" dirty="0" smtClean="0"/>
          </a:p>
          <a:p>
            <a:pPr algn="justLow"/>
            <a:r>
              <a:rPr lang="en-US" dirty="0" smtClean="0"/>
              <a:t> </a:t>
            </a:r>
            <a:r>
              <a:rPr lang="ar-SA" dirty="0" smtClean="0"/>
              <a:t>هي المصارف التي تتعامل مع المؤسسات الزراعية حيث تختص بتقديم كافة التسهيلات والخدمات المصرفية لمساعدة هذه المؤسسات لأداء دورها في عملية التنمية الزراعية سواء كانت هذه المؤسسات تابعة لأفراد أو جمعيات تعاونية</a:t>
            </a:r>
            <a:r>
              <a:rPr lang="en-US" dirty="0" smtClean="0"/>
              <a:t>.</a:t>
            </a:r>
          </a:p>
          <a:p>
            <a:pPr lvl="0" algn="justLow"/>
            <a:r>
              <a:rPr lang="ar-SA" b="1" dirty="0" smtClean="0"/>
              <a:t>المصارف العقارية</a:t>
            </a:r>
            <a:r>
              <a:rPr lang="en-US" b="1" dirty="0" smtClean="0"/>
              <a:t> :</a:t>
            </a:r>
            <a:endParaRPr lang="en-US" dirty="0" smtClean="0"/>
          </a:p>
          <a:p>
            <a:pPr algn="justLow"/>
            <a:r>
              <a:rPr lang="ar-SA" dirty="0" smtClean="0"/>
              <a:t>هي المصارف التي تقدم كافة التسهيلات والخدمات المصرفية للأفراد أو المؤسسات أو الجمعيات التعاونية السكنية لمساعدتها في إنشاء العقارات</a:t>
            </a:r>
            <a:r>
              <a:rPr lang="en-US" dirty="0" smtClean="0"/>
              <a:t>.</a:t>
            </a:r>
          </a:p>
          <a:p>
            <a:pPr algn="justLow"/>
            <a:endParaRPr lang="ar-S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6">
              <a:lumMod val="20000"/>
              <a:lumOff val="80000"/>
            </a:schemeClr>
          </a:solidFill>
        </p:spPr>
        <p:txBody>
          <a:bodyPr>
            <a:normAutofit/>
          </a:bodyPr>
          <a:lstStyle/>
          <a:p>
            <a:r>
              <a:rPr lang="ar-SA" b="1" dirty="0" smtClean="0">
                <a:solidFill>
                  <a:schemeClr val="accent6">
                    <a:lumMod val="50000"/>
                  </a:schemeClr>
                </a:solidFill>
              </a:rPr>
              <a:t>المصارف المركزية ووظائفها </a:t>
            </a:r>
            <a:endParaRPr lang="ar-SA" dirty="0">
              <a:solidFill>
                <a:schemeClr val="accent6">
                  <a:lumMod val="50000"/>
                </a:schemeClr>
              </a:solidFill>
            </a:endParaRPr>
          </a:p>
        </p:txBody>
      </p:sp>
      <p:sp>
        <p:nvSpPr>
          <p:cNvPr id="3" name="عنصر نائب للمحتوى 2"/>
          <p:cNvSpPr>
            <a:spLocks noGrp="1"/>
          </p:cNvSpPr>
          <p:nvPr>
            <p:ph idx="1"/>
          </p:nvPr>
        </p:nvSpPr>
        <p:spPr>
          <a:solidFill>
            <a:schemeClr val="accent6">
              <a:lumMod val="40000"/>
              <a:lumOff val="60000"/>
            </a:schemeClr>
          </a:solidFill>
        </p:spPr>
        <p:txBody>
          <a:bodyPr>
            <a:normAutofit fontScale="70000" lnSpcReduction="20000"/>
          </a:bodyPr>
          <a:lstStyle/>
          <a:p>
            <a:r>
              <a:rPr lang="ar-SA" b="1" dirty="0" smtClean="0">
                <a:solidFill>
                  <a:schemeClr val="accent6">
                    <a:lumMod val="50000"/>
                  </a:schemeClr>
                </a:solidFill>
              </a:rPr>
              <a:t>المصارف </a:t>
            </a:r>
            <a:r>
              <a:rPr lang="ar-SA" b="1" dirty="0" smtClean="0">
                <a:solidFill>
                  <a:schemeClr val="accent6">
                    <a:lumMod val="50000"/>
                  </a:schemeClr>
                </a:solidFill>
              </a:rPr>
              <a:t>المركزية </a:t>
            </a:r>
            <a:endParaRPr lang="en-US" dirty="0" smtClean="0">
              <a:solidFill>
                <a:schemeClr val="accent6">
                  <a:lumMod val="50000"/>
                </a:schemeClr>
              </a:solidFill>
            </a:endParaRPr>
          </a:p>
          <a:p>
            <a:pPr algn="justLow"/>
            <a:r>
              <a:rPr lang="ar-SA" dirty="0" smtClean="0"/>
              <a:t>يرتبط تاريخ نشوء المصارف المركزية بتطوير عمل الصيارفة </a:t>
            </a:r>
            <a:r>
              <a:rPr lang="ar-SA" dirty="0" err="1" smtClean="0"/>
              <a:t>والصاغة</a:t>
            </a:r>
            <a:r>
              <a:rPr lang="ar-SA" dirty="0" smtClean="0"/>
              <a:t> حيث كانوا يحتفظون بنقود </a:t>
            </a:r>
            <a:r>
              <a:rPr lang="ar-SA" dirty="0" err="1" smtClean="0"/>
              <a:t>الاخرين</a:t>
            </a:r>
            <a:r>
              <a:rPr lang="ar-SA" dirty="0" smtClean="0"/>
              <a:t> لديهم مقابل </a:t>
            </a:r>
            <a:r>
              <a:rPr lang="ar-SA" dirty="0" err="1" smtClean="0"/>
              <a:t>أيصال</a:t>
            </a:r>
            <a:r>
              <a:rPr lang="ar-SA" dirty="0" smtClean="0"/>
              <a:t> </a:t>
            </a:r>
            <a:r>
              <a:rPr lang="ar-SA" dirty="0" err="1" smtClean="0"/>
              <a:t>أيداع</a:t>
            </a:r>
            <a:r>
              <a:rPr lang="ar-SA" dirty="0" smtClean="0"/>
              <a:t> يحرره الصيرفي أو الصائغ الذي أصبح ( </a:t>
            </a:r>
            <a:r>
              <a:rPr lang="ar-SA" dirty="0" err="1" smtClean="0"/>
              <a:t>الايصال</a:t>
            </a:r>
            <a:r>
              <a:rPr lang="ar-SA" dirty="0" smtClean="0"/>
              <a:t> ) التزاما على الصائغ أو الصيرفي بالدفع وبذلك فقد تحول هذا </a:t>
            </a:r>
            <a:r>
              <a:rPr lang="ar-SA" dirty="0" err="1" smtClean="0"/>
              <a:t>الايصال</a:t>
            </a:r>
            <a:r>
              <a:rPr lang="ar-SA" dirty="0" smtClean="0"/>
              <a:t> إلى ما يشبه النقود الاعتيادية التي تمثل دينا على ذمة مصدرها وأن قبول الأطراف المتقابلة العامل لهذه الإيصالات ترتب عليه تطور مهم أخر هو قدرة المصارف على خلق التزامات على نفسها تفوق عدة مرات ما متوفر لديها من ودائع وبذلك تمكنت المصارف من خلق نقود جديدة هي ( نقود الودائع ) لذلك تدخلت الحكومات في النشاط المصرفي وتنظيم الرقابة على حجم </a:t>
            </a:r>
            <a:r>
              <a:rPr lang="ar-SA" dirty="0" err="1" smtClean="0"/>
              <a:t>الاصدارات</a:t>
            </a:r>
            <a:r>
              <a:rPr lang="ar-SA" dirty="0" smtClean="0"/>
              <a:t> المناسبة وهذا التدخل تمثل في أنشاء المصرف المركزي</a:t>
            </a:r>
            <a:r>
              <a:rPr lang="ar-SA" dirty="0" smtClean="0"/>
              <a:t>.</a:t>
            </a:r>
            <a:endParaRPr lang="en-US" dirty="0" smtClean="0"/>
          </a:p>
          <a:p>
            <a:pPr algn="justLow"/>
            <a:r>
              <a:rPr lang="ar-SA" b="1" dirty="0" smtClean="0">
                <a:solidFill>
                  <a:schemeClr val="accent6">
                    <a:lumMod val="50000"/>
                  </a:schemeClr>
                </a:solidFill>
              </a:rPr>
              <a:t>وظائف المصارف المركزية </a:t>
            </a:r>
            <a:endParaRPr lang="en-US" dirty="0" smtClean="0">
              <a:solidFill>
                <a:schemeClr val="accent6">
                  <a:lumMod val="50000"/>
                </a:schemeClr>
              </a:solidFill>
            </a:endParaRPr>
          </a:p>
          <a:p>
            <a:pPr lvl="0" algn="justLow"/>
            <a:r>
              <a:rPr lang="ar-SA" dirty="0" smtClean="0"/>
              <a:t>1- </a:t>
            </a:r>
            <a:r>
              <a:rPr lang="ar-SA" dirty="0" err="1" smtClean="0"/>
              <a:t>أصدار</a:t>
            </a:r>
            <a:r>
              <a:rPr lang="ar-SA" dirty="0" smtClean="0"/>
              <a:t> </a:t>
            </a:r>
            <a:r>
              <a:rPr lang="ar-SA" dirty="0" smtClean="0"/>
              <a:t>العملة الوطنية : أصبح المصرف المركزي في معظم الدول المحتكر الوحيد لإصدار العملة الوطنية وفقا للقواعد والتشريعات التي تحكم هذه العملية وفقا للمتطلبات الاقتصادية التي تفرضها السياسة الاقتصادية للدولة، كما أنه يحدد العلاقة بين العملة الوطنية والعملات الأخرى .</a:t>
            </a:r>
            <a:endParaRPr lang="en-US" dirty="0" smtClean="0"/>
          </a:p>
          <a:p>
            <a:endParaRPr lang="ar-S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96842"/>
          </a:xfrm>
        </p:spPr>
        <p:txBody>
          <a:bodyPr>
            <a:normAutofit fontScale="90000"/>
          </a:bodyPr>
          <a:lstStyle/>
          <a:p>
            <a:endParaRPr lang="ar-SA" dirty="0"/>
          </a:p>
        </p:txBody>
      </p:sp>
      <p:sp>
        <p:nvSpPr>
          <p:cNvPr id="3" name="عنصر نائب للمحتوى 2"/>
          <p:cNvSpPr>
            <a:spLocks noGrp="1"/>
          </p:cNvSpPr>
          <p:nvPr>
            <p:ph idx="1"/>
          </p:nvPr>
        </p:nvSpPr>
        <p:spPr>
          <a:xfrm>
            <a:off x="457200" y="785794"/>
            <a:ext cx="8229600" cy="5340369"/>
          </a:xfrm>
          <a:solidFill>
            <a:schemeClr val="accent6">
              <a:lumMod val="40000"/>
              <a:lumOff val="60000"/>
            </a:schemeClr>
          </a:solidFill>
        </p:spPr>
        <p:txBody>
          <a:bodyPr>
            <a:normAutofit fontScale="77500" lnSpcReduction="20000"/>
          </a:bodyPr>
          <a:lstStyle/>
          <a:p>
            <a:pPr algn="justLow"/>
            <a:r>
              <a:rPr lang="ar-SA" dirty="0" smtClean="0"/>
              <a:t>2- تنفيذ </a:t>
            </a:r>
            <a:r>
              <a:rPr lang="ar-SA" dirty="0" smtClean="0"/>
              <a:t>ومتابعة المعاملات والالتزامات النقدية والمالية الحكومية على المستويين الداخلي والخارجي</a:t>
            </a:r>
            <a:endParaRPr lang="en-US" dirty="0" smtClean="0"/>
          </a:p>
          <a:p>
            <a:pPr algn="justLow"/>
            <a:r>
              <a:rPr lang="ar-SA" dirty="0" smtClean="0"/>
              <a:t> ( المدفوعات </a:t>
            </a:r>
            <a:r>
              <a:rPr lang="ar-SA" dirty="0" err="1" smtClean="0"/>
              <a:t>والمقبوضات</a:t>
            </a:r>
            <a:r>
              <a:rPr lang="ar-SA" dirty="0" smtClean="0"/>
              <a:t> ) وهذه الوظيفة  تعتبر من أقدم وظائف البنك المركزي ، لذا فأنه يطلق عليه أحيانا بأنه </a:t>
            </a:r>
            <a:r>
              <a:rPr lang="ar-SA" b="1" dirty="0" smtClean="0"/>
              <a:t>بنك الدولة</a:t>
            </a:r>
            <a:r>
              <a:rPr lang="ar-SA" dirty="0" smtClean="0"/>
              <a:t> . </a:t>
            </a:r>
            <a:endParaRPr lang="en-US" dirty="0" smtClean="0"/>
          </a:p>
          <a:p>
            <a:pPr algn="justLow"/>
            <a:r>
              <a:rPr lang="ar-SA" dirty="0" smtClean="0"/>
              <a:t>3- قبول ودائع المصارف التجارية ( احتياطيات </a:t>
            </a:r>
            <a:r>
              <a:rPr lang="ar-SA" dirty="0" err="1" smtClean="0"/>
              <a:t>النبوك</a:t>
            </a:r>
            <a:r>
              <a:rPr lang="ar-SA" dirty="0" smtClean="0"/>
              <a:t> التجارية ) </a:t>
            </a:r>
            <a:r>
              <a:rPr lang="ar-SA" dirty="0" err="1" smtClean="0"/>
              <a:t>وإقراضهذه</a:t>
            </a:r>
            <a:r>
              <a:rPr lang="ar-SA" dirty="0" smtClean="0"/>
              <a:t> المصارف، عند الحاجة ، ويقوم بعمليات المقاصة بين هذه المصارف . ولهذا </a:t>
            </a:r>
            <a:r>
              <a:rPr lang="ar-SA" dirty="0" err="1" smtClean="0"/>
              <a:t>السيب</a:t>
            </a:r>
            <a:r>
              <a:rPr lang="ar-SA" dirty="0" smtClean="0"/>
              <a:t> يطلق عليه أحيانا </a:t>
            </a:r>
            <a:r>
              <a:rPr lang="ar-SA" b="1" dirty="0" smtClean="0"/>
              <a:t>بنك </a:t>
            </a:r>
            <a:r>
              <a:rPr lang="ar-SA" b="1" dirty="0" err="1" smtClean="0"/>
              <a:t>البنوك</a:t>
            </a:r>
            <a:r>
              <a:rPr lang="ar-SA" dirty="0" err="1" smtClean="0"/>
              <a:t>لان</a:t>
            </a:r>
            <a:r>
              <a:rPr lang="ar-SA" dirty="0" smtClean="0"/>
              <a:t> معاملاته المصرفية تقتصر على البنوك التجارية دون </a:t>
            </a:r>
            <a:r>
              <a:rPr lang="ar-SA" dirty="0" err="1" smtClean="0"/>
              <a:t>الافراد</a:t>
            </a:r>
            <a:r>
              <a:rPr lang="ar-SA" dirty="0" smtClean="0"/>
              <a:t> </a:t>
            </a:r>
            <a:r>
              <a:rPr lang="ar-SA" dirty="0" err="1" smtClean="0"/>
              <a:t>الا</a:t>
            </a:r>
            <a:r>
              <a:rPr lang="ar-SA" dirty="0" smtClean="0"/>
              <a:t> أن هناك بعض البنوك المركزية </a:t>
            </a:r>
            <a:r>
              <a:rPr lang="ar-SA" dirty="0" err="1" smtClean="0"/>
              <a:t>تتعاملأيضا</a:t>
            </a:r>
            <a:r>
              <a:rPr lang="ar-SA" dirty="0" smtClean="0"/>
              <a:t> مع الأفراد كما هو الحال في فرنسا وأستراليا .</a:t>
            </a:r>
            <a:endParaRPr lang="en-US" dirty="0" smtClean="0"/>
          </a:p>
          <a:p>
            <a:pPr algn="justLow"/>
            <a:r>
              <a:rPr lang="ar-SA" dirty="0" smtClean="0"/>
              <a:t>4- تحديد ومراقبة كمية النقود المعروضة في الاقتصاد الوطني بما يخدم السياسة الاقتصادية للدولة وتعتبر هذه الوظيفة من أحدث وظائف البنك المركزي وقد </a:t>
            </a:r>
            <a:r>
              <a:rPr lang="ar-SA" dirty="0" err="1" smtClean="0"/>
              <a:t>أزدادت</a:t>
            </a:r>
            <a:r>
              <a:rPr lang="ar-SA" dirty="0" smtClean="0"/>
              <a:t> أهمية هذه الوظيفة تدريجيا </a:t>
            </a:r>
            <a:r>
              <a:rPr lang="ar-SA" dirty="0" err="1" smtClean="0"/>
              <a:t>الى</a:t>
            </a:r>
            <a:r>
              <a:rPr lang="ar-SA" dirty="0" smtClean="0"/>
              <a:t> أن أصبحت في الوقت الحالي المهمة </a:t>
            </a:r>
            <a:r>
              <a:rPr lang="ar-SA" dirty="0" err="1" smtClean="0"/>
              <a:t>الاساسية</a:t>
            </a:r>
            <a:r>
              <a:rPr lang="ar-SA" dirty="0" smtClean="0"/>
              <a:t> للبنك المركزي لما لهذه المهمة من </a:t>
            </a:r>
            <a:r>
              <a:rPr lang="ar-SA" dirty="0" err="1" smtClean="0"/>
              <a:t>اهمية</a:t>
            </a:r>
            <a:r>
              <a:rPr lang="ar-SA" dirty="0" smtClean="0"/>
              <a:t> بوضع وتنفيذ السياسة النقدية للدولة التي تعتبر جزء من السياسة الاقتصادية العامة للدولة .</a:t>
            </a:r>
            <a:endParaRPr lang="ar-SA"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TotalTime>
  <Words>432</Words>
  <PresentationFormat>عرض على الشاشة (3:4)‏</PresentationFormat>
  <Paragraphs>44</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مبادى الاقتصاد الكلي  محاضرة رقم 6</vt:lpstr>
      <vt:lpstr>نشأة المصارف</vt:lpstr>
      <vt:lpstr>الشريحة 3</vt:lpstr>
      <vt:lpstr>الشريحة 4</vt:lpstr>
      <vt:lpstr>انواع المصارف </vt:lpstr>
      <vt:lpstr>من حيث طبيعة الأعمال التي تزاولها المصارف</vt:lpstr>
      <vt:lpstr>المصارف المركزية ووظائفها </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مبادى الاقتصاد الكلي  محاضرة رقم 6</dc:title>
  <dc:creator>Dell</dc:creator>
  <cp:lastModifiedBy>Dell</cp:lastModifiedBy>
  <cp:revision>3</cp:revision>
  <dcterms:created xsi:type="dcterms:W3CDTF">2020-06-06T22:22:40Z</dcterms:created>
  <dcterms:modified xsi:type="dcterms:W3CDTF">2020-06-06T22:41:43Z</dcterms:modified>
</cp:coreProperties>
</file>