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5" r:id="rId4"/>
    <p:sldId id="264" r:id="rId5"/>
    <p:sldId id="263" r:id="rId6"/>
    <p:sldId id="262" r:id="rId7"/>
    <p:sldId id="261" r:id="rId8"/>
    <p:sldId id="260" r:id="rId9"/>
    <p:sldId id="259"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23/10/41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23/10/41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23/10/41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23/10/41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23/10/41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23/10/41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23/10/41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5">
              <a:lumMod val="20000"/>
              <a:lumOff val="80000"/>
            </a:schemeClr>
          </a:solidFill>
        </p:spPr>
        <p:txBody>
          <a:bodyPr/>
          <a:lstStyle/>
          <a:p>
            <a:r>
              <a:rPr lang="ar-SA" dirty="0" smtClean="0">
                <a:solidFill>
                  <a:schemeClr val="accent4">
                    <a:lumMod val="75000"/>
                  </a:schemeClr>
                </a:solidFill>
              </a:rPr>
              <a:t>مبادئ الاقتصاد الكلي </a:t>
            </a:r>
            <a:br>
              <a:rPr lang="ar-SA" dirty="0" smtClean="0">
                <a:solidFill>
                  <a:schemeClr val="accent4">
                    <a:lumMod val="75000"/>
                  </a:schemeClr>
                </a:solidFill>
              </a:rPr>
            </a:br>
            <a:r>
              <a:rPr lang="ar-SA" dirty="0" smtClean="0">
                <a:solidFill>
                  <a:schemeClr val="accent4">
                    <a:lumMod val="75000"/>
                  </a:schemeClr>
                </a:solidFill>
              </a:rPr>
              <a:t>محاضرة رقم 7</a:t>
            </a:r>
            <a:endParaRPr lang="ar-SA" dirty="0">
              <a:solidFill>
                <a:schemeClr val="accent4">
                  <a:lumMod val="75000"/>
                </a:schemeClr>
              </a:solidFill>
            </a:endParaRPr>
          </a:p>
        </p:txBody>
      </p:sp>
      <p:sp>
        <p:nvSpPr>
          <p:cNvPr id="3" name="عنوان فرعي 2"/>
          <p:cNvSpPr>
            <a:spLocks noGrp="1"/>
          </p:cNvSpPr>
          <p:nvPr>
            <p:ph type="subTitle" idx="1"/>
          </p:nvPr>
        </p:nvSpPr>
        <p:spPr>
          <a:solidFill>
            <a:schemeClr val="accent2">
              <a:lumMod val="20000"/>
              <a:lumOff val="80000"/>
            </a:schemeClr>
          </a:solidFill>
        </p:spPr>
        <p:txBody>
          <a:bodyPr/>
          <a:lstStyle/>
          <a:p>
            <a:r>
              <a:rPr lang="ar-SA" dirty="0" smtClean="0">
                <a:solidFill>
                  <a:srgbClr val="C00000"/>
                </a:solidFill>
              </a:rPr>
              <a:t>المالية العامة </a:t>
            </a:r>
          </a:p>
          <a:p>
            <a:r>
              <a:rPr lang="ar-SA" dirty="0" err="1" smtClean="0">
                <a:solidFill>
                  <a:srgbClr val="C00000"/>
                </a:solidFill>
              </a:rPr>
              <a:t>الانفاق</a:t>
            </a:r>
            <a:r>
              <a:rPr lang="ar-SA" dirty="0" smtClean="0">
                <a:solidFill>
                  <a:srgbClr val="C00000"/>
                </a:solidFill>
              </a:rPr>
              <a:t> الحكومي </a:t>
            </a:r>
            <a:r>
              <a:rPr lang="ar-SA" dirty="0" err="1" smtClean="0">
                <a:solidFill>
                  <a:srgbClr val="C00000"/>
                </a:solidFill>
              </a:rPr>
              <a:t>والايرادات</a:t>
            </a:r>
            <a:r>
              <a:rPr lang="ar-SA" dirty="0" smtClean="0">
                <a:solidFill>
                  <a:srgbClr val="C00000"/>
                </a:solidFill>
              </a:rPr>
              <a:t> الحكومية</a:t>
            </a:r>
            <a:endParaRPr lang="ar-SA"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428604"/>
            <a:ext cx="8229600" cy="785818"/>
          </a:xfrm>
          <a:solidFill>
            <a:schemeClr val="accent2">
              <a:lumMod val="20000"/>
              <a:lumOff val="80000"/>
            </a:schemeClr>
          </a:solidFill>
        </p:spPr>
        <p:txBody>
          <a:bodyPr>
            <a:normAutofit/>
          </a:bodyPr>
          <a:lstStyle/>
          <a:p>
            <a:pPr lvl="0"/>
            <a:r>
              <a:rPr lang="ar-SA" sz="3600" b="1" dirty="0" smtClean="0">
                <a:solidFill>
                  <a:schemeClr val="accent4">
                    <a:lumMod val="75000"/>
                  </a:schemeClr>
                </a:solidFill>
              </a:rPr>
              <a:t>مفهوم المالية العامة </a:t>
            </a:r>
            <a:r>
              <a:rPr lang="ar-SA" sz="3600" b="1" dirty="0" err="1" smtClean="0">
                <a:solidFill>
                  <a:schemeClr val="accent4">
                    <a:lumMod val="75000"/>
                  </a:schemeClr>
                </a:solidFill>
              </a:rPr>
              <a:t>واهدافها</a:t>
            </a:r>
            <a:r>
              <a:rPr lang="ar-SA" sz="3600" b="1" dirty="0" smtClean="0">
                <a:solidFill>
                  <a:schemeClr val="accent4">
                    <a:lumMod val="75000"/>
                  </a:schemeClr>
                </a:solidFill>
              </a:rPr>
              <a:t> </a:t>
            </a:r>
            <a:endParaRPr lang="ar-SA" dirty="0">
              <a:solidFill>
                <a:schemeClr val="accent4">
                  <a:lumMod val="75000"/>
                </a:schemeClr>
              </a:solidFill>
            </a:endParaRPr>
          </a:p>
        </p:txBody>
      </p:sp>
      <p:sp>
        <p:nvSpPr>
          <p:cNvPr id="3" name="عنصر نائب للمحتوى 2"/>
          <p:cNvSpPr>
            <a:spLocks noGrp="1"/>
          </p:cNvSpPr>
          <p:nvPr>
            <p:ph idx="1"/>
          </p:nvPr>
        </p:nvSpPr>
        <p:spPr>
          <a:xfrm>
            <a:off x="457200" y="1285860"/>
            <a:ext cx="8229600" cy="4840303"/>
          </a:xfrm>
          <a:solidFill>
            <a:schemeClr val="accent5">
              <a:lumMod val="20000"/>
              <a:lumOff val="80000"/>
            </a:schemeClr>
          </a:solidFill>
        </p:spPr>
        <p:txBody>
          <a:bodyPr>
            <a:normAutofit fontScale="62500" lnSpcReduction="20000"/>
          </a:bodyPr>
          <a:lstStyle/>
          <a:p>
            <a:pPr algn="justLow"/>
            <a:r>
              <a:rPr lang="ar-SA" sz="4000" b="1" dirty="0" smtClean="0">
                <a:solidFill>
                  <a:srgbClr val="FF0000"/>
                </a:solidFill>
              </a:rPr>
              <a:t>تعریف </a:t>
            </a:r>
            <a:r>
              <a:rPr lang="ar-SA" sz="4000" b="1" dirty="0" smtClean="0">
                <a:solidFill>
                  <a:srgbClr val="FF0000"/>
                </a:solidFill>
              </a:rPr>
              <a:t>علم المالية العامة:</a:t>
            </a:r>
            <a:endParaRPr lang="en-US" sz="4000" dirty="0" smtClean="0">
              <a:solidFill>
                <a:srgbClr val="FF0000"/>
              </a:solidFill>
            </a:endParaRPr>
          </a:p>
          <a:p>
            <a:pPr algn="justLow"/>
            <a:r>
              <a:rPr lang="ar-SA" sz="4000" dirty="0" smtClean="0"/>
              <a:t>ارتبط مفهوم </a:t>
            </a:r>
            <a:r>
              <a:rPr lang="ar-SA" sz="4000" dirty="0" err="1" smtClean="0"/>
              <a:t>و</a:t>
            </a:r>
            <a:r>
              <a:rPr lang="ar-SA" sz="4000" dirty="0" smtClean="0"/>
              <a:t> مضمون علم المالية العامة في تطوره ارتباطا وثيقا بتطور دور الدولة في النشاط الاقتصادي، وبعد أن كان علم المالية العامة في المفهوم التقليدي مقتصرا على البعد المالي الحسابي فقط، أصبح هذا المفهوم في العصر الحديث له أبعاد متعددة بعضها اقتصادية وأخرى اجتماعية ومالية .</a:t>
            </a:r>
            <a:endParaRPr lang="en-US" sz="4000" dirty="0" smtClean="0"/>
          </a:p>
          <a:p>
            <a:pPr algn="justLow"/>
            <a:r>
              <a:rPr lang="ar-SA" sz="4000" b="1" dirty="0" smtClean="0"/>
              <a:t>وعرفت المالية العامة قديما بالمفهوم التقليدي</a:t>
            </a:r>
            <a:r>
              <a:rPr lang="ar-SA" sz="4000" dirty="0" smtClean="0"/>
              <a:t>" </a:t>
            </a:r>
            <a:r>
              <a:rPr lang="ar-SA" sz="4000" dirty="0" err="1" smtClean="0"/>
              <a:t>بأنما</a:t>
            </a:r>
            <a:r>
              <a:rPr lang="ar-SA" sz="4000" dirty="0" smtClean="0"/>
              <a:t> العلم الذي يتناول بالبحث نفقات الدولة وإيراداتها أو بمعنى آخر هي العلم الذي يتناول تحليل حاجات الدولة والوسائل التي تشبع بما هذه الحاجات".</a:t>
            </a:r>
            <a:endParaRPr lang="en-US" sz="4000" dirty="0" smtClean="0"/>
          </a:p>
          <a:p>
            <a:pPr algn="justLow"/>
            <a:r>
              <a:rPr lang="ar-SA" sz="4000" b="1" dirty="0" smtClean="0"/>
              <a:t>والمالية العامة في معناها الحديث</a:t>
            </a:r>
            <a:r>
              <a:rPr lang="ar-SA" sz="4000" dirty="0" smtClean="0"/>
              <a:t> :  هي ذلك العلم الذي يبحث في نشاط الدولة عندما تستخدم الوسائل والأساليب المالية بشقيها </a:t>
            </a:r>
            <a:r>
              <a:rPr lang="ar-SA" sz="4000" dirty="0" err="1" smtClean="0"/>
              <a:t>الايرادي</a:t>
            </a:r>
            <a:r>
              <a:rPr lang="ar-SA" sz="4000" dirty="0" smtClean="0"/>
              <a:t> </a:t>
            </a:r>
            <a:r>
              <a:rPr lang="ar-SA" sz="4000" dirty="0" err="1" smtClean="0"/>
              <a:t>والانفاقي</a:t>
            </a:r>
            <a:r>
              <a:rPr lang="ar-SA" sz="4000" dirty="0" smtClean="0"/>
              <a:t> لتحقيق أهداف المجتمع بمختلف اتجاهاتها الاقتصادية والاجتماعية والمالية .</a:t>
            </a:r>
            <a:endParaRPr lang="en-US" sz="4000" dirty="0" smtClean="0"/>
          </a:p>
          <a:p>
            <a:pPr algn="justLow"/>
            <a:r>
              <a:rPr lang="ar-SA" sz="4000" b="1" dirty="0" smtClean="0">
                <a:solidFill>
                  <a:srgbClr val="FF0000"/>
                </a:solidFill>
              </a:rPr>
              <a:t>أهداف المالية العامة: </a:t>
            </a:r>
            <a:endParaRPr lang="en-US" sz="4000" dirty="0" smtClean="0">
              <a:solidFill>
                <a:srgbClr val="FF0000"/>
              </a:solidFill>
            </a:endParaRPr>
          </a:p>
          <a:p>
            <a:pPr algn="justLow"/>
            <a:r>
              <a:rPr lang="ar-SA" sz="4000" dirty="0" smtClean="0"/>
              <a:t>لابد </a:t>
            </a:r>
            <a:r>
              <a:rPr lang="ar-SA" sz="4000" dirty="0" smtClean="0"/>
              <a:t>من أن تتماشي أهداف المالية العامة في الدول النامية مع طبيعة خصائص ومشكلات البلدان النامية، ونستعرض فيما يأتي تلك الأهداف</a:t>
            </a:r>
            <a:r>
              <a:rPr lang="ar-SA" sz="4000" dirty="0" smtClean="0"/>
              <a:t>:</a:t>
            </a:r>
            <a:endParaRPr lang="en-US" sz="4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457200" y="500042"/>
            <a:ext cx="8229600" cy="5626121"/>
          </a:xfrm>
          <a:solidFill>
            <a:schemeClr val="accent5">
              <a:lumMod val="20000"/>
              <a:lumOff val="80000"/>
            </a:schemeClr>
          </a:solidFill>
        </p:spPr>
        <p:txBody>
          <a:bodyPr>
            <a:normAutofit fontScale="77500" lnSpcReduction="20000"/>
          </a:bodyPr>
          <a:lstStyle/>
          <a:p>
            <a:pPr algn="justLow"/>
            <a:r>
              <a:rPr lang="ar-SA" b="1" dirty="0" smtClean="0"/>
              <a:t>1- ضبط </a:t>
            </a:r>
            <a:r>
              <a:rPr lang="ar-SA" b="1" dirty="0" smtClean="0"/>
              <a:t>الاستهلاك</a:t>
            </a:r>
            <a:r>
              <a:rPr lang="ar-SA" dirty="0" smtClean="0"/>
              <a:t> لما كانت الدول تعاني من انخفاض نصيب الفرد من الدخل القومي وارتفاع الميل الحدي للاستهلاك، لذا فان المالية العامة ومن خلال </a:t>
            </a:r>
            <a:r>
              <a:rPr lang="ar-SA" dirty="0" err="1" smtClean="0"/>
              <a:t>ادواتها</a:t>
            </a:r>
            <a:r>
              <a:rPr lang="ar-SA" dirty="0" smtClean="0"/>
              <a:t> ولاسيما السياسة الضريبية يجب أن تستهدف هذه </a:t>
            </a:r>
            <a:r>
              <a:rPr lang="ar-SA" dirty="0" err="1" smtClean="0"/>
              <a:t>الدولللحد</a:t>
            </a:r>
            <a:r>
              <a:rPr lang="ar-SA" dirty="0" smtClean="0"/>
              <a:t> من الاستهلاك غير الضروري (أي الكمالي ونصف الكمالي). ويتم ذلك عن طريق فرض الضرائب على الدخول والثروات والضرائب النوعية على السلع غير الضرورية، كذلك اللجوء </a:t>
            </a:r>
            <a:r>
              <a:rPr lang="ar-SA" dirty="0" err="1" smtClean="0"/>
              <a:t>الى</a:t>
            </a:r>
            <a:r>
              <a:rPr lang="ar-SA" dirty="0" smtClean="0"/>
              <a:t> الضرائب التصاعدية .</a:t>
            </a:r>
            <a:endParaRPr lang="en-US" dirty="0" smtClean="0"/>
          </a:p>
          <a:p>
            <a:pPr lvl="0" algn="justLow"/>
            <a:endParaRPr lang="ar-SA" b="1" dirty="0" smtClean="0"/>
          </a:p>
          <a:p>
            <a:pPr lvl="0" algn="justLow"/>
            <a:r>
              <a:rPr lang="ar-SA" b="1" dirty="0" smtClean="0"/>
              <a:t>2- توجيه </a:t>
            </a:r>
            <a:r>
              <a:rPr lang="ar-SA" b="1" dirty="0" smtClean="0"/>
              <a:t>النفقات العامة:</a:t>
            </a:r>
            <a:r>
              <a:rPr lang="ar-SA" dirty="0" smtClean="0"/>
              <a:t> يجب أن يوجه الإنفاق العام  نحو تكوين </a:t>
            </a:r>
            <a:r>
              <a:rPr lang="ar-SA" dirty="0" err="1" smtClean="0"/>
              <a:t>راس</a:t>
            </a:r>
            <a:r>
              <a:rPr lang="ar-SA" dirty="0" smtClean="0"/>
              <a:t> المال الاجتماعي كالتعليم والطرقات العامة والسدود والاتصالات السلكية واللاسلكية، وتلك المشروعات التي يحجم القطاع الخاص عن القيام </a:t>
            </a:r>
            <a:r>
              <a:rPr lang="ar-SA" dirty="0" err="1" smtClean="0"/>
              <a:t>بها</a:t>
            </a:r>
            <a:r>
              <a:rPr lang="ar-SA" dirty="0" smtClean="0"/>
              <a:t> لخطورتها ولانخفاض العائد فيها، أو لأن الدولة </a:t>
            </a:r>
            <a:r>
              <a:rPr lang="ar-SA" dirty="0" err="1" smtClean="0"/>
              <a:t>لاتسمح</a:t>
            </a:r>
            <a:r>
              <a:rPr lang="ar-SA" dirty="0" smtClean="0"/>
              <a:t> للقطاع الخاص بالاستثمار فيها. ولأن اهتمام القطاع الخاص بالاضطلاع بعملية التنمية الاقتصادية والاجتماعية محدودة لذا فإن الأمر يتطلب من الدولة إنفاق تنموية واسعة.</a:t>
            </a:r>
            <a:endParaRPr lang="en-US" dirty="0" smtClean="0"/>
          </a:p>
          <a:p>
            <a:pPr lvl="0" algn="justLow"/>
            <a:r>
              <a:rPr lang="ar-SA" b="1" dirty="0" smtClean="0"/>
              <a:t>3- تعبئة </a:t>
            </a:r>
            <a:r>
              <a:rPr lang="ar-SA" b="1" dirty="0" smtClean="0"/>
              <a:t>المدخرات:</a:t>
            </a:r>
            <a:r>
              <a:rPr lang="ar-SA" dirty="0" smtClean="0"/>
              <a:t> تعد مسألة تمويل التنمية من أضخم العقبات التي تواجه الدول ولا </a:t>
            </a:r>
            <a:r>
              <a:rPr lang="ar-SA" dirty="0" err="1" smtClean="0"/>
              <a:t>سيما</a:t>
            </a:r>
            <a:r>
              <a:rPr lang="ar-SA" dirty="0" smtClean="0"/>
              <a:t> الدول النامية، لذا يصبح من مهمات المالية العامة في هذه النامية القيام بتعبئة الفائض الاقتصادي وتوجيهه لتمويل التنمية الاقتصادية. </a:t>
            </a:r>
            <a:endParaRPr lang="en-US" dirty="0" smtClean="0"/>
          </a:p>
          <a:p>
            <a:endParaRPr lang="ar-SA"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a:solidFill>
            <a:schemeClr val="accent2">
              <a:lumMod val="20000"/>
              <a:lumOff val="80000"/>
            </a:schemeClr>
          </a:solidFill>
        </p:spPr>
        <p:txBody>
          <a:bodyPr>
            <a:normAutofit/>
          </a:bodyPr>
          <a:lstStyle/>
          <a:p>
            <a:pPr lvl="0"/>
            <a:r>
              <a:rPr lang="ar-SA" sz="2800" b="1" dirty="0" err="1" smtClean="0">
                <a:solidFill>
                  <a:schemeClr val="accent4">
                    <a:lumMod val="75000"/>
                  </a:schemeClr>
                </a:solidFill>
              </a:rPr>
              <a:t>الانفاق</a:t>
            </a:r>
            <a:r>
              <a:rPr lang="ar-SA" sz="2800" b="1" dirty="0" smtClean="0">
                <a:solidFill>
                  <a:schemeClr val="accent4">
                    <a:lumMod val="75000"/>
                  </a:schemeClr>
                </a:solidFill>
              </a:rPr>
              <a:t> الحكومي </a:t>
            </a:r>
            <a:r>
              <a:rPr lang="ar-SA" sz="2800" b="1" dirty="0" err="1" smtClean="0">
                <a:solidFill>
                  <a:schemeClr val="accent4">
                    <a:lumMod val="75000"/>
                  </a:schemeClr>
                </a:solidFill>
              </a:rPr>
              <a:t>وانواعه</a:t>
            </a:r>
            <a:endParaRPr lang="ar-SA" sz="3600" dirty="0">
              <a:solidFill>
                <a:schemeClr val="accent4">
                  <a:lumMod val="75000"/>
                </a:schemeClr>
              </a:solidFill>
            </a:endParaRPr>
          </a:p>
        </p:txBody>
      </p:sp>
      <p:sp>
        <p:nvSpPr>
          <p:cNvPr id="3" name="عنصر نائب للمحتوى 2"/>
          <p:cNvSpPr>
            <a:spLocks noGrp="1"/>
          </p:cNvSpPr>
          <p:nvPr>
            <p:ph idx="1"/>
          </p:nvPr>
        </p:nvSpPr>
        <p:spPr>
          <a:xfrm>
            <a:off x="457200" y="1285860"/>
            <a:ext cx="8229600" cy="4840303"/>
          </a:xfrm>
          <a:solidFill>
            <a:schemeClr val="accent5">
              <a:lumMod val="20000"/>
              <a:lumOff val="80000"/>
            </a:schemeClr>
          </a:solidFill>
        </p:spPr>
        <p:txBody>
          <a:bodyPr>
            <a:normAutofit fontScale="62500" lnSpcReduction="20000"/>
          </a:bodyPr>
          <a:lstStyle/>
          <a:p>
            <a:pPr algn="justLow"/>
            <a:r>
              <a:rPr lang="ar-SA" b="1" dirty="0" err="1" smtClean="0">
                <a:solidFill>
                  <a:srgbClr val="C00000"/>
                </a:solidFill>
              </a:rPr>
              <a:t>الانفاق</a:t>
            </a:r>
            <a:r>
              <a:rPr lang="ar-SA" b="1" dirty="0" smtClean="0">
                <a:solidFill>
                  <a:srgbClr val="C00000"/>
                </a:solidFill>
              </a:rPr>
              <a:t> </a:t>
            </a:r>
            <a:r>
              <a:rPr lang="ar-SA" b="1" dirty="0" smtClean="0">
                <a:solidFill>
                  <a:srgbClr val="C00000"/>
                </a:solidFill>
              </a:rPr>
              <a:t>الحكومي (النفقات العامة)</a:t>
            </a:r>
            <a:endParaRPr lang="en-US" dirty="0" smtClean="0">
              <a:solidFill>
                <a:srgbClr val="C00000"/>
              </a:solidFill>
            </a:endParaRPr>
          </a:p>
          <a:p>
            <a:pPr algn="justLow"/>
            <a:r>
              <a:rPr lang="ar-SA" dirty="0" smtClean="0"/>
              <a:t>النفقة العامة :هي مبلغ نقدي يقوم بإنفاقه شخص عام بقصد تحقيق نفع عام .</a:t>
            </a:r>
            <a:endParaRPr lang="en-US" dirty="0" smtClean="0"/>
          </a:p>
          <a:p>
            <a:pPr algn="justLow"/>
            <a:r>
              <a:rPr lang="ar-SA" dirty="0" smtClean="0"/>
              <a:t>يلاحظ </a:t>
            </a:r>
            <a:r>
              <a:rPr lang="ar-SA" dirty="0" err="1" smtClean="0"/>
              <a:t>ان</a:t>
            </a:r>
            <a:r>
              <a:rPr lang="ar-SA" dirty="0" smtClean="0"/>
              <a:t> لهذا التعريف ثلاثة عناصر:</a:t>
            </a:r>
            <a:endParaRPr lang="en-US" dirty="0" smtClean="0"/>
          </a:p>
          <a:p>
            <a:pPr lvl="0" algn="justLow"/>
            <a:r>
              <a:rPr lang="ar-SA" dirty="0" smtClean="0"/>
              <a:t>1-النفقة </a:t>
            </a:r>
            <a:r>
              <a:rPr lang="ar-SA" dirty="0" smtClean="0"/>
              <a:t>العامة مبلغ نقدي : تقوم الدولة ممثلة بالوزارات والإدارات والهيئات العامة (الأشخاص العامة) بإنفاق مبالغ نقدية ثمنا لما تحتاجه من سلع وخدمات لازمة لتسيير المرافق العامة، ونمنا لرؤوس الأموال الإنتاجية التي تحتاجها للقيام بالمشروعات الاستثمارية التي تتولاها، وأخيرا لمنح المساعدات والإعانات المختلفة من اقتصادية واجتماعية وثقافية وغيرها.</a:t>
            </a:r>
            <a:endParaRPr lang="en-US" dirty="0" smtClean="0"/>
          </a:p>
          <a:p>
            <a:pPr lvl="0" algn="justLow"/>
            <a:r>
              <a:rPr lang="ar-SA" b="1" dirty="0" smtClean="0"/>
              <a:t>2- النفقة </a:t>
            </a:r>
            <a:r>
              <a:rPr lang="ar-SA" b="1" dirty="0" smtClean="0"/>
              <a:t>العامة يقوم </a:t>
            </a:r>
            <a:r>
              <a:rPr lang="ar-SA" b="1" dirty="0" err="1" smtClean="0"/>
              <a:t>بها</a:t>
            </a:r>
            <a:r>
              <a:rPr lang="ar-SA" b="1" dirty="0" smtClean="0"/>
              <a:t> شخص عام (</a:t>
            </a:r>
            <a:r>
              <a:rPr lang="ar-SA" b="1" dirty="0" err="1" smtClean="0"/>
              <a:t>ايي</a:t>
            </a:r>
            <a:r>
              <a:rPr lang="ar-SA" b="1" dirty="0" smtClean="0"/>
              <a:t> صدور النفقة عن هيئة عامة):</a:t>
            </a:r>
            <a:r>
              <a:rPr lang="ar-SA" dirty="0" smtClean="0"/>
              <a:t> ويدخل في عداد النفقات العامة تلك النفقات التي يقوم </a:t>
            </a:r>
            <a:r>
              <a:rPr lang="ar-SA" dirty="0" err="1" smtClean="0"/>
              <a:t>بها</a:t>
            </a:r>
            <a:r>
              <a:rPr lang="ar-SA" dirty="0" smtClean="0"/>
              <a:t> الأشخاص المعنوية العامة (وهم أشخاص القانون العام) وتتمثل في </a:t>
            </a:r>
            <a:r>
              <a:rPr lang="ar-SA" b="1" dirty="0" smtClean="0"/>
              <a:t>الدولة</a:t>
            </a:r>
            <a:r>
              <a:rPr lang="ar-SA" dirty="0" smtClean="0"/>
              <a:t> على اختلاف أنظمتها وسواء أكانت جهات عامة مركزية أو محلية ، وعلى هذا فإن المبالغ التي ينفقها الأشخاص الخاصة الطبيعية والاعتبارية لا تعتبر نفقة عامة حتى ولو كانت تهدف إلى تحقيق خدمات عامة، کتبرع أحد هؤلاء الأشخاص بالمبالغ اللازمة لبناء مدرسة أو مستشفى أو مسجد مثلا، ويدخل ذلك في إطار الإنفاق الخاص.</a:t>
            </a:r>
            <a:endParaRPr lang="en-US" dirty="0" smtClean="0"/>
          </a:p>
          <a:p>
            <a:pPr lvl="0" algn="justLow"/>
            <a:r>
              <a:rPr lang="ar-SA" b="1" dirty="0" smtClean="0"/>
              <a:t>3-النفقة </a:t>
            </a:r>
            <a:r>
              <a:rPr lang="ar-SA" b="1" dirty="0" smtClean="0"/>
              <a:t>العامة يقصد </a:t>
            </a:r>
            <a:r>
              <a:rPr lang="ar-SA" b="1" dirty="0" err="1" smtClean="0"/>
              <a:t>بها</a:t>
            </a:r>
            <a:r>
              <a:rPr lang="ar-SA" b="1" dirty="0" smtClean="0"/>
              <a:t> تحقيق نفع عام</a:t>
            </a:r>
            <a:r>
              <a:rPr lang="ar-SA" dirty="0" smtClean="0"/>
              <a:t>: ينبغي أن تصدر النفقات العامة مستهدفة بالأساس إشباع الحاجات العامة، وتحقيق الصالح العام،  فالنفقات التي لا تشبع حاجة عامة ولا تعود بالنفع العام على الأفراد لا يمكن اعتبارها نفقات عامة.</a:t>
            </a:r>
            <a:endParaRPr lang="en-US" dirty="0" smtClean="0"/>
          </a:p>
          <a:p>
            <a:pPr algn="justLow"/>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a:solidFill>
            <a:schemeClr val="accent2">
              <a:lumMod val="20000"/>
              <a:lumOff val="80000"/>
            </a:schemeClr>
          </a:solidFill>
        </p:spPr>
        <p:txBody>
          <a:bodyPr>
            <a:normAutofit/>
          </a:bodyPr>
          <a:lstStyle/>
          <a:p>
            <a:r>
              <a:rPr lang="ar-SA" sz="3200" dirty="0" err="1" smtClean="0">
                <a:solidFill>
                  <a:schemeClr val="accent4">
                    <a:lumMod val="75000"/>
                  </a:schemeClr>
                </a:solidFill>
              </a:rPr>
              <a:t>انواع</a:t>
            </a:r>
            <a:r>
              <a:rPr lang="ar-SA" sz="3200" dirty="0" smtClean="0">
                <a:solidFill>
                  <a:schemeClr val="accent4">
                    <a:lumMod val="75000"/>
                  </a:schemeClr>
                </a:solidFill>
              </a:rPr>
              <a:t> النفقات العامة </a:t>
            </a:r>
            <a:r>
              <a:rPr lang="ar-SA" sz="3200" dirty="0" err="1" smtClean="0">
                <a:solidFill>
                  <a:schemeClr val="accent4">
                    <a:lumMod val="75000"/>
                  </a:schemeClr>
                </a:solidFill>
              </a:rPr>
              <a:t>او</a:t>
            </a:r>
            <a:r>
              <a:rPr lang="ar-SA" sz="3200" dirty="0" smtClean="0">
                <a:solidFill>
                  <a:schemeClr val="accent4">
                    <a:lumMod val="75000"/>
                  </a:schemeClr>
                </a:solidFill>
              </a:rPr>
              <a:t>( الحكومية </a:t>
            </a:r>
            <a:r>
              <a:rPr lang="ar-SA" sz="3200" dirty="0" smtClean="0">
                <a:solidFill>
                  <a:schemeClr val="accent4">
                    <a:lumMod val="75000"/>
                  </a:schemeClr>
                </a:solidFill>
              </a:rPr>
              <a:t>)</a:t>
            </a:r>
            <a:endParaRPr lang="ar-SA" sz="3200" dirty="0">
              <a:solidFill>
                <a:schemeClr val="accent4">
                  <a:lumMod val="75000"/>
                </a:schemeClr>
              </a:solidFill>
            </a:endParaRPr>
          </a:p>
        </p:txBody>
      </p:sp>
      <p:sp>
        <p:nvSpPr>
          <p:cNvPr id="3" name="عنصر نائب للمحتوى 2"/>
          <p:cNvSpPr>
            <a:spLocks noGrp="1"/>
          </p:cNvSpPr>
          <p:nvPr>
            <p:ph idx="1"/>
          </p:nvPr>
        </p:nvSpPr>
        <p:spPr>
          <a:xfrm>
            <a:off x="457200" y="1214422"/>
            <a:ext cx="8229600" cy="4911741"/>
          </a:xfrm>
          <a:solidFill>
            <a:schemeClr val="accent5">
              <a:lumMod val="20000"/>
              <a:lumOff val="80000"/>
            </a:schemeClr>
          </a:solidFill>
        </p:spPr>
        <p:txBody>
          <a:bodyPr>
            <a:normAutofit fontScale="70000" lnSpcReduction="20000"/>
          </a:bodyPr>
          <a:lstStyle/>
          <a:p>
            <a:pPr algn="justLow"/>
            <a:r>
              <a:rPr lang="ar-SA" dirty="0" smtClean="0"/>
              <a:t>توجد </a:t>
            </a:r>
            <a:r>
              <a:rPr lang="ar-SA" dirty="0" smtClean="0"/>
              <a:t>تقسيمات مختلفة </a:t>
            </a:r>
            <a:r>
              <a:rPr lang="ar-SA" dirty="0" err="1" smtClean="0"/>
              <a:t>لانواع</a:t>
            </a:r>
            <a:r>
              <a:rPr lang="ar-SA" dirty="0" smtClean="0"/>
              <a:t> النفقات العامة يمكن </a:t>
            </a:r>
            <a:r>
              <a:rPr lang="ar-SA" dirty="0" err="1" smtClean="0"/>
              <a:t>ادراجها</a:t>
            </a:r>
            <a:r>
              <a:rPr lang="ar-SA" dirty="0" smtClean="0"/>
              <a:t> كما يلي:</a:t>
            </a:r>
            <a:endParaRPr lang="en-US" dirty="0" smtClean="0"/>
          </a:p>
          <a:p>
            <a:pPr lvl="0" algn="justLow"/>
            <a:r>
              <a:rPr lang="ar-SA" b="1" dirty="0" err="1" smtClean="0">
                <a:solidFill>
                  <a:srgbClr val="C00000"/>
                </a:solidFill>
              </a:rPr>
              <a:t>اولا</a:t>
            </a:r>
            <a:r>
              <a:rPr lang="ar-SA" b="1" dirty="0" smtClean="0">
                <a:solidFill>
                  <a:srgbClr val="C00000"/>
                </a:solidFill>
              </a:rPr>
              <a:t> :- التقسيم </a:t>
            </a:r>
            <a:r>
              <a:rPr lang="ar-SA" b="1" dirty="0" smtClean="0">
                <a:solidFill>
                  <a:srgbClr val="C00000"/>
                </a:solidFill>
              </a:rPr>
              <a:t>حسب الوظائف </a:t>
            </a:r>
            <a:r>
              <a:rPr lang="ar-SA" b="1" dirty="0" err="1" smtClean="0">
                <a:solidFill>
                  <a:srgbClr val="C00000"/>
                </a:solidFill>
              </a:rPr>
              <a:t>الاساسية</a:t>
            </a:r>
            <a:r>
              <a:rPr lang="ar-SA" b="1" dirty="0" smtClean="0">
                <a:solidFill>
                  <a:srgbClr val="C00000"/>
                </a:solidFill>
              </a:rPr>
              <a:t> للدولة</a:t>
            </a:r>
            <a:endParaRPr lang="en-US" dirty="0" smtClean="0">
              <a:solidFill>
                <a:srgbClr val="C00000"/>
              </a:solidFill>
            </a:endParaRPr>
          </a:p>
          <a:p>
            <a:pPr lvl="0" algn="justLow"/>
            <a:r>
              <a:rPr lang="ar-SA" b="1" dirty="0" smtClean="0"/>
              <a:t>1- النفقات </a:t>
            </a:r>
            <a:r>
              <a:rPr lang="ar-SA" b="1" dirty="0" smtClean="0"/>
              <a:t>الإدارية</a:t>
            </a:r>
            <a:r>
              <a:rPr lang="ar-SA" dirty="0" smtClean="0"/>
              <a:t> :وهي النفقات المتعلقة بسير المرافق العامة واللازمة لقيام الدولة، </a:t>
            </a:r>
            <a:r>
              <a:rPr lang="ar-SA" dirty="0" err="1" smtClean="0"/>
              <a:t>وهيتشتمل</a:t>
            </a:r>
            <a:r>
              <a:rPr lang="ar-SA" dirty="0" smtClean="0"/>
              <a:t> على نفقات الإدارة العامة والدفاع والأمن والعدالة والتمثيل السياسي، وأهم </a:t>
            </a:r>
            <a:r>
              <a:rPr lang="ar-SA" dirty="0" err="1" smtClean="0"/>
              <a:t>بنودهذا</a:t>
            </a:r>
            <a:r>
              <a:rPr lang="ar-SA" dirty="0" smtClean="0"/>
              <a:t> النوع من النفقات هي نفقات الدفاع الوطني.</a:t>
            </a:r>
            <a:endParaRPr lang="en-US" dirty="0" smtClean="0"/>
          </a:p>
          <a:p>
            <a:pPr lvl="0" algn="justLow"/>
            <a:r>
              <a:rPr lang="ar-SA" b="1" dirty="0" smtClean="0"/>
              <a:t>2-النفقات </a:t>
            </a:r>
            <a:r>
              <a:rPr lang="ar-SA" b="1" dirty="0" smtClean="0"/>
              <a:t>الاجتماعية</a:t>
            </a:r>
            <a:r>
              <a:rPr lang="ar-SA" dirty="0" smtClean="0"/>
              <a:t> :وهي التي تنصرف إلى تحقيق آثار اجتماعية معينة بين الأفراد </a:t>
            </a:r>
            <a:r>
              <a:rPr lang="ar-SA" dirty="0" err="1" smtClean="0"/>
              <a:t>وذلكعن</a:t>
            </a:r>
            <a:r>
              <a:rPr lang="ar-SA" dirty="0" smtClean="0"/>
              <a:t> طريق تحقيق قدر من الثقافة والتعليم والرعاية الصحية للأفراد، بالإضافة إلى تحقيق </a:t>
            </a:r>
            <a:r>
              <a:rPr lang="ar-SA" dirty="0" err="1" smtClean="0"/>
              <a:t>قدرمن</a:t>
            </a:r>
            <a:r>
              <a:rPr lang="ar-SA" dirty="0" smtClean="0"/>
              <a:t> التضامن الاجتماعي عن طريق مساعدة بعض الفئات التي توجد في ظروف </a:t>
            </a:r>
            <a:r>
              <a:rPr lang="ar-SA" dirty="0" err="1" smtClean="0"/>
              <a:t>اجتماعيةتستدعي</a:t>
            </a:r>
            <a:r>
              <a:rPr lang="ar-SA" dirty="0" smtClean="0"/>
              <a:t> المساندة (تقديم المساعدات والإعانات لذوي الدخل المحدود، والعاطلين عن العمل…الخ) وأهم بنود هذه النفقات تلك المتعلقة بمرافق التعليم، الصحة، والثقافة والإسكان.</a:t>
            </a:r>
            <a:endParaRPr lang="en-US" dirty="0" smtClean="0"/>
          </a:p>
          <a:p>
            <a:pPr lvl="0" algn="justLow"/>
            <a:r>
              <a:rPr lang="ar-SA" b="1" dirty="0" smtClean="0"/>
              <a:t>3-النفقات </a:t>
            </a:r>
            <a:r>
              <a:rPr lang="ar-SA" b="1" dirty="0" smtClean="0"/>
              <a:t>الاقتصادية :</a:t>
            </a:r>
            <a:r>
              <a:rPr lang="ar-SA" dirty="0" smtClean="0"/>
              <a:t>وهي النفقات التي تتعلق بقيام الدولة بخدمات عامة تحقيقا </a:t>
            </a:r>
            <a:r>
              <a:rPr lang="ar-SA" dirty="0" err="1" smtClean="0"/>
              <a:t>لأهدافاقتصادية</a:t>
            </a:r>
            <a:r>
              <a:rPr lang="ar-SA" dirty="0" smtClean="0"/>
              <a:t> كالاستثمارات الهادفة إلى تزويد الاقتصاد القومي بخدمات أساسية كالنقل والمواصلات، ومحطات توليد القوى الكهربائية، والري والصرف، إلى جانب تقديم </a:t>
            </a:r>
            <a:r>
              <a:rPr lang="ar-SA" dirty="0" err="1" smtClean="0"/>
              <a:t>الإعاناتالاقتصادية</a:t>
            </a:r>
            <a:r>
              <a:rPr lang="ar-SA" dirty="0" smtClean="0"/>
              <a:t> للمشروعات العامة والخاصة.</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3966"/>
          </a:xfrm>
        </p:spPr>
        <p:txBody>
          <a:bodyPr>
            <a:normAutofit fontScale="90000"/>
          </a:bodyPr>
          <a:lstStyle/>
          <a:p>
            <a:endParaRPr lang="ar-SA" dirty="0"/>
          </a:p>
        </p:txBody>
      </p:sp>
      <p:sp>
        <p:nvSpPr>
          <p:cNvPr id="3" name="عنصر نائب للمحتوى 2"/>
          <p:cNvSpPr>
            <a:spLocks noGrp="1"/>
          </p:cNvSpPr>
          <p:nvPr>
            <p:ph idx="1"/>
          </p:nvPr>
        </p:nvSpPr>
        <p:spPr>
          <a:xfrm>
            <a:off x="457200" y="571480"/>
            <a:ext cx="8229600" cy="5554683"/>
          </a:xfrm>
          <a:solidFill>
            <a:schemeClr val="accent5">
              <a:lumMod val="20000"/>
              <a:lumOff val="80000"/>
            </a:schemeClr>
          </a:solidFill>
        </p:spPr>
        <p:txBody>
          <a:bodyPr>
            <a:normAutofit fontScale="70000" lnSpcReduction="20000"/>
          </a:bodyPr>
          <a:lstStyle/>
          <a:p>
            <a:pPr lvl="0" algn="justLow"/>
            <a:r>
              <a:rPr lang="ar-SA" b="1" dirty="0" smtClean="0">
                <a:solidFill>
                  <a:srgbClr val="C00000"/>
                </a:solidFill>
              </a:rPr>
              <a:t>ثانيا :- النفقات </a:t>
            </a:r>
            <a:r>
              <a:rPr lang="ar-SA" b="1" dirty="0" smtClean="0">
                <a:solidFill>
                  <a:srgbClr val="C00000"/>
                </a:solidFill>
              </a:rPr>
              <a:t>الحقيقية والنفقات التحويلية</a:t>
            </a:r>
            <a:r>
              <a:rPr lang="ar-SA" dirty="0" smtClean="0">
                <a:solidFill>
                  <a:srgbClr val="C00000"/>
                </a:solidFill>
              </a:rPr>
              <a:t>:</a:t>
            </a:r>
            <a:endParaRPr lang="en-US" dirty="0" smtClean="0">
              <a:solidFill>
                <a:srgbClr val="C00000"/>
              </a:solidFill>
            </a:endParaRPr>
          </a:p>
          <a:p>
            <a:pPr algn="justLow"/>
            <a:r>
              <a:rPr lang="ar-SA" b="1" dirty="0" smtClean="0"/>
              <a:t>1- النفقات </a:t>
            </a:r>
            <a:r>
              <a:rPr lang="ar-SA" b="1" dirty="0" smtClean="0"/>
              <a:t>الحقيقية أو الفعلية</a:t>
            </a:r>
            <a:r>
              <a:rPr lang="ar-SA" dirty="0" smtClean="0"/>
              <a:t> :ويقصد </a:t>
            </a:r>
            <a:r>
              <a:rPr lang="ar-SA" dirty="0" err="1" smtClean="0"/>
              <a:t>ﺑﻬا</a:t>
            </a:r>
            <a:r>
              <a:rPr lang="ar-SA" dirty="0" smtClean="0"/>
              <a:t> تلك النفقات التي تصرفها الدولة في مقابل </a:t>
            </a:r>
            <a:r>
              <a:rPr lang="ar-SA" dirty="0" err="1" smtClean="0"/>
              <a:t>الحصولعلى</a:t>
            </a:r>
            <a:r>
              <a:rPr lang="ar-SA" dirty="0" smtClean="0"/>
              <a:t> سلع وخدمات أو رؤوس أموال إنتاجية كالرواتب والأجور وأثمان </a:t>
            </a:r>
            <a:r>
              <a:rPr lang="ar-SA" dirty="0" err="1" smtClean="0"/>
              <a:t>التوريدات</a:t>
            </a:r>
            <a:r>
              <a:rPr lang="ar-SA" dirty="0" smtClean="0"/>
              <a:t> </a:t>
            </a:r>
            <a:r>
              <a:rPr lang="ar-SA" dirty="0" err="1" smtClean="0"/>
              <a:t>والمهماتاللازمة</a:t>
            </a:r>
            <a:r>
              <a:rPr lang="ar-SA" dirty="0" smtClean="0"/>
              <a:t> لسير المرافق العامة، سواء التقليدية أو الحديثة التي يقتضيها تدخل الدولة في </a:t>
            </a:r>
            <a:r>
              <a:rPr lang="ar-SA" dirty="0" err="1" smtClean="0"/>
              <a:t>الحياةالاقتصادية</a:t>
            </a:r>
            <a:r>
              <a:rPr lang="ar-SA" dirty="0" smtClean="0"/>
              <a:t> والاجتماعية، والنفقات الاستثمارية أو الرأسمالية.</a:t>
            </a:r>
            <a:endParaRPr lang="en-US" dirty="0" smtClean="0"/>
          </a:p>
          <a:p>
            <a:pPr algn="justLow"/>
            <a:r>
              <a:rPr lang="ar-SA" b="1" dirty="0" smtClean="0"/>
              <a:t>2- النفقات </a:t>
            </a:r>
            <a:r>
              <a:rPr lang="ar-SA" b="1" dirty="0" smtClean="0"/>
              <a:t>التحويلية :</a:t>
            </a:r>
            <a:r>
              <a:rPr lang="ar-SA" dirty="0" smtClean="0"/>
              <a:t> يقصد </a:t>
            </a:r>
            <a:r>
              <a:rPr lang="ar-SA" dirty="0" err="1" smtClean="0"/>
              <a:t>ﺑﻬا</a:t>
            </a:r>
            <a:r>
              <a:rPr lang="ar-SA" dirty="0" smtClean="0"/>
              <a:t> تلك النفقات التي لا يترتب عليها حصول الدولة على </a:t>
            </a:r>
            <a:r>
              <a:rPr lang="ar-SA" dirty="0" err="1" smtClean="0"/>
              <a:t>سلعوخدمات</a:t>
            </a:r>
            <a:r>
              <a:rPr lang="ar-SA" dirty="0" smtClean="0"/>
              <a:t> ورؤوس أموال، إنما تمثل تحويل لجزء من الدخل القومي عن طريق الدولة </a:t>
            </a:r>
            <a:r>
              <a:rPr lang="ar-SA" dirty="0" err="1" smtClean="0"/>
              <a:t>منبعض</a:t>
            </a:r>
            <a:r>
              <a:rPr lang="ar-SA" dirty="0" smtClean="0"/>
              <a:t> الفئات الاجتماعية كبيرة الدخل إلى بعض الفئات الأخرى محدودة الدخل، ومثال </a:t>
            </a:r>
            <a:r>
              <a:rPr lang="ar-SA" dirty="0" err="1" smtClean="0"/>
              <a:t>ذلكالإعانات</a:t>
            </a:r>
            <a:r>
              <a:rPr lang="ar-SA" dirty="0" smtClean="0"/>
              <a:t> والمساعدات الاجتماعية المختلفة: كالضمان الاجتماعي والإعانات ضد </a:t>
            </a:r>
            <a:r>
              <a:rPr lang="ar-SA" dirty="0" err="1" smtClean="0"/>
              <a:t>البطالةوالشيخوخةوإعانات</a:t>
            </a:r>
            <a:r>
              <a:rPr lang="ar-SA" dirty="0" smtClean="0"/>
              <a:t> غلاء المعيشة،</a:t>
            </a:r>
            <a:endParaRPr lang="en-US" dirty="0" smtClean="0"/>
          </a:p>
          <a:p>
            <a:pPr lvl="0" algn="justLow"/>
            <a:r>
              <a:rPr lang="ar-SA" b="1" dirty="0" smtClean="0">
                <a:solidFill>
                  <a:srgbClr val="C00000"/>
                </a:solidFill>
              </a:rPr>
              <a:t>ثالثا - النفقات </a:t>
            </a:r>
            <a:r>
              <a:rPr lang="ar-SA" b="1" dirty="0" smtClean="0">
                <a:solidFill>
                  <a:srgbClr val="C00000"/>
                </a:solidFill>
              </a:rPr>
              <a:t>العادية والنفقات غير العادية:</a:t>
            </a:r>
            <a:endParaRPr lang="en-US" dirty="0" smtClean="0">
              <a:solidFill>
                <a:srgbClr val="C00000"/>
              </a:solidFill>
            </a:endParaRPr>
          </a:p>
          <a:p>
            <a:pPr algn="justLow"/>
            <a:r>
              <a:rPr lang="ar-SA" b="1" dirty="0" smtClean="0"/>
              <a:t>يقصد بالنفقات العادية</a:t>
            </a:r>
            <a:r>
              <a:rPr lang="ar-SA" dirty="0" smtClean="0"/>
              <a:t> تلك النفقات التي تتكرر كل سنة بصفة منتظمة في موازنة </a:t>
            </a:r>
            <a:r>
              <a:rPr lang="ar-SA" dirty="0" err="1" smtClean="0"/>
              <a:t>الدولةكرواتب</a:t>
            </a:r>
            <a:r>
              <a:rPr lang="ar-SA" dirty="0" smtClean="0"/>
              <a:t> الموظفين، وتكاليف صيانة المباني والأجهزة العامة ونفقات التعليم والصحة العامة.</a:t>
            </a:r>
            <a:endParaRPr lang="en-US" dirty="0" smtClean="0"/>
          </a:p>
          <a:p>
            <a:pPr algn="justLow"/>
            <a:r>
              <a:rPr lang="ar-SA" b="1" dirty="0" smtClean="0"/>
              <a:t>أما النفقات غير العادية</a:t>
            </a:r>
            <a:r>
              <a:rPr lang="ar-SA" dirty="0" smtClean="0"/>
              <a:t> فهي تلك النفقات التي لا تتكرر كل سنة بصفة منتظمة في الموازنة،بل تدعو حاجة إليها في فترات متباعدة تزيد عن السنة أي تأتي بصفة استثنائية لمواجهة </a:t>
            </a:r>
            <a:r>
              <a:rPr lang="ar-SA" dirty="0" err="1" smtClean="0"/>
              <a:t>ظروفاقتصادية</a:t>
            </a:r>
            <a:r>
              <a:rPr lang="ar-SA" dirty="0" smtClean="0"/>
              <a:t> أو اجتماعية أو سياسية معينة في وقت محدد ومثال ذلك النفقات الحربية.</a:t>
            </a:r>
            <a:endParaRPr lang="en-US"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57166"/>
            <a:ext cx="8229600" cy="785818"/>
          </a:xfrm>
          <a:solidFill>
            <a:schemeClr val="accent2">
              <a:lumMod val="20000"/>
              <a:lumOff val="80000"/>
            </a:schemeClr>
          </a:solidFill>
        </p:spPr>
        <p:txBody>
          <a:bodyPr>
            <a:normAutofit/>
          </a:bodyPr>
          <a:lstStyle/>
          <a:p>
            <a:pPr lvl="0"/>
            <a:r>
              <a:rPr lang="ar-SA" sz="3200" b="1" dirty="0" err="1" smtClean="0"/>
              <a:t>الايرادات</a:t>
            </a:r>
            <a:r>
              <a:rPr lang="ar-SA" sz="3200" b="1" dirty="0" smtClean="0"/>
              <a:t> الحكومية </a:t>
            </a:r>
            <a:r>
              <a:rPr lang="ar-SA" sz="3200" b="1" dirty="0" err="1" smtClean="0"/>
              <a:t>وانوا</a:t>
            </a:r>
            <a:r>
              <a:rPr lang="ar-SA" sz="3600" b="1" dirty="0" err="1" smtClean="0"/>
              <a:t>عها</a:t>
            </a:r>
            <a:endParaRPr lang="ar-SA" sz="3600" dirty="0"/>
          </a:p>
        </p:txBody>
      </p:sp>
      <p:sp>
        <p:nvSpPr>
          <p:cNvPr id="3" name="عنصر نائب للمحتوى 2"/>
          <p:cNvSpPr>
            <a:spLocks noGrp="1"/>
          </p:cNvSpPr>
          <p:nvPr>
            <p:ph idx="1"/>
          </p:nvPr>
        </p:nvSpPr>
        <p:spPr>
          <a:xfrm>
            <a:off x="457200" y="1428736"/>
            <a:ext cx="8229600" cy="4697427"/>
          </a:xfrm>
          <a:solidFill>
            <a:schemeClr val="accent5">
              <a:lumMod val="20000"/>
              <a:lumOff val="80000"/>
            </a:schemeClr>
          </a:solidFill>
        </p:spPr>
        <p:txBody>
          <a:bodyPr>
            <a:noAutofit/>
          </a:bodyPr>
          <a:lstStyle/>
          <a:p>
            <a:pPr algn="justLow"/>
            <a:r>
              <a:rPr lang="ar-SA" sz="2000" dirty="0" smtClean="0"/>
              <a:t>يمكن </a:t>
            </a:r>
            <a:r>
              <a:rPr lang="ar-SA" sz="2000" dirty="0" smtClean="0"/>
              <a:t>تعريف </a:t>
            </a:r>
            <a:r>
              <a:rPr lang="ar-SA" sz="2000" dirty="0" err="1" smtClean="0"/>
              <a:t>الايرادات</a:t>
            </a:r>
            <a:r>
              <a:rPr lang="ar-SA" sz="2000" dirty="0" smtClean="0"/>
              <a:t> العامة بأنها (مجموعة المبالغ التي تحصل عليها الحكومة التغطية نفقاتها العامة ولتحقيق الأغراض الاقتصادية والاجتماعية والسياسية التي تنبع من فلسفة الدولة).</a:t>
            </a:r>
            <a:endParaRPr lang="en-US" sz="2000" dirty="0" smtClean="0"/>
          </a:p>
          <a:p>
            <a:pPr algn="justLow"/>
            <a:r>
              <a:rPr lang="ar-SA" sz="2000" dirty="0" smtClean="0"/>
              <a:t> ولقد كان الفكر المالي الكلاسيكي ينظر </a:t>
            </a:r>
            <a:r>
              <a:rPr lang="ar-SA" sz="2000" dirty="0" err="1" smtClean="0"/>
              <a:t>الى</a:t>
            </a:r>
            <a:r>
              <a:rPr lang="ar-SA" sz="2000" dirty="0" smtClean="0"/>
              <a:t> الإيرادات باعتبارها أموال لازمة لتغطية النفقات فقط، في حين يرى الفكر المالي الحديث في الإيرادات العامة وبخاصة القروض والضرائب وسائل في يد الدولة تستخدمها خلال قيامها بنشاطها المالي من أجل تحقيق فلسفتها الاقتصادية والسياسية والاجتماعية.</a:t>
            </a:r>
            <a:endParaRPr lang="en-US" sz="2000" dirty="0" smtClean="0"/>
          </a:p>
          <a:p>
            <a:pPr algn="justLow"/>
            <a:r>
              <a:rPr lang="ar-SA" sz="2000" b="1" dirty="0" err="1" smtClean="0">
                <a:solidFill>
                  <a:srgbClr val="C00000"/>
                </a:solidFill>
              </a:rPr>
              <a:t>انواع</a:t>
            </a:r>
            <a:r>
              <a:rPr lang="ar-SA" sz="2000" b="1" dirty="0" smtClean="0">
                <a:solidFill>
                  <a:srgbClr val="C00000"/>
                </a:solidFill>
              </a:rPr>
              <a:t> </a:t>
            </a:r>
            <a:r>
              <a:rPr lang="ar-SA" sz="2000" b="1" dirty="0" err="1" smtClean="0">
                <a:solidFill>
                  <a:srgbClr val="C00000"/>
                </a:solidFill>
              </a:rPr>
              <a:t>او</a:t>
            </a:r>
            <a:r>
              <a:rPr lang="ar-SA" sz="2000" b="1" dirty="0" smtClean="0">
                <a:solidFill>
                  <a:srgbClr val="C00000"/>
                </a:solidFill>
              </a:rPr>
              <a:t> تقسيمات </a:t>
            </a:r>
            <a:r>
              <a:rPr lang="ar-SA" sz="2000" b="1" dirty="0" err="1" smtClean="0">
                <a:solidFill>
                  <a:srgbClr val="C00000"/>
                </a:solidFill>
              </a:rPr>
              <a:t>الايرادات</a:t>
            </a:r>
            <a:r>
              <a:rPr lang="ar-SA" sz="2000" b="1" dirty="0" smtClean="0">
                <a:solidFill>
                  <a:srgbClr val="C00000"/>
                </a:solidFill>
              </a:rPr>
              <a:t> الحكومية </a:t>
            </a:r>
            <a:endParaRPr lang="en-US" sz="2000" dirty="0" smtClean="0">
              <a:solidFill>
                <a:srgbClr val="C00000"/>
              </a:solidFill>
            </a:endParaRPr>
          </a:p>
          <a:p>
            <a:pPr algn="justLow"/>
            <a:r>
              <a:rPr lang="ar-SA" sz="2000" dirty="0" smtClean="0"/>
              <a:t>توجد </a:t>
            </a:r>
            <a:r>
              <a:rPr lang="ar-SA" sz="2000" dirty="0" err="1" smtClean="0"/>
              <a:t>انواع</a:t>
            </a:r>
            <a:r>
              <a:rPr lang="ar-SA" sz="2000" dirty="0" smtClean="0"/>
              <a:t> مختلفة لتقسيمات </a:t>
            </a:r>
            <a:r>
              <a:rPr lang="ar-SA" sz="2000" dirty="0" err="1" smtClean="0"/>
              <a:t>الايرادات</a:t>
            </a:r>
            <a:r>
              <a:rPr lang="ar-SA" sz="2000" dirty="0" smtClean="0"/>
              <a:t> العامة ، منها على </a:t>
            </a:r>
            <a:r>
              <a:rPr lang="ar-SA" sz="2000" dirty="0" err="1" smtClean="0"/>
              <a:t>اساس</a:t>
            </a:r>
            <a:r>
              <a:rPr lang="ar-SA" sz="2000" dirty="0" smtClean="0"/>
              <a:t> عنصر </a:t>
            </a:r>
            <a:r>
              <a:rPr lang="ar-SA" sz="2000" dirty="0" err="1" smtClean="0"/>
              <a:t>الاجبار</a:t>
            </a:r>
            <a:r>
              <a:rPr lang="ar-SA" sz="2000" dirty="0" smtClean="0"/>
              <a:t> ، ومنها على كونها </a:t>
            </a:r>
            <a:r>
              <a:rPr lang="ar-SA" sz="2000" dirty="0" err="1" smtClean="0"/>
              <a:t>ايرادات</a:t>
            </a:r>
            <a:r>
              <a:rPr lang="ar-SA" sz="2000" dirty="0" smtClean="0"/>
              <a:t> عادية وغير عادية ، وغيرها من </a:t>
            </a:r>
            <a:r>
              <a:rPr lang="ar-SA" sz="2000" dirty="0" err="1" smtClean="0"/>
              <a:t>اسس</a:t>
            </a:r>
            <a:r>
              <a:rPr lang="ar-SA" sz="2000" dirty="0" smtClean="0"/>
              <a:t> للتقسيمات ،لكن في كل </a:t>
            </a:r>
            <a:r>
              <a:rPr lang="ar-SA" sz="2000" dirty="0" err="1" smtClean="0"/>
              <a:t>الاحوال</a:t>
            </a:r>
            <a:r>
              <a:rPr lang="ar-SA" sz="2000" dirty="0" smtClean="0"/>
              <a:t> </a:t>
            </a:r>
            <a:r>
              <a:rPr lang="ar-SA" sz="2000" dirty="0" err="1" smtClean="0"/>
              <a:t>ان</a:t>
            </a:r>
            <a:r>
              <a:rPr lang="ar-SA" sz="2000" dirty="0" smtClean="0"/>
              <a:t> </a:t>
            </a:r>
            <a:r>
              <a:rPr lang="ar-SA" sz="2000" dirty="0" err="1" smtClean="0"/>
              <a:t>الايرادات</a:t>
            </a:r>
            <a:r>
              <a:rPr lang="ar-SA" sz="2000" dirty="0" smtClean="0"/>
              <a:t> لا تتعدى </a:t>
            </a:r>
            <a:r>
              <a:rPr lang="ar-SA" sz="2000" dirty="0" err="1" smtClean="0"/>
              <a:t>انواعها</a:t>
            </a:r>
            <a:r>
              <a:rPr lang="ar-SA" sz="2000" dirty="0" smtClean="0"/>
              <a:t> ما يلي:</a:t>
            </a:r>
            <a:endParaRPr lang="en-US" sz="2000" dirty="0" smtClean="0"/>
          </a:p>
          <a:p>
            <a:pPr algn="justLow"/>
            <a:r>
              <a:rPr lang="ar-SA" sz="2000" dirty="0" smtClean="0"/>
              <a:t>1-</a:t>
            </a:r>
            <a:r>
              <a:rPr lang="ar-SA" sz="2000" dirty="0" err="1" smtClean="0"/>
              <a:t>ایرادات</a:t>
            </a:r>
            <a:r>
              <a:rPr lang="ar-SA" sz="2000" dirty="0" smtClean="0"/>
              <a:t> من أملاك الدولة (</a:t>
            </a:r>
            <a:r>
              <a:rPr lang="ar-SA" sz="2000" dirty="0" err="1" smtClean="0"/>
              <a:t>الدومين</a:t>
            </a:r>
            <a:r>
              <a:rPr lang="ar-SA" sz="2000" dirty="0" smtClean="0"/>
              <a:t>). 2-الرسوم. 3-الغرامات. 4-التراخيص. 5الضرائب. 6-القروض العامة. 7-الإعانات. 8-الإصدار النقدي الجديد.</a:t>
            </a:r>
            <a:endParaRPr lang="en-US" sz="2000" dirty="0" smtClean="0"/>
          </a:p>
          <a:p>
            <a:pPr lvl="0" algn="justLow"/>
            <a:r>
              <a:rPr lang="ar-SA" sz="2000" dirty="0" smtClean="0"/>
              <a:t>1- إيرادات </a:t>
            </a:r>
            <a:r>
              <a:rPr lang="ar-SA" sz="2000" dirty="0" smtClean="0"/>
              <a:t>أملاك الدولة (</a:t>
            </a:r>
            <a:r>
              <a:rPr lang="ar-SA" sz="2000" dirty="0" err="1" smtClean="0"/>
              <a:t>الدومين</a:t>
            </a:r>
            <a:r>
              <a:rPr lang="ar-SA" sz="2000" dirty="0" smtClean="0"/>
              <a:t>): يقصد بأملاك الدولة هي الأموال العقارية والمنقولة التي تملكها الدولة، حيث تقسم </a:t>
            </a:r>
            <a:r>
              <a:rPr lang="ar-SA" sz="2000" dirty="0" err="1" smtClean="0"/>
              <a:t>الى</a:t>
            </a:r>
            <a:r>
              <a:rPr lang="ar-SA" sz="2000" dirty="0" smtClean="0"/>
              <a:t> قسمين، هما </a:t>
            </a:r>
            <a:r>
              <a:rPr lang="ar-SA" sz="2000" dirty="0" err="1" smtClean="0"/>
              <a:t>الدومين</a:t>
            </a:r>
            <a:r>
              <a:rPr lang="ar-SA" sz="2000" dirty="0" smtClean="0"/>
              <a:t> العام </a:t>
            </a:r>
            <a:r>
              <a:rPr lang="ar-SA" sz="2000" dirty="0" err="1" smtClean="0"/>
              <a:t>والدومين</a:t>
            </a:r>
            <a:r>
              <a:rPr lang="ar-SA" sz="2000" dirty="0" smtClean="0"/>
              <a:t> الخاص.</a:t>
            </a:r>
            <a:endParaRPr lang="en-US" sz="2000" dirty="0" smtClean="0"/>
          </a:p>
          <a:p>
            <a:pPr algn="justLow"/>
            <a:r>
              <a:rPr lang="ar-SA" sz="2000" dirty="0" smtClean="0"/>
              <a:t> </a:t>
            </a:r>
            <a:endParaRPr lang="ar-SA"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2528"/>
          </a:xfrm>
        </p:spPr>
        <p:txBody>
          <a:bodyPr>
            <a:normAutofit fontScale="90000"/>
          </a:bodyPr>
          <a:lstStyle/>
          <a:p>
            <a:endParaRPr lang="ar-SA" dirty="0"/>
          </a:p>
        </p:txBody>
      </p:sp>
      <p:sp>
        <p:nvSpPr>
          <p:cNvPr id="3" name="عنصر نائب للمحتوى 2"/>
          <p:cNvSpPr>
            <a:spLocks noGrp="1"/>
          </p:cNvSpPr>
          <p:nvPr>
            <p:ph idx="1"/>
          </p:nvPr>
        </p:nvSpPr>
        <p:spPr>
          <a:xfrm>
            <a:off x="457200" y="357166"/>
            <a:ext cx="8229600" cy="5768997"/>
          </a:xfrm>
          <a:solidFill>
            <a:schemeClr val="accent5">
              <a:lumMod val="20000"/>
              <a:lumOff val="80000"/>
            </a:schemeClr>
          </a:solidFill>
        </p:spPr>
        <p:txBody>
          <a:bodyPr>
            <a:normAutofit fontScale="70000" lnSpcReduction="20000"/>
          </a:bodyPr>
          <a:lstStyle/>
          <a:p>
            <a:pPr algn="justLow"/>
            <a:r>
              <a:rPr lang="ar-SA" sz="3400" dirty="0" smtClean="0"/>
              <a:t>يقصد </a:t>
            </a:r>
            <a:r>
              <a:rPr lang="ar-SA" sz="3400" dirty="0" err="1" smtClean="0"/>
              <a:t>بالدومين</a:t>
            </a:r>
            <a:r>
              <a:rPr lang="ar-SA" sz="3400" dirty="0" smtClean="0"/>
              <a:t> العام: تلك الأموال المعدة للنفع العام ولا تقصد الدولة من خلال استغلالها تحقيق الربح كهدف مباشر وبالتالي لا تدر عائد للدولة</a:t>
            </a:r>
            <a:r>
              <a:rPr lang="en-US" sz="3400" dirty="0" smtClean="0"/>
              <a:t>.</a:t>
            </a:r>
          </a:p>
          <a:p>
            <a:pPr algn="justLow"/>
            <a:r>
              <a:rPr lang="ar-SA" sz="3400" dirty="0" smtClean="0"/>
              <a:t>   </a:t>
            </a:r>
            <a:r>
              <a:rPr lang="ar-SA" sz="3400" dirty="0" err="1" smtClean="0"/>
              <a:t>اما</a:t>
            </a:r>
            <a:r>
              <a:rPr lang="ar-SA" sz="3400" dirty="0" smtClean="0"/>
              <a:t> </a:t>
            </a:r>
            <a:r>
              <a:rPr lang="ar-SA" sz="3400" dirty="0" err="1" smtClean="0"/>
              <a:t>الدومين</a:t>
            </a:r>
            <a:r>
              <a:rPr lang="ar-SA" sz="3400" dirty="0" smtClean="0"/>
              <a:t> الخاص فهي تلك </a:t>
            </a:r>
            <a:r>
              <a:rPr lang="ar-SA" sz="3400" dirty="0" err="1" smtClean="0"/>
              <a:t>الاموال</a:t>
            </a:r>
            <a:r>
              <a:rPr lang="ar-SA" sz="3400" dirty="0" smtClean="0"/>
              <a:t> المعدة للاستغلال الاقتصادي والمدرة </a:t>
            </a:r>
            <a:r>
              <a:rPr lang="ar-SA" sz="3400" dirty="0" err="1" smtClean="0"/>
              <a:t>للايراد</a:t>
            </a:r>
            <a:r>
              <a:rPr lang="ar-SA" sz="3400" dirty="0" smtClean="0"/>
              <a:t> ، </a:t>
            </a:r>
            <a:r>
              <a:rPr lang="ar-SA" sz="3400" dirty="0" err="1" smtClean="0"/>
              <a:t>وتاتي</a:t>
            </a:r>
            <a:r>
              <a:rPr lang="ar-SA" sz="3400" dirty="0" smtClean="0"/>
              <a:t> </a:t>
            </a:r>
            <a:r>
              <a:rPr lang="ar-SA" sz="3400" dirty="0" err="1" smtClean="0"/>
              <a:t>اهميته</a:t>
            </a:r>
            <a:r>
              <a:rPr lang="ar-SA" sz="3400" dirty="0" smtClean="0"/>
              <a:t> لما يتمتع </a:t>
            </a:r>
            <a:r>
              <a:rPr lang="ar-SA" sz="3400" dirty="0" err="1" smtClean="0"/>
              <a:t>به</a:t>
            </a:r>
            <a:r>
              <a:rPr lang="ar-SA" sz="3400" dirty="0" smtClean="0"/>
              <a:t> من صفة الاستمرار والتجدد السنوي ، مثل </a:t>
            </a:r>
            <a:r>
              <a:rPr lang="ar-SA" sz="3400" dirty="0" err="1" smtClean="0"/>
              <a:t>الدومين</a:t>
            </a:r>
            <a:r>
              <a:rPr lang="ar-SA" sz="3400" dirty="0" smtClean="0"/>
              <a:t> الزراعي والعقاري </a:t>
            </a:r>
            <a:r>
              <a:rPr lang="ar-SA" sz="3400" dirty="0" err="1" smtClean="0"/>
              <a:t>والدومين</a:t>
            </a:r>
            <a:r>
              <a:rPr lang="ar-SA" sz="3400" dirty="0" smtClean="0"/>
              <a:t> الصناعي وغيرها</a:t>
            </a:r>
            <a:r>
              <a:rPr lang="ar-SA" sz="3400" dirty="0" smtClean="0"/>
              <a:t>.</a:t>
            </a:r>
          </a:p>
          <a:p>
            <a:pPr lvl="0" algn="justLow"/>
            <a:r>
              <a:rPr lang="ar-SA" sz="3400" dirty="0" smtClean="0"/>
              <a:t>2-الرسوم </a:t>
            </a:r>
            <a:r>
              <a:rPr lang="ar-SA" sz="3400" dirty="0" smtClean="0"/>
              <a:t>: وتعد من إيرادات الدولة المنتظمة التي تدخل خزانة الدولة وتساهم في تمويل نفقاتها ويمكن تعريف الرسم بأنه: (مبلغ من النقود </a:t>
            </a:r>
            <a:r>
              <a:rPr lang="ar-SA" sz="3400" dirty="0" err="1" smtClean="0"/>
              <a:t>تستحصله</a:t>
            </a:r>
            <a:r>
              <a:rPr lang="ar-SA" sz="3400" dirty="0" smtClean="0"/>
              <a:t> الدولة أو إحدى هيئاتها العامة بشكل إجباري من الأفراد مقابل خدمة خاصة تقدم لهم، ومن أمثلته: رسوم التسجيل، رسوم الولادات، رسوم تسجيل العقار، رسوم السفر).</a:t>
            </a:r>
            <a:endParaRPr lang="en-US" sz="3400" dirty="0" smtClean="0"/>
          </a:p>
          <a:p>
            <a:pPr lvl="0" algn="justLow"/>
            <a:r>
              <a:rPr lang="ar-SA" sz="3400" dirty="0" smtClean="0"/>
              <a:t> </a:t>
            </a:r>
            <a:r>
              <a:rPr lang="ar-SA" sz="3400" dirty="0" smtClean="0"/>
              <a:t>3- الغرامات </a:t>
            </a:r>
            <a:r>
              <a:rPr lang="ar-SA" sz="3400" dirty="0" smtClean="0"/>
              <a:t>المالية: هي عقوبة مالية رادعة تفرض على مرتكبي المخالفات القانونية مثل مخالفات المرور)، فالأصل في الغرامة إذا هو الجزاء دون النظر </a:t>
            </a:r>
            <a:r>
              <a:rPr lang="ar-SA" sz="3400" dirty="0" err="1" smtClean="0"/>
              <a:t>الى</a:t>
            </a:r>
            <a:r>
              <a:rPr lang="ar-SA" sz="3400" dirty="0" smtClean="0"/>
              <a:t> حصيلتها كمورد من الموارد المالية</a:t>
            </a:r>
            <a:r>
              <a:rPr lang="ar-SA" sz="3400" dirty="0" smtClean="0"/>
              <a:t>.</a:t>
            </a:r>
          </a:p>
          <a:p>
            <a:pPr lvl="0" algn="justLow"/>
            <a:r>
              <a:rPr lang="ar-SA" sz="3400" dirty="0" smtClean="0"/>
              <a:t>4-التراخيص</a:t>
            </a:r>
            <a:r>
              <a:rPr lang="ar-SA" sz="3400" dirty="0" smtClean="0"/>
              <a:t>: وهي مبالغ نقدية تأخذها الحكومة من الأفراد مقابل ما تسمح لهم </a:t>
            </a:r>
            <a:r>
              <a:rPr lang="ar-SA" sz="3400" dirty="0" err="1" smtClean="0"/>
              <a:t>بالإستفادة</a:t>
            </a:r>
            <a:r>
              <a:rPr lang="ar-SA" sz="3400" dirty="0" smtClean="0"/>
              <a:t> من القيام بنشاط معين. لذا فإن الترخيص لا يعتمد على تقديم خدمة محدودة النوع للأفراد مثل ما هو الحال في الرسوم کرخص قيادة السيارات. لذا فإن الترخيص يتضمن السماح بمزايا أو الاستفادة من القيام بنشاط ما.</a:t>
            </a:r>
            <a:endParaRPr lang="en-US" sz="3400" dirty="0" smtClean="0"/>
          </a:p>
          <a:p>
            <a:pPr lvl="0"/>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5404"/>
          </a:xfrm>
        </p:spPr>
        <p:txBody>
          <a:bodyPr>
            <a:normAutofit fontScale="90000"/>
          </a:bodyPr>
          <a:lstStyle/>
          <a:p>
            <a:endParaRPr lang="ar-SA" dirty="0"/>
          </a:p>
        </p:txBody>
      </p:sp>
      <p:sp>
        <p:nvSpPr>
          <p:cNvPr id="3" name="عنصر نائب للمحتوى 2"/>
          <p:cNvSpPr>
            <a:spLocks noGrp="1"/>
          </p:cNvSpPr>
          <p:nvPr>
            <p:ph idx="1"/>
          </p:nvPr>
        </p:nvSpPr>
        <p:spPr>
          <a:xfrm>
            <a:off x="457200" y="928670"/>
            <a:ext cx="8229600" cy="5197493"/>
          </a:xfrm>
          <a:solidFill>
            <a:schemeClr val="accent5">
              <a:lumMod val="20000"/>
              <a:lumOff val="80000"/>
            </a:schemeClr>
          </a:solidFill>
        </p:spPr>
        <p:txBody>
          <a:bodyPr>
            <a:normAutofit fontScale="85000" lnSpcReduction="20000"/>
          </a:bodyPr>
          <a:lstStyle/>
          <a:p>
            <a:pPr lvl="0" algn="justLow"/>
            <a:r>
              <a:rPr lang="ar-SA" dirty="0" smtClean="0"/>
              <a:t>5- الضرائب </a:t>
            </a:r>
            <a:r>
              <a:rPr lang="ar-SA" dirty="0" smtClean="0"/>
              <a:t>:  الضريبة هي (فريضة نقدية تفرضها السلطة على </a:t>
            </a:r>
            <a:r>
              <a:rPr lang="ar-SA" dirty="0" err="1" smtClean="0"/>
              <a:t>الأشخا</a:t>
            </a:r>
            <a:r>
              <a:rPr lang="ar-SA" dirty="0" smtClean="0"/>
              <a:t> ص </a:t>
            </a:r>
            <a:r>
              <a:rPr lang="ar-SA" dirty="0" err="1" smtClean="0"/>
              <a:t>بالاجبار</a:t>
            </a:r>
            <a:r>
              <a:rPr lang="ar-SA" dirty="0" smtClean="0"/>
              <a:t> وتجبيها منهم بصورة نهائية دون مقابل من أجل تغطية النفقات العامة أو من أجل تحقيق أهداف اقتصادية واجتماعية).</a:t>
            </a:r>
            <a:endParaRPr lang="en-US" dirty="0" smtClean="0"/>
          </a:p>
          <a:p>
            <a:pPr lvl="0" algn="justLow"/>
            <a:r>
              <a:rPr lang="ar-SA" dirty="0" smtClean="0"/>
              <a:t>6- القروض </a:t>
            </a:r>
            <a:r>
              <a:rPr lang="ar-SA" dirty="0" smtClean="0"/>
              <a:t>العامة : عقدة تبرمه الدولة (أو إحدى هيئاتها مع الجمهور </a:t>
            </a:r>
            <a:r>
              <a:rPr lang="ar-SA" dirty="0" err="1" smtClean="0"/>
              <a:t>او</a:t>
            </a:r>
            <a:r>
              <a:rPr lang="ar-SA" dirty="0" smtClean="0"/>
              <a:t> مع دولة أخرى تتعهد بموجبه على سداد أصل القرض وفوائده عند حلول موعد السداد وذلك طبقا لأذن يصدر من السلطة المختصة.</a:t>
            </a:r>
            <a:endParaRPr lang="en-US" dirty="0" smtClean="0"/>
          </a:p>
          <a:p>
            <a:pPr lvl="0" algn="justLow"/>
            <a:r>
              <a:rPr lang="ar-SA" dirty="0" smtClean="0"/>
              <a:t>7- </a:t>
            </a:r>
            <a:r>
              <a:rPr lang="ar-SA" dirty="0" err="1" smtClean="0"/>
              <a:t>الاعانات</a:t>
            </a:r>
            <a:r>
              <a:rPr lang="ar-SA" dirty="0" smtClean="0"/>
              <a:t>: هي أحد مصادر تمويل النفقات العامة، قد تكون داخلية من مواطني الدولة  نتيجة لشعورهم بضرورة مساعدة حكومتهم (ولكنها ليست كبيرة وليست منظمة) أو قد تكون من أفراد ومنظمات أجنبية تسمى هنا بالإعانات </a:t>
            </a:r>
            <a:r>
              <a:rPr lang="ar-SA" dirty="0" err="1" smtClean="0"/>
              <a:t>الاجنبية</a:t>
            </a:r>
            <a:r>
              <a:rPr lang="ar-SA" dirty="0" smtClean="0"/>
              <a:t>.</a:t>
            </a:r>
            <a:endParaRPr lang="en-US" dirty="0" smtClean="0"/>
          </a:p>
          <a:p>
            <a:pPr lvl="0" algn="justLow"/>
            <a:r>
              <a:rPr lang="ar-SA" dirty="0" smtClean="0"/>
              <a:t>8- الإصدار </a:t>
            </a:r>
            <a:r>
              <a:rPr lang="ar-SA" dirty="0" smtClean="0"/>
              <a:t>النقدي :  يتمثل في خلق كمية إضافية من النقد الورقي تستخدمها الدولة في تمويل نفقاتها العامة. ولا تلجأ الدولة إلى هذا </a:t>
            </a:r>
            <a:r>
              <a:rPr lang="ar-SA" dirty="0" err="1" smtClean="0"/>
              <a:t>الاسلوب</a:t>
            </a:r>
            <a:r>
              <a:rPr lang="ar-SA" dirty="0" smtClean="0"/>
              <a:t> </a:t>
            </a:r>
            <a:r>
              <a:rPr lang="ar-SA" dirty="0" err="1" smtClean="0"/>
              <a:t>الا</a:t>
            </a:r>
            <a:r>
              <a:rPr lang="ar-SA" dirty="0" smtClean="0"/>
              <a:t> عندما تعجز إيراداتها </a:t>
            </a:r>
            <a:r>
              <a:rPr lang="ar-SA" dirty="0" err="1" smtClean="0"/>
              <a:t>العامةالاعتيادية</a:t>
            </a:r>
            <a:r>
              <a:rPr lang="ar-SA" dirty="0" smtClean="0"/>
              <a:t> كالضرائب والقروض... الخ عن تغطية نفقاتها العامة .</a:t>
            </a:r>
            <a:endParaRPr lang="en-US" dirty="0" smtClean="0"/>
          </a:p>
          <a:p>
            <a:pPr algn="justLow"/>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1416</Words>
  <PresentationFormat>عرض على الشاشة (3:4)‏</PresentationFormat>
  <Paragraphs>50</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مبادئ الاقتصاد الكلي  محاضرة رقم 7</vt:lpstr>
      <vt:lpstr>مفهوم المالية العامة واهدافها </vt:lpstr>
      <vt:lpstr>الشريحة 3</vt:lpstr>
      <vt:lpstr>الانفاق الحكومي وانواعه</vt:lpstr>
      <vt:lpstr>انواع النفقات العامة او( الحكومية )</vt:lpstr>
      <vt:lpstr>الشريحة 6</vt:lpstr>
      <vt:lpstr>الايرادات الحكومية وانواعها</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الاقتصاد الكلي  محاضرة رقم 7</dc:title>
  <dc:creator>Dell</dc:creator>
  <cp:lastModifiedBy>Dell</cp:lastModifiedBy>
  <cp:revision>4</cp:revision>
  <dcterms:created xsi:type="dcterms:W3CDTF">2020-06-13T22:23:32Z</dcterms:created>
  <dcterms:modified xsi:type="dcterms:W3CDTF">2020-06-13T22:53:12Z</dcterms:modified>
</cp:coreProperties>
</file>