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66" r:id="rId4"/>
    <p:sldId id="265" r:id="rId5"/>
    <p:sldId id="264" r:id="rId6"/>
    <p:sldId id="263" r:id="rId7"/>
    <p:sldId id="262" r:id="rId8"/>
    <p:sldId id="261" r:id="rId9"/>
    <p:sldId id="257" r:id="rId10"/>
    <p:sldId id="258" r:id="rId11"/>
    <p:sldId id="259"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11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08/11/41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08/11/41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08/11/41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08/11/41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08/11/41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08/11/41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08/11/41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chemeClr val="accent2">
              <a:lumMod val="20000"/>
              <a:lumOff val="80000"/>
            </a:schemeClr>
          </a:solidFill>
        </p:spPr>
        <p:txBody>
          <a:bodyPr/>
          <a:lstStyle/>
          <a:p>
            <a:r>
              <a:rPr lang="ar-SA" dirty="0" err="1" smtClean="0"/>
              <a:t>مبادى</a:t>
            </a:r>
            <a:r>
              <a:rPr lang="ar-SA" dirty="0" smtClean="0"/>
              <a:t> الاقتصاد الكلي محاضرة رقم 9</a:t>
            </a:r>
            <a:endParaRPr lang="ar-SA" dirty="0"/>
          </a:p>
        </p:txBody>
      </p:sp>
      <p:sp>
        <p:nvSpPr>
          <p:cNvPr id="3" name="عنوان فرعي 2"/>
          <p:cNvSpPr>
            <a:spLocks noGrp="1"/>
          </p:cNvSpPr>
          <p:nvPr>
            <p:ph type="subTitle" idx="1"/>
          </p:nvPr>
        </p:nvSpPr>
        <p:spPr>
          <a:solidFill>
            <a:schemeClr val="accent3">
              <a:lumMod val="40000"/>
              <a:lumOff val="60000"/>
            </a:schemeClr>
          </a:solidFill>
        </p:spPr>
        <p:txBody>
          <a:bodyPr>
            <a:normAutofit/>
          </a:bodyPr>
          <a:lstStyle/>
          <a:p>
            <a:r>
              <a:rPr lang="ar-SA" sz="4000" b="1" dirty="0" smtClean="0">
                <a:solidFill>
                  <a:srgbClr val="C00000"/>
                </a:solidFill>
              </a:rPr>
              <a:t>ميزان المدفوعات </a:t>
            </a:r>
            <a:r>
              <a:rPr lang="ar-SA" sz="4000" b="1" dirty="0" err="1" smtClean="0">
                <a:solidFill>
                  <a:srgbClr val="C00000"/>
                </a:solidFill>
              </a:rPr>
              <a:t>واسعار</a:t>
            </a:r>
            <a:r>
              <a:rPr lang="ar-SA" sz="4000" b="1" dirty="0" smtClean="0">
                <a:solidFill>
                  <a:srgbClr val="C00000"/>
                </a:solidFill>
              </a:rPr>
              <a:t> الصرف</a:t>
            </a:r>
            <a:endParaRPr lang="ar-SA" sz="4000" b="1"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25404"/>
          </a:xfrm>
        </p:spPr>
        <p:txBody>
          <a:bodyPr>
            <a:normAutofit fontScale="90000"/>
          </a:bodyPr>
          <a:lstStyle/>
          <a:p>
            <a:endParaRPr lang="ar-SA" dirty="0"/>
          </a:p>
        </p:txBody>
      </p:sp>
      <p:sp>
        <p:nvSpPr>
          <p:cNvPr id="3" name="عنصر نائب للمحتوى 2"/>
          <p:cNvSpPr>
            <a:spLocks noGrp="1"/>
          </p:cNvSpPr>
          <p:nvPr>
            <p:ph idx="1"/>
          </p:nvPr>
        </p:nvSpPr>
        <p:spPr>
          <a:xfrm>
            <a:off x="457200" y="785794"/>
            <a:ext cx="8229600" cy="5340369"/>
          </a:xfrm>
          <a:solidFill>
            <a:schemeClr val="accent6">
              <a:lumMod val="20000"/>
              <a:lumOff val="80000"/>
            </a:schemeClr>
          </a:solidFill>
        </p:spPr>
        <p:txBody>
          <a:bodyPr>
            <a:normAutofit fontScale="70000" lnSpcReduction="20000"/>
          </a:bodyPr>
          <a:lstStyle/>
          <a:p>
            <a:pPr lvl="0" algn="justLow"/>
            <a:r>
              <a:rPr lang="ar-SA" b="1" dirty="0" smtClean="0">
                <a:solidFill>
                  <a:srgbClr val="C00000"/>
                </a:solidFill>
              </a:rPr>
              <a:t>البطالة الهيكلية </a:t>
            </a:r>
            <a:r>
              <a:rPr lang="en-US" b="1" dirty="0" smtClean="0">
                <a:solidFill>
                  <a:srgbClr val="C00000"/>
                </a:solidFill>
              </a:rPr>
              <a:t> Structural Unemployment</a:t>
            </a:r>
          </a:p>
          <a:p>
            <a:pPr algn="justLow"/>
            <a:r>
              <a:rPr lang="ar-SA" dirty="0" smtClean="0"/>
              <a:t>يقصد بالبطالة الهيكلية ذلك النوع من التعطل الذي يصيب جانبا من قوة العمل، بسبب تغيرات هيكلية تحدث في الاقتصاد القومي، وتؤدي إلى إيجاد حالة من عدم التوافق بين فرص التوظف المتاحة ومؤهلات وخبرات العمال المتعطلين الراغبين في العمل والباحثين عنه. أما عن طبيعة هذه التغيرات الهيكلية فهي إما أن تكون راجعة إلى حدوث تغير في هيكل الطلب على المنتجات، أو راجعة إلى تغير أساسي في الفن التكنولوجي المستخدم، أو إلى تغيرات هيكلية في سوق العمل نفسه، أو بسبب انتقال الصناعات إلى أماكن توطن جديدة. فهذا النوع من البطالة يمكن أن يحدث نتيجة لانخفاض الطلب على نوعيات معينة من العمالة بسبب الكساد الذي لحق بالصناعات التي كانوا يعملون </a:t>
            </a:r>
            <a:r>
              <a:rPr lang="ar-SA" dirty="0" err="1" smtClean="0"/>
              <a:t>بها</a:t>
            </a:r>
            <a:r>
              <a:rPr lang="ar-SA" dirty="0" smtClean="0"/>
              <a:t> وظهور طلب على نوعيات معينة من المهارات التي تلزم لإنتاج سلع معينة لصناعات تزدهر، فهنا تحدث البطالة بسبب تغيرات هيكلية طرأت على الطلب. وفي هذه الحالة يصعب على العمال المتعطلين أن يجدوا بسهولة فرصة للعمل، لأن مستويات الخبرة والمهارة المطلوبة للوظائف الشاغرة المتاحة غير متوافرة لديهم، وفي الوقت نفسه، يصعب على رجال الأعمال أن يحصلوا على حاجاتهم من العمالة المطلوبة بسبب نقص عرض هذا النوع من العمالة. أي أننا هنا نواجه بحالة فائض عرض </a:t>
            </a:r>
            <a:r>
              <a:rPr lang="en-US" dirty="0" smtClean="0"/>
              <a:t>Excess Supply</a:t>
            </a:r>
            <a:r>
              <a:rPr lang="ar-SA" dirty="0" smtClean="0"/>
              <a:t> في سوق عمل ما </a:t>
            </a:r>
            <a:r>
              <a:rPr lang="ar-SA" dirty="0" smtClean="0"/>
              <a:t>وفائض طلب </a:t>
            </a:r>
            <a:r>
              <a:rPr lang="en-US" dirty="0" smtClean="0"/>
              <a:t>Excess Demand</a:t>
            </a:r>
            <a:r>
              <a:rPr lang="ar-SA" dirty="0" smtClean="0"/>
              <a:t> (نقص عرض) في سوق عمل آخر. ويظل هذا الاختلال قائما إلى أن تتوافق قوى العرض مع قوى الطلب. </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28"/>
            <a:ext cx="8229600" cy="785818"/>
          </a:xfrm>
          <a:solidFill>
            <a:schemeClr val="tx2">
              <a:lumMod val="40000"/>
              <a:lumOff val="60000"/>
            </a:schemeClr>
          </a:solidFill>
        </p:spPr>
        <p:txBody>
          <a:bodyPr>
            <a:noAutofit/>
          </a:bodyPr>
          <a:lstStyle/>
          <a:p>
            <a:r>
              <a:rPr lang="ar-SA" sz="2800" b="1" dirty="0" smtClean="0">
                <a:solidFill>
                  <a:srgbClr val="C00000"/>
                </a:solidFill>
              </a:rPr>
              <a:t>هناك </a:t>
            </a:r>
            <a:r>
              <a:rPr lang="ar-SA" sz="2800" b="1" dirty="0" err="1" smtClean="0">
                <a:solidFill>
                  <a:srgbClr val="C00000"/>
                </a:solidFill>
              </a:rPr>
              <a:t>انواع</a:t>
            </a:r>
            <a:r>
              <a:rPr lang="ar-SA" sz="2800" b="1" dirty="0" smtClean="0">
                <a:solidFill>
                  <a:srgbClr val="C00000"/>
                </a:solidFill>
              </a:rPr>
              <a:t> </a:t>
            </a:r>
            <a:r>
              <a:rPr lang="ar-SA" sz="2800" b="1" dirty="0" err="1" smtClean="0">
                <a:solidFill>
                  <a:srgbClr val="C00000"/>
                </a:solidFill>
              </a:rPr>
              <a:t>او</a:t>
            </a:r>
            <a:r>
              <a:rPr lang="ar-SA" sz="2800" b="1" dirty="0" smtClean="0">
                <a:solidFill>
                  <a:srgbClr val="C00000"/>
                </a:solidFill>
              </a:rPr>
              <a:t> </a:t>
            </a:r>
            <a:r>
              <a:rPr lang="ar-SA" sz="2800" b="1" dirty="0" err="1" smtClean="0">
                <a:solidFill>
                  <a:srgbClr val="C00000"/>
                </a:solidFill>
              </a:rPr>
              <a:t>اشكال</a:t>
            </a:r>
            <a:r>
              <a:rPr lang="ar-SA" sz="2800" b="1" dirty="0" smtClean="0">
                <a:solidFill>
                  <a:srgbClr val="C00000"/>
                </a:solidFill>
              </a:rPr>
              <a:t> </a:t>
            </a:r>
            <a:r>
              <a:rPr lang="ar-SA" sz="2800" b="1" dirty="0" err="1" smtClean="0">
                <a:solidFill>
                  <a:srgbClr val="C00000"/>
                </a:solidFill>
              </a:rPr>
              <a:t>اخرى</a:t>
            </a:r>
            <a:r>
              <a:rPr lang="ar-SA" sz="2800" b="1" dirty="0" smtClean="0">
                <a:solidFill>
                  <a:srgbClr val="C00000"/>
                </a:solidFill>
              </a:rPr>
              <a:t> من البطالة لابد من التمييز فيما بينها وهي</a:t>
            </a:r>
            <a:r>
              <a:rPr lang="ar-SA" sz="2800" b="1" dirty="0" smtClean="0">
                <a:solidFill>
                  <a:srgbClr val="C00000"/>
                </a:solidFill>
              </a:rPr>
              <a:t>:</a:t>
            </a:r>
            <a:endParaRPr lang="ar-SA" sz="2800" dirty="0">
              <a:solidFill>
                <a:srgbClr val="C00000"/>
              </a:solidFill>
            </a:endParaRPr>
          </a:p>
        </p:txBody>
      </p:sp>
      <p:sp>
        <p:nvSpPr>
          <p:cNvPr id="3" name="عنصر نائب للمحتوى 2"/>
          <p:cNvSpPr>
            <a:spLocks noGrp="1"/>
          </p:cNvSpPr>
          <p:nvPr>
            <p:ph idx="1"/>
          </p:nvPr>
        </p:nvSpPr>
        <p:spPr>
          <a:xfrm>
            <a:off x="457200" y="1214422"/>
            <a:ext cx="8229600" cy="4911741"/>
          </a:xfrm>
          <a:solidFill>
            <a:schemeClr val="accent6">
              <a:lumMod val="20000"/>
              <a:lumOff val="80000"/>
            </a:schemeClr>
          </a:solidFill>
        </p:spPr>
        <p:txBody>
          <a:bodyPr>
            <a:normAutofit fontScale="70000" lnSpcReduction="20000"/>
          </a:bodyPr>
          <a:lstStyle/>
          <a:p>
            <a:pPr algn="justLow"/>
            <a:r>
              <a:rPr lang="ar-SA" b="1" dirty="0" smtClean="0">
                <a:solidFill>
                  <a:srgbClr val="C00000"/>
                </a:solidFill>
              </a:rPr>
              <a:t>البطالة </a:t>
            </a:r>
            <a:r>
              <a:rPr lang="ar-SA" b="1" dirty="0" smtClean="0">
                <a:solidFill>
                  <a:srgbClr val="C00000"/>
                </a:solidFill>
              </a:rPr>
              <a:t>السافرة والبطالة المقنعة :</a:t>
            </a:r>
            <a:endParaRPr lang="en-US" dirty="0" smtClean="0">
              <a:solidFill>
                <a:srgbClr val="C00000"/>
              </a:solidFill>
            </a:endParaRPr>
          </a:p>
          <a:p>
            <a:pPr algn="justLow"/>
            <a:r>
              <a:rPr lang="ar-SA" dirty="0" smtClean="0"/>
              <a:t>يقصد </a:t>
            </a:r>
            <a:r>
              <a:rPr lang="ar-SA" b="1" dirty="0" smtClean="0">
                <a:solidFill>
                  <a:srgbClr val="C00000"/>
                </a:solidFill>
              </a:rPr>
              <a:t>بالبطالة السافرة</a:t>
            </a:r>
            <a:r>
              <a:rPr lang="ar-SA" dirty="0" smtClean="0"/>
              <a:t>، حالة التعطل الظاهر التي يعاني منها جزء من قوة العمل المتاحة، أي وجود عدد من الأفراد القادرين على العمل والراغبين فيه والباحثين عنه عند مستوى الأجر السائد، دون جدوى. ولهذا فهم في حالة تعطل ک</a:t>
            </a:r>
            <a:r>
              <a:rPr lang="ar-SA" dirty="0" err="1" smtClean="0"/>
              <a:t>امل</a:t>
            </a:r>
            <a:r>
              <a:rPr lang="ar-SA" dirty="0" smtClean="0"/>
              <a:t> لا يمارسون أي عمل. وليس بخاف، أن البطالة السافرة يمكن أن تكون احتكاكية أو هيكلية أو دورية. ومدتها الزمنية قد تطول أو تقصر بحسب طبيعة نوع البطالة وظروف الاقتصاد القومي. وفي البلدان الصناعية يتزايد حجم ومعدل البطالة السافرة في مرحلة الكساد الدوري . وعادة ما يحصل العاطل على إعانة بطالة وأشكال أخرى من المساعدات الحكومية. أما في البلاد النامية، فإن البطالة السافرة أكثر قسوة وإيلاما بسبب عدم وجود نظام الإعانة البطالة، وبسبب غياب أو ضالة برامج المساعدات الحكومية والضمانات الاجتماعية.</a:t>
            </a:r>
            <a:endParaRPr lang="en-US" dirty="0" smtClean="0"/>
          </a:p>
          <a:p>
            <a:pPr algn="justLow"/>
            <a:r>
              <a:rPr lang="ar-SA" b="1" dirty="0" smtClean="0">
                <a:solidFill>
                  <a:srgbClr val="C00000"/>
                </a:solidFill>
              </a:rPr>
              <a:t>أما البطالة المقنعة</a:t>
            </a:r>
            <a:r>
              <a:rPr lang="en-US" dirty="0" smtClean="0"/>
              <a:t>Disguised Unemployment</a:t>
            </a:r>
            <a:r>
              <a:rPr lang="ar-SA" dirty="0" smtClean="0"/>
              <a:t> </a:t>
            </a:r>
            <a:r>
              <a:rPr lang="ar-SA" dirty="0" smtClean="0"/>
              <a:t>فالمعنى المراد </a:t>
            </a:r>
            <a:r>
              <a:rPr lang="ar-SA" dirty="0" err="1" smtClean="0"/>
              <a:t>بها</a:t>
            </a:r>
            <a:r>
              <a:rPr lang="ar-SA" dirty="0" smtClean="0"/>
              <a:t> هو، تلك الحالة التي يتكدس فيها عدد كبير من العمال بشكل يفوق الحاجة الفعلية  للعمل، مما يعني وجود عمالة زائدة أو فائضة لا تنتج شيئا تقريبا، وبحيث إذا ما سحبت من أماكن عملها فإن حجم الإنتاج لن ينخفض. فنحن هنا  إزاء فئة من العمالة تبدو، من الناحية الظاهرية أنها في حالة عمل، أي أنها تشغل وظيفة وتتقاضى عنها أجرا، لكنها من الناحية الفعلية لا تعمل ولا تضيف شيئا إلى الإنتاج، وهو الأمر الذي يرفع من التكلفة المتوسطة للمنتجات. </a:t>
            </a:r>
            <a:endParaRPr lang="en-US" dirty="0" smtClean="0"/>
          </a:p>
          <a:p>
            <a:pPr algn="justLow"/>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a:solidFill>
            <a:schemeClr val="tx2">
              <a:lumMod val="40000"/>
              <a:lumOff val="60000"/>
            </a:schemeClr>
          </a:solidFill>
        </p:spPr>
        <p:txBody>
          <a:bodyPr>
            <a:normAutofit/>
          </a:bodyPr>
          <a:lstStyle/>
          <a:p>
            <a:r>
              <a:rPr lang="ar-SA" sz="3200" b="1" dirty="0" smtClean="0">
                <a:solidFill>
                  <a:srgbClr val="C00000"/>
                </a:solidFill>
              </a:rPr>
              <a:t>البطالة الاختيارية والبطالة الإجبارية </a:t>
            </a:r>
            <a:r>
              <a:rPr lang="ar-SA" sz="3200" b="1" dirty="0" smtClean="0">
                <a:solidFill>
                  <a:srgbClr val="C00000"/>
                </a:solidFill>
              </a:rPr>
              <a:t>:</a:t>
            </a:r>
            <a:endParaRPr lang="ar-SA" sz="3200" dirty="0">
              <a:solidFill>
                <a:srgbClr val="C00000"/>
              </a:solidFill>
            </a:endParaRPr>
          </a:p>
        </p:txBody>
      </p:sp>
      <p:sp>
        <p:nvSpPr>
          <p:cNvPr id="3" name="عنصر نائب للمحتوى 2"/>
          <p:cNvSpPr>
            <a:spLocks noGrp="1"/>
          </p:cNvSpPr>
          <p:nvPr>
            <p:ph idx="1"/>
          </p:nvPr>
        </p:nvSpPr>
        <p:spPr>
          <a:solidFill>
            <a:schemeClr val="accent6">
              <a:lumMod val="20000"/>
              <a:lumOff val="80000"/>
            </a:schemeClr>
          </a:solidFill>
        </p:spPr>
        <p:txBody>
          <a:bodyPr>
            <a:normAutofit fontScale="77500" lnSpcReduction="20000"/>
          </a:bodyPr>
          <a:lstStyle/>
          <a:p>
            <a:pPr algn="justLow"/>
            <a:r>
              <a:rPr lang="ar-SA" b="1" dirty="0" smtClean="0">
                <a:solidFill>
                  <a:srgbClr val="C00000"/>
                </a:solidFill>
              </a:rPr>
              <a:t>البطالة </a:t>
            </a:r>
            <a:r>
              <a:rPr lang="ar-SA" b="1" dirty="0" smtClean="0">
                <a:solidFill>
                  <a:srgbClr val="C00000"/>
                </a:solidFill>
              </a:rPr>
              <a:t>الاختيارية</a:t>
            </a:r>
            <a:r>
              <a:rPr lang="en-US" dirty="0" smtClean="0"/>
              <a:t>Voluntary </a:t>
            </a:r>
            <a:r>
              <a:rPr lang="en-US" dirty="0" smtClean="0"/>
              <a:t>Unemployment  </a:t>
            </a:r>
            <a:r>
              <a:rPr lang="ar-SA" dirty="0" smtClean="0"/>
              <a:t> </a:t>
            </a:r>
            <a:r>
              <a:rPr lang="ar-SA" dirty="0" smtClean="0"/>
              <a:t>هي حالة يتعطل فيها </a:t>
            </a:r>
            <a:r>
              <a:rPr lang="ar-SA" dirty="0" smtClean="0"/>
              <a:t>العامل بمحض </a:t>
            </a:r>
            <a:r>
              <a:rPr lang="ar-SA" dirty="0" smtClean="0"/>
              <a:t>اختياره وإرادته، حينما يقدم استقالته عن العمل الذي كان يعمل </a:t>
            </a:r>
            <a:r>
              <a:rPr lang="ar-SA" dirty="0" err="1" smtClean="0"/>
              <a:t>به</a:t>
            </a:r>
            <a:r>
              <a:rPr lang="ar-SA" dirty="0" smtClean="0"/>
              <a:t>، إما لعزوفه عن العمل وتفضيله لوقت الفراغ (مع وجود مصدر آخر للدخل والإعاشة)، أو لأنه يبحث عن عمل أفضل يوفر له أجرا أعلى وظروف عمل أحسن. فقرار التعطل هنا اختياري، لم يجبره عليه صاحب العمل.</a:t>
            </a:r>
            <a:endParaRPr lang="en-US" dirty="0" smtClean="0"/>
          </a:p>
          <a:p>
            <a:pPr algn="justLow"/>
            <a:r>
              <a:rPr lang="ar-SA" b="1" dirty="0" smtClean="0"/>
              <a:t>أما </a:t>
            </a:r>
            <a:r>
              <a:rPr lang="ar-SA" b="1" dirty="0" smtClean="0">
                <a:solidFill>
                  <a:srgbClr val="C00000"/>
                </a:solidFill>
              </a:rPr>
              <a:t>حالة البطالة الإجبارية</a:t>
            </a:r>
            <a:r>
              <a:rPr lang="en-US" dirty="0" smtClean="0"/>
              <a:t>Involuntary </a:t>
            </a:r>
            <a:r>
              <a:rPr lang="ar-SA" dirty="0" smtClean="0"/>
              <a:t> </a:t>
            </a:r>
            <a:r>
              <a:rPr lang="ar-SA" dirty="0" smtClean="0"/>
              <a:t>فهي الحالة التي يتعطل فيها العامل بشكل جيري، أي من غير إرادته أو اختياره . وهي تحدث عن طريق تسريح العمال، أي الطرد من العمل بشكل قسري، رغم أن العامل راغب في العمل وقادر عليه وقابل لمستوى الأجر السائد . وقد تحدث البطالة الإجبارية عندما لا يجد الداخلون الجدد لسوق العمل فرصا للتوظف رغم بحثهم الجدي عنه وقدرتهم عليه وقبولهم لمستوى الأجر السائد , وهذا النوع من البطالة يسود بشكل واضح في مراحل الكساد الدوري في البلدان الصناعية . وقد تكون البطالة الإجبارية احتكاكية أو هيكلية على نحو ما شرحنا آنفا .</a:t>
            </a:r>
            <a:endParaRPr lang="en-US" dirty="0" smtClean="0"/>
          </a:p>
          <a:p>
            <a:pPr algn="justLow"/>
            <a:r>
              <a:rPr lang="ar-SA" dirty="0" smtClean="0"/>
              <a:t> </a:t>
            </a:r>
            <a:endParaRPr lang="en-US" dirty="0" smtClean="0"/>
          </a:p>
          <a:p>
            <a:pPr algn="justLow"/>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a:solidFill>
            <a:schemeClr val="accent3">
              <a:lumMod val="40000"/>
              <a:lumOff val="60000"/>
            </a:schemeClr>
          </a:solidFill>
        </p:spPr>
        <p:txBody>
          <a:bodyPr>
            <a:normAutofit/>
          </a:bodyPr>
          <a:lstStyle/>
          <a:p>
            <a:r>
              <a:rPr lang="ar-SA" sz="3600" b="1" dirty="0" smtClean="0">
                <a:solidFill>
                  <a:srgbClr val="FF0000"/>
                </a:solidFill>
              </a:rPr>
              <a:t>ميزان المدفوعات: المفهوم والبنود </a:t>
            </a:r>
            <a:endParaRPr lang="ar-SA" sz="3600" dirty="0">
              <a:solidFill>
                <a:srgbClr val="FF0000"/>
              </a:solidFill>
            </a:endParaRPr>
          </a:p>
        </p:txBody>
      </p:sp>
      <p:sp>
        <p:nvSpPr>
          <p:cNvPr id="3" name="عنصر نائب للمحتوى 2"/>
          <p:cNvSpPr>
            <a:spLocks noGrp="1"/>
          </p:cNvSpPr>
          <p:nvPr>
            <p:ph idx="1"/>
          </p:nvPr>
        </p:nvSpPr>
        <p:spPr>
          <a:xfrm>
            <a:off x="457200" y="1142984"/>
            <a:ext cx="8229600" cy="5214974"/>
          </a:xfrm>
          <a:solidFill>
            <a:schemeClr val="accent6">
              <a:lumMod val="20000"/>
              <a:lumOff val="80000"/>
            </a:schemeClr>
          </a:solidFill>
        </p:spPr>
        <p:txBody>
          <a:bodyPr>
            <a:noAutofit/>
          </a:bodyPr>
          <a:lstStyle/>
          <a:p>
            <a:pPr algn="justLow"/>
            <a:r>
              <a:rPr lang="ar-SA" sz="2000" b="1" dirty="0" smtClean="0">
                <a:solidFill>
                  <a:srgbClr val="FF0000"/>
                </a:solidFill>
              </a:rPr>
              <a:t>میزان المدفوعات</a:t>
            </a:r>
            <a:r>
              <a:rPr lang="ar-SA" sz="2000" dirty="0" smtClean="0">
                <a:solidFill>
                  <a:srgbClr val="FF0000"/>
                </a:solidFill>
              </a:rPr>
              <a:t> : </a:t>
            </a:r>
            <a:r>
              <a:rPr lang="ar-SA" sz="2000" dirty="0" smtClean="0"/>
              <a:t>يعرف ميزان المدفوعات بأنه سجل إحصائي مختصر لجميع المعاملات الاقتصادية ( التجارية والنقدية والمالية ) التي تتم بين المقيمين في بلد معين وبين المقيمين في الخارج من حكومات وأفراد ومشروعات  خلال السنة وهو مؤشر لتعريف الحكومة بتغيرات المركز الاقتصادي للدولة في الاقتصاد العالمي.</a:t>
            </a:r>
            <a:endParaRPr lang="en-US" sz="2000" dirty="0" smtClean="0"/>
          </a:p>
          <a:p>
            <a:pPr algn="justLow"/>
            <a:r>
              <a:rPr lang="ar-SA" sz="2000" b="1" dirty="0" smtClean="0">
                <a:solidFill>
                  <a:srgbClr val="FF0000"/>
                </a:solidFill>
              </a:rPr>
              <a:t>بنود ميزان المدفوعات</a:t>
            </a:r>
            <a:endParaRPr lang="en-US" sz="2000" dirty="0" smtClean="0">
              <a:solidFill>
                <a:srgbClr val="FF0000"/>
              </a:solidFill>
            </a:endParaRPr>
          </a:p>
          <a:p>
            <a:pPr algn="justLow"/>
            <a:r>
              <a:rPr lang="ar-SA" sz="2000" dirty="0" smtClean="0"/>
              <a:t>يقسم ميزان المدفوعات إلى جانبين ، جانب دائن  تسجل فيه كافة المعاملات الاقتصادية التي تمكن الدولة من أن تتسلم إيرادات من العالم الخارجي مثل أقيام الصادرات من السلع إلى الخارج والفوائد والأرباح الناتجة من قروض </a:t>
            </a:r>
            <a:r>
              <a:rPr lang="ar-SA" sz="2000" dirty="0" err="1" smtClean="0"/>
              <a:t>وإستثمارات</a:t>
            </a:r>
            <a:r>
              <a:rPr lang="ar-SA" sz="2000" dirty="0" smtClean="0"/>
              <a:t> المقيمين في الخارج وقيم الخدمات التي يؤديها  المقيمون إلى الأجانب كخدمات النقل والتأمين وما شابه ذلك وتسجل </a:t>
            </a:r>
            <a:r>
              <a:rPr lang="ar-SA" sz="2000" dirty="0" err="1" smtClean="0"/>
              <a:t>فيهأيضاً</a:t>
            </a:r>
            <a:r>
              <a:rPr lang="ar-SA" sz="2000" dirty="0" smtClean="0"/>
              <a:t>  رؤوس الأموال القصيرة والطويلة الأجل القادمة من الخارج وكذلك قيم الذهب المصدر إلى الخارج.</a:t>
            </a:r>
            <a:endParaRPr lang="en-US" sz="2000" dirty="0" smtClean="0"/>
          </a:p>
          <a:p>
            <a:pPr algn="justLow"/>
            <a:r>
              <a:rPr lang="ar-SA" sz="2000" dirty="0" smtClean="0"/>
              <a:t>أما الجانب الثاني فهو الجانب المدين الذي تسجل فيه كافة المعاملات الاقتصادية التي تلتزم الدولة بأن تؤدي المدفوعات إلى الخارج مثل قيم - </a:t>
            </a:r>
            <a:r>
              <a:rPr lang="ar-SA" sz="2000" dirty="0" err="1" smtClean="0"/>
              <a:t>الاستيرادات</a:t>
            </a:r>
            <a:r>
              <a:rPr lang="ar-SA" sz="2000" dirty="0" smtClean="0"/>
              <a:t> من السلع من الخارج وقيم خدمات النقل والسياحة التي يؤديها  الأجانب للمواطنين كذلك الفوائد والأرباح المدفوعة للأجانب ورؤوس الأموال  القصيرة والطويلة الأجل الوطنية المصدرة بقصد الاستثمار في الخارج وقيم </a:t>
            </a:r>
            <a:r>
              <a:rPr lang="ar-SA" sz="2000" dirty="0" err="1" smtClean="0"/>
              <a:t>و</a:t>
            </a:r>
            <a:r>
              <a:rPr lang="ar-SA" sz="2000" dirty="0" smtClean="0"/>
              <a:t> الذهب المستورد من الخارج . ومن الناحية النظرية تتساوى قيم المعاملات  الاقتصادية في الجانب المدين بسبب </a:t>
            </a:r>
            <a:r>
              <a:rPr lang="ar-SA" sz="2000" dirty="0" err="1" smtClean="0"/>
              <a:t>اتباع</a:t>
            </a:r>
            <a:r>
              <a:rPr lang="ar-SA" sz="2000" dirty="0" smtClean="0"/>
              <a:t> طريقة القيد المزدوج عند تسجيل الفقرات في ميزان المدفوعات.</a:t>
            </a:r>
            <a:endParaRPr lang="en-US" sz="2000" dirty="0" smtClean="0"/>
          </a:p>
          <a:p>
            <a:endParaRPr lang="ar-S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a:solidFill>
            <a:schemeClr val="accent3">
              <a:lumMod val="40000"/>
              <a:lumOff val="60000"/>
            </a:schemeClr>
          </a:solidFill>
        </p:spPr>
        <p:txBody>
          <a:bodyPr/>
          <a:lstStyle/>
          <a:p>
            <a:r>
              <a:rPr lang="ar-SA" sz="3200" b="1" dirty="0" smtClean="0">
                <a:solidFill>
                  <a:schemeClr val="accent3">
                    <a:lumMod val="50000"/>
                  </a:schemeClr>
                </a:solidFill>
              </a:rPr>
              <a:t>مفهوم سعر </a:t>
            </a:r>
            <a:r>
              <a:rPr lang="ar-SA" sz="3200" b="1" dirty="0" smtClean="0">
                <a:solidFill>
                  <a:schemeClr val="accent3">
                    <a:lumMod val="50000"/>
                  </a:schemeClr>
                </a:solidFill>
              </a:rPr>
              <a:t>الصرف </a:t>
            </a:r>
            <a:r>
              <a:rPr lang="ar-SA" sz="3200" b="1" dirty="0" err="1" smtClean="0">
                <a:solidFill>
                  <a:schemeClr val="accent3">
                    <a:lumMod val="50000"/>
                  </a:schemeClr>
                </a:solidFill>
              </a:rPr>
              <a:t>وانظمة</a:t>
            </a:r>
            <a:r>
              <a:rPr lang="ar-SA" sz="3200" b="1" dirty="0" smtClean="0">
                <a:solidFill>
                  <a:schemeClr val="accent3">
                    <a:lumMod val="50000"/>
                  </a:schemeClr>
                </a:solidFill>
              </a:rPr>
              <a:t> الصرف</a:t>
            </a:r>
            <a:endParaRPr lang="ar-SA" dirty="0">
              <a:solidFill>
                <a:schemeClr val="accent3">
                  <a:lumMod val="50000"/>
                </a:schemeClr>
              </a:solidFill>
            </a:endParaRPr>
          </a:p>
        </p:txBody>
      </p:sp>
      <p:sp>
        <p:nvSpPr>
          <p:cNvPr id="3" name="عنصر نائب للمحتوى 2"/>
          <p:cNvSpPr>
            <a:spLocks noGrp="1"/>
          </p:cNvSpPr>
          <p:nvPr>
            <p:ph idx="1"/>
          </p:nvPr>
        </p:nvSpPr>
        <p:spPr>
          <a:xfrm>
            <a:off x="457200" y="1357298"/>
            <a:ext cx="8229600" cy="4768865"/>
          </a:xfrm>
          <a:solidFill>
            <a:schemeClr val="accent6">
              <a:lumMod val="20000"/>
              <a:lumOff val="80000"/>
            </a:schemeClr>
          </a:solidFill>
        </p:spPr>
        <p:txBody>
          <a:bodyPr>
            <a:normAutofit fontScale="70000" lnSpcReduction="20000"/>
          </a:bodyPr>
          <a:lstStyle/>
          <a:p>
            <a:pPr algn="justLow"/>
            <a:r>
              <a:rPr lang="ar-SA" b="1" dirty="0" smtClean="0">
                <a:solidFill>
                  <a:schemeClr val="accent3">
                    <a:lumMod val="50000"/>
                  </a:schemeClr>
                </a:solidFill>
              </a:rPr>
              <a:t>مفهوم سعر الصرف </a:t>
            </a:r>
            <a:endParaRPr lang="en-US" dirty="0" smtClean="0">
              <a:solidFill>
                <a:schemeClr val="accent3">
                  <a:lumMod val="50000"/>
                </a:schemeClr>
              </a:solidFill>
            </a:endParaRPr>
          </a:p>
          <a:p>
            <a:pPr algn="justLow"/>
            <a:r>
              <a:rPr lang="ar-SA" b="1" dirty="0" smtClean="0">
                <a:solidFill>
                  <a:schemeClr val="accent3">
                    <a:lumMod val="50000"/>
                  </a:schemeClr>
                </a:solidFill>
              </a:rPr>
              <a:t>سعر الصرف</a:t>
            </a:r>
            <a:r>
              <a:rPr lang="ar-SA" dirty="0" smtClean="0">
                <a:solidFill>
                  <a:schemeClr val="accent3">
                    <a:lumMod val="50000"/>
                  </a:schemeClr>
                </a:solidFill>
              </a:rPr>
              <a:t> </a:t>
            </a:r>
            <a:r>
              <a:rPr lang="ar-SA" dirty="0" smtClean="0"/>
              <a:t>: ما دامت البلدان تستخدم عملات مختلفة فأن أي معاملة اقتصادية بينها تتطلب مدفوعات، وهذه بالضرورة تتضمن تحويل إحدى هذه العملات إلى الأخرى بالسعر السائد أو سعر الصرف . </a:t>
            </a:r>
            <a:r>
              <a:rPr lang="ar-SA" b="1" dirty="0" smtClean="0"/>
              <a:t>وسعر الصرف ما هو إلا نسبة مبادلة العملة بالعملات الأخرى أو هو ثمن عملة بوحدات من عملة أخرى</a:t>
            </a:r>
            <a:r>
              <a:rPr lang="ar-SA" dirty="0" smtClean="0"/>
              <a:t> .</a:t>
            </a:r>
            <a:endParaRPr lang="en-US" dirty="0" smtClean="0"/>
          </a:p>
          <a:p>
            <a:pPr algn="justLow"/>
            <a:r>
              <a:rPr lang="ar-SA" b="1" dirty="0" err="1" smtClean="0">
                <a:solidFill>
                  <a:schemeClr val="accent3">
                    <a:lumMod val="50000"/>
                  </a:schemeClr>
                </a:solidFill>
              </a:rPr>
              <a:t>انظمة</a:t>
            </a:r>
            <a:r>
              <a:rPr lang="ar-SA" b="1" dirty="0" smtClean="0">
                <a:solidFill>
                  <a:schemeClr val="accent3">
                    <a:lumMod val="50000"/>
                  </a:schemeClr>
                </a:solidFill>
              </a:rPr>
              <a:t> الصرف</a:t>
            </a:r>
            <a:endParaRPr lang="en-US" dirty="0" smtClean="0">
              <a:solidFill>
                <a:schemeClr val="accent3">
                  <a:lumMod val="50000"/>
                </a:schemeClr>
              </a:solidFill>
            </a:endParaRPr>
          </a:p>
          <a:p>
            <a:pPr algn="justLow"/>
            <a:r>
              <a:rPr lang="ar-SA" dirty="0" smtClean="0"/>
              <a:t>يمكن أن تقسم </a:t>
            </a:r>
            <a:r>
              <a:rPr lang="ar-SA" dirty="0" err="1" smtClean="0"/>
              <a:t>الانظمة</a:t>
            </a:r>
            <a:r>
              <a:rPr lang="ar-SA" dirty="0" smtClean="0"/>
              <a:t> التي وفقاً لها يتحدد سعر الصرف على نمطين :</a:t>
            </a:r>
            <a:endParaRPr lang="en-US" dirty="0" smtClean="0"/>
          </a:p>
          <a:p>
            <a:pPr algn="justLow"/>
            <a:r>
              <a:rPr lang="ar-SA" dirty="0" err="1" smtClean="0"/>
              <a:t>الاول</a:t>
            </a:r>
            <a:r>
              <a:rPr lang="ar-SA" dirty="0" smtClean="0"/>
              <a:t> : </a:t>
            </a:r>
            <a:r>
              <a:rPr lang="ar-SA" dirty="0" err="1" smtClean="0"/>
              <a:t>اسعار</a:t>
            </a:r>
            <a:r>
              <a:rPr lang="ar-SA" dirty="0" smtClean="0"/>
              <a:t> الصرف العائمة</a:t>
            </a:r>
            <a:endParaRPr lang="en-US" dirty="0" smtClean="0"/>
          </a:p>
          <a:p>
            <a:pPr algn="justLow"/>
            <a:r>
              <a:rPr lang="ar-SA" dirty="0" smtClean="0"/>
              <a:t>الثني:</a:t>
            </a:r>
            <a:r>
              <a:rPr lang="ar-SA" dirty="0" err="1" smtClean="0"/>
              <a:t>اسعار</a:t>
            </a:r>
            <a:r>
              <a:rPr lang="ar-SA" dirty="0" smtClean="0"/>
              <a:t> الصرف الثابتة</a:t>
            </a:r>
            <a:endParaRPr lang="en-US" dirty="0" smtClean="0"/>
          </a:p>
          <a:p>
            <a:pPr algn="justLow"/>
            <a:r>
              <a:rPr lang="fa-IR" dirty="0" smtClean="0"/>
              <a:t> </a:t>
            </a:r>
            <a:endParaRPr lang="en-US" dirty="0" smtClean="0"/>
          </a:p>
          <a:p>
            <a:pPr algn="justLow"/>
            <a:r>
              <a:rPr lang="fa-IR" dirty="0" smtClean="0"/>
              <a:t> </a:t>
            </a:r>
            <a:endParaRPr lang="en-US" dirty="0" smtClean="0"/>
          </a:p>
          <a:p>
            <a:pPr algn="justLow"/>
            <a:r>
              <a:rPr lang="fa-IR" b="1" dirty="0" smtClean="0">
                <a:solidFill>
                  <a:schemeClr val="accent3">
                    <a:lumMod val="50000"/>
                  </a:schemeClr>
                </a:solidFill>
              </a:rPr>
              <a:t>اسعار الصرف العائمة</a:t>
            </a:r>
            <a:endParaRPr lang="en-US" dirty="0" smtClean="0">
              <a:solidFill>
                <a:schemeClr val="accent3">
                  <a:lumMod val="50000"/>
                </a:schemeClr>
              </a:solidFill>
            </a:endParaRPr>
          </a:p>
          <a:p>
            <a:pPr algn="justLow"/>
            <a:r>
              <a:rPr lang="fa-IR" dirty="0" smtClean="0"/>
              <a:t>-</a:t>
            </a:r>
            <a:r>
              <a:rPr lang="ar-SA" dirty="0" smtClean="0"/>
              <a:t> في ظل أسعار الصرف الحرة العائمة يتحدد </a:t>
            </a:r>
            <a:r>
              <a:rPr lang="ar-SA" dirty="0" err="1" smtClean="0"/>
              <a:t>سعرالصرف</a:t>
            </a:r>
            <a:r>
              <a:rPr lang="ar-SA" dirty="0" smtClean="0"/>
              <a:t> نتيجة للتفاعل بين قوى العرض والطلب في سوق حرة </a:t>
            </a:r>
            <a:r>
              <a:rPr lang="ar-SA" dirty="0" err="1" smtClean="0"/>
              <a:t>كماهو</a:t>
            </a:r>
            <a:r>
              <a:rPr lang="ar-SA" dirty="0" smtClean="0"/>
              <a:t> واضح في الشكل التالي:</a:t>
            </a:r>
            <a:endParaRPr lang="en-US" dirty="0" smtClean="0"/>
          </a:p>
          <a:p>
            <a:pPr algn="justLow"/>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042"/>
            <a:ext cx="8229600" cy="1643074"/>
          </a:xfrm>
          <a:solidFill>
            <a:schemeClr val="accent6">
              <a:lumMod val="20000"/>
              <a:lumOff val="80000"/>
            </a:schemeClr>
          </a:solidFill>
        </p:spPr>
        <p:txBody>
          <a:bodyPr>
            <a:noAutofit/>
          </a:bodyPr>
          <a:lstStyle/>
          <a:p>
            <a:pPr algn="justLow"/>
            <a:r>
              <a:rPr lang="ar-SA" sz="1800" b="1" dirty="0" smtClean="0">
                <a:ea typeface="Times New Roman"/>
              </a:rPr>
              <a:t>يمثل المنحنى </a:t>
            </a:r>
            <a:r>
              <a:rPr lang="en-US" sz="1800" b="1" dirty="0" smtClean="0">
                <a:latin typeface="Arial"/>
                <a:ea typeface="Times New Roman"/>
              </a:rPr>
              <a:t>D1</a:t>
            </a:r>
            <a:r>
              <a:rPr lang="ar-SA" sz="1800" b="1" dirty="0" smtClean="0">
                <a:latin typeface="Arial"/>
                <a:ea typeface="Times New Roman"/>
              </a:rPr>
              <a:t> طلب العراق على </a:t>
            </a:r>
            <a:r>
              <a:rPr lang="ar-SA" sz="1800" b="1" dirty="0" err="1" smtClean="0">
                <a:latin typeface="Arial"/>
                <a:ea typeface="Times New Roman"/>
              </a:rPr>
              <a:t>الباونات</a:t>
            </a:r>
            <a:r>
              <a:rPr lang="ar-SA" sz="1800" b="1" dirty="0" smtClean="0">
                <a:latin typeface="Arial"/>
                <a:ea typeface="Times New Roman"/>
              </a:rPr>
              <a:t> الإسترلينية أما المنحى (</a:t>
            </a:r>
            <a:r>
              <a:rPr lang="en-US" sz="1800" b="1" dirty="0" smtClean="0">
                <a:latin typeface="Arial"/>
                <a:ea typeface="Times New Roman"/>
              </a:rPr>
              <a:t>S</a:t>
            </a:r>
            <a:r>
              <a:rPr lang="ar-SA" sz="1800" b="1" dirty="0" smtClean="0">
                <a:latin typeface="Arial"/>
                <a:ea typeface="Times New Roman"/>
              </a:rPr>
              <a:t>) فيمثل عرض </a:t>
            </a:r>
            <a:r>
              <a:rPr lang="ar-SA" sz="1800" b="1" dirty="0" err="1" smtClean="0">
                <a:latin typeface="Arial"/>
                <a:ea typeface="Times New Roman"/>
              </a:rPr>
              <a:t>الباونات</a:t>
            </a:r>
            <a:r>
              <a:rPr lang="ar-SA" sz="1800" b="1" dirty="0" smtClean="0">
                <a:latin typeface="Arial"/>
                <a:ea typeface="Times New Roman"/>
              </a:rPr>
              <a:t> وان سعر الصرف يتحدد عند نقطة تقاطع الطلب مع العرض عند السعر </a:t>
            </a:r>
            <a:r>
              <a:rPr lang="en-US" sz="1800" b="1" dirty="0" smtClean="0">
                <a:latin typeface="Arial"/>
                <a:ea typeface="Times New Roman"/>
              </a:rPr>
              <a:t>P1 </a:t>
            </a:r>
            <a:r>
              <a:rPr lang="ar-SA" sz="1800" b="1" dirty="0" smtClean="0">
                <a:latin typeface="Arial"/>
                <a:ea typeface="Times New Roman"/>
              </a:rPr>
              <a:t>، ولكن إذا ارتفع الطلب على </a:t>
            </a:r>
            <a:r>
              <a:rPr lang="ar-SA" sz="1800" b="1" dirty="0" err="1" smtClean="0">
                <a:latin typeface="Arial"/>
                <a:ea typeface="Times New Roman"/>
              </a:rPr>
              <a:t>الباونات</a:t>
            </a:r>
            <a:r>
              <a:rPr lang="ar-SA" sz="1800" b="1" dirty="0" smtClean="0">
                <a:latin typeface="Arial"/>
                <a:ea typeface="Times New Roman"/>
              </a:rPr>
              <a:t> إلى </a:t>
            </a:r>
            <a:r>
              <a:rPr lang="en-US" sz="1800" b="1" dirty="0" smtClean="0">
                <a:latin typeface="Arial"/>
                <a:ea typeface="Times New Roman"/>
              </a:rPr>
              <a:t>D2</a:t>
            </a:r>
            <a:r>
              <a:rPr lang="ar-SA" sz="1800" b="1" dirty="0" smtClean="0">
                <a:latin typeface="Arial"/>
                <a:ea typeface="Times New Roman"/>
              </a:rPr>
              <a:t> فأن السعر سيتحرك إلى المستوى </a:t>
            </a:r>
            <a:r>
              <a:rPr lang="en-US" sz="1800" b="1" dirty="0" smtClean="0">
                <a:latin typeface="Arial"/>
                <a:ea typeface="Times New Roman"/>
              </a:rPr>
              <a:t>P2</a:t>
            </a:r>
            <a:r>
              <a:rPr lang="ar-SA" sz="1800" b="1" dirty="0" smtClean="0">
                <a:latin typeface="Arial"/>
                <a:ea typeface="Times New Roman"/>
              </a:rPr>
              <a:t> مما يعني ارتفاع سعر الصرف ، أي أن السعر التوازني هو السعر الذي تتساوى فيه الكمية المطلوبة من العملة</a:t>
            </a:r>
            <a:r>
              <a:rPr lang="ar-SA" sz="1600" b="1" dirty="0" smtClean="0">
                <a:ea typeface="Times New Roman"/>
              </a:rPr>
              <a:t> الأجنبية مع الكمية المعروضة منها </a:t>
            </a:r>
            <a:r>
              <a:rPr lang="en-US" sz="3600" b="1" dirty="0" smtClean="0"/>
              <a:t/>
            </a:r>
            <a:br>
              <a:rPr lang="en-US" sz="3600" b="1" dirty="0" smtClean="0"/>
            </a:br>
            <a:endParaRPr lang="ar-SA" sz="3600" dirty="0"/>
          </a:p>
        </p:txBody>
      </p:sp>
      <p:pic>
        <p:nvPicPr>
          <p:cNvPr id="4" name="عنصر نائب للمحتوى 3"/>
          <p:cNvPicPr>
            <a:picLocks noGrp="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285852" y="2214554"/>
            <a:ext cx="6643734" cy="4071966"/>
          </a:xfrm>
          <a:prstGeom prst="rect">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2528"/>
          </a:xfrm>
        </p:spPr>
        <p:txBody>
          <a:bodyPr>
            <a:normAutofit fontScale="90000"/>
          </a:bodyPr>
          <a:lstStyle/>
          <a:p>
            <a:endParaRPr lang="ar-SA" dirty="0"/>
          </a:p>
        </p:txBody>
      </p:sp>
      <p:sp>
        <p:nvSpPr>
          <p:cNvPr id="3" name="عنصر نائب للمحتوى 2"/>
          <p:cNvSpPr>
            <a:spLocks noGrp="1"/>
          </p:cNvSpPr>
          <p:nvPr>
            <p:ph idx="1"/>
          </p:nvPr>
        </p:nvSpPr>
        <p:spPr>
          <a:xfrm>
            <a:off x="457200" y="571480"/>
            <a:ext cx="8229600" cy="5554683"/>
          </a:xfrm>
          <a:solidFill>
            <a:schemeClr val="accent6">
              <a:lumMod val="20000"/>
              <a:lumOff val="80000"/>
            </a:schemeClr>
          </a:solidFill>
        </p:spPr>
        <p:txBody>
          <a:bodyPr>
            <a:normAutofit fontScale="85000" lnSpcReduction="20000"/>
          </a:bodyPr>
          <a:lstStyle/>
          <a:p>
            <a:pPr algn="justLow"/>
            <a:r>
              <a:rPr lang="ar-SA" dirty="0" smtClean="0"/>
              <a:t>ولسعر الصرف العائم عدة مزايا منها أنه يستجيب بسرعة للتغيرات في العرض والطلب على السعر الأجنبي ، كما إنه يزيل الاختلال في توازن ميزان المدفوعات بصورة تلقائية . </a:t>
            </a:r>
            <a:endParaRPr lang="en-US" dirty="0" smtClean="0"/>
          </a:p>
          <a:p>
            <a:pPr algn="justLow"/>
            <a:r>
              <a:rPr lang="ar-SA" dirty="0" smtClean="0"/>
              <a:t>رغم ذلك فان هنالك عدة اعتراضات على هذا السعر وذلك بسبب عدم الاستقرار لمدة طويلة مما يؤثر بصورة كبيرة على التجارة الخارجية بسبب خلقه حالة من الصعب على الحكومات تنفيذ سياسات مالية ونقدية ملائمة .</a:t>
            </a:r>
            <a:endParaRPr lang="en-US" dirty="0" smtClean="0"/>
          </a:p>
          <a:p>
            <a:pPr algn="justLow"/>
            <a:r>
              <a:rPr lang="ar-SA" sz="2800" b="1" dirty="0" smtClean="0">
                <a:solidFill>
                  <a:schemeClr val="accent3">
                    <a:lumMod val="50000"/>
                  </a:schemeClr>
                </a:solidFill>
              </a:rPr>
              <a:t> أسعار الصرف الثابتة </a:t>
            </a:r>
            <a:endParaRPr lang="en-US" sz="2800" dirty="0" smtClean="0">
              <a:solidFill>
                <a:schemeClr val="accent3">
                  <a:lumMod val="50000"/>
                </a:schemeClr>
              </a:solidFill>
            </a:endParaRPr>
          </a:p>
          <a:p>
            <a:pPr algn="justLow"/>
            <a:r>
              <a:rPr lang="ar-SA" dirty="0" smtClean="0"/>
              <a:t>يعني سعر الصرف المحدد أو الثابت، مدفوعات قائمة علی علاقات ثابتة ومتفق عليها بين العملات العالمية ، ويلاحظ على أسعار الصرف الثابتة أنها  تتطلب احتياطات نقدية دولية كبيرة لمواجهة التقلبات في الطلب على مختلف العملات الدولية الرئيسية. ولعل  أهم فائدة يمكن لأسعار الصرف الثابتة أن تقدمها تكمن في أنها تضفي استقرار على التجارة الخارجية إذ أنها تقلل من عنصر " عدم التأكد" حول الأسعار الدولية مما يخلق جوا ملائما للنمو في التجارة الخارجية .</a:t>
            </a:r>
            <a:endParaRPr lang="en-US" dirty="0" smtClean="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25404"/>
          </a:xfrm>
        </p:spPr>
        <p:txBody>
          <a:bodyPr>
            <a:normAutofit fontScale="90000"/>
          </a:bodyPr>
          <a:lstStyle/>
          <a:p>
            <a:endParaRPr lang="ar-SA" dirty="0"/>
          </a:p>
        </p:txBody>
      </p:sp>
      <p:sp>
        <p:nvSpPr>
          <p:cNvPr id="3" name="عنصر نائب للمحتوى 2"/>
          <p:cNvSpPr>
            <a:spLocks noGrp="1"/>
          </p:cNvSpPr>
          <p:nvPr>
            <p:ph idx="1"/>
          </p:nvPr>
        </p:nvSpPr>
        <p:spPr>
          <a:xfrm>
            <a:off x="457200" y="714356"/>
            <a:ext cx="8229600" cy="5411807"/>
          </a:xfrm>
          <a:solidFill>
            <a:schemeClr val="accent6">
              <a:lumMod val="20000"/>
              <a:lumOff val="80000"/>
            </a:schemeClr>
          </a:solidFill>
        </p:spPr>
        <p:txBody>
          <a:bodyPr>
            <a:normAutofit fontScale="92500" lnSpcReduction="20000"/>
          </a:bodyPr>
          <a:lstStyle/>
          <a:p>
            <a:r>
              <a:rPr lang="ar-SA" sz="2000" b="1" dirty="0" smtClean="0">
                <a:solidFill>
                  <a:schemeClr val="accent3">
                    <a:lumMod val="50000"/>
                  </a:schemeClr>
                </a:solidFill>
              </a:rPr>
              <a:t>نظام الأسعار الثابتة في ظل قاعدة الذهب </a:t>
            </a:r>
            <a:endParaRPr lang="en-US" sz="2000" dirty="0" smtClean="0">
              <a:solidFill>
                <a:schemeClr val="accent3">
                  <a:lumMod val="50000"/>
                </a:schemeClr>
              </a:solidFill>
            </a:endParaRPr>
          </a:p>
          <a:p>
            <a:pPr algn="justLow"/>
            <a:r>
              <a:rPr lang="ar-SA" sz="2200" dirty="0" smtClean="0"/>
              <a:t>حتى الثلاثينيات من القرن الماضي كان نظام سعر الصرف الثابت مرتبطا بما يدعي  </a:t>
            </a:r>
            <a:r>
              <a:rPr lang="ar-SA" sz="2200" dirty="0" err="1" smtClean="0"/>
              <a:t>ب</a:t>
            </a:r>
            <a:r>
              <a:rPr lang="ar-SA" sz="2200" dirty="0" smtClean="0"/>
              <a:t>- ( قاعدة الذهب ) التي استندت إليها أسعار صرف عملات معظم بلدان العالم </a:t>
            </a:r>
            <a:r>
              <a:rPr lang="ar-SA" sz="2200" dirty="0" err="1" smtClean="0"/>
              <a:t>خلالالخمسين</a:t>
            </a:r>
            <a:r>
              <a:rPr lang="ar-SA" sz="2200" dirty="0" smtClean="0"/>
              <a:t> سنة السابقة للحرب العالمية الأولى وبدرجات مختلفة حتى الكساد الكبير في الثلاثينيات من ذات القرن ، وفي ظل قاعدة الذهب هناك أمران مؤكدان:</a:t>
            </a:r>
            <a:endParaRPr lang="en-US" sz="2200" dirty="0" smtClean="0"/>
          </a:p>
          <a:p>
            <a:pPr algn="justLow"/>
            <a:r>
              <a:rPr lang="ar-SA" sz="2200" dirty="0" smtClean="0"/>
              <a:t>أ. السماح </a:t>
            </a:r>
            <a:r>
              <a:rPr lang="ar-SA" sz="2200" dirty="0" err="1" smtClean="0"/>
              <a:t>لاي</a:t>
            </a:r>
            <a:r>
              <a:rPr lang="ar-SA" sz="2200" dirty="0" smtClean="0"/>
              <a:t> بلد بتصدير واستيراد الذهب دون قيود. </a:t>
            </a:r>
            <a:endParaRPr lang="en-US" sz="2200" dirty="0" smtClean="0"/>
          </a:p>
          <a:p>
            <a:pPr algn="justLow"/>
            <a:r>
              <a:rPr lang="ar-SA" sz="2200" dirty="0" smtClean="0"/>
              <a:t> ب . يحدد كل بلد عملته في أطار كمية معينة من الذهب ، ويضمن تحويل </a:t>
            </a:r>
            <a:r>
              <a:rPr lang="ar-SA" sz="2200" dirty="0" err="1" smtClean="0"/>
              <a:t>اية</a:t>
            </a:r>
            <a:r>
              <a:rPr lang="ar-SA" sz="2200" dirty="0" smtClean="0"/>
              <a:t> كمية من تلك العملة إلى ذهب بالمقدار المحدد منه.</a:t>
            </a:r>
            <a:endParaRPr lang="en-US" sz="2200" dirty="0" smtClean="0"/>
          </a:p>
          <a:p>
            <a:pPr algn="justLow"/>
            <a:r>
              <a:rPr lang="ar-SA" sz="2200" dirty="0" smtClean="0"/>
              <a:t> ففي ظل قاعدة الذهب تتحدد قيمة كل عملة بمقدار معين من الذهب كان تكون قيمة الدينار مساوية </a:t>
            </a:r>
            <a:r>
              <a:rPr lang="ar-SA" sz="2200" dirty="0" err="1" smtClean="0"/>
              <a:t>ل</a:t>
            </a:r>
            <a:r>
              <a:rPr lang="ar-SA" sz="2200" dirty="0" smtClean="0"/>
              <a:t> (</a:t>
            </a:r>
            <a:r>
              <a:rPr lang="fa-IR" sz="2200" dirty="0" smtClean="0"/>
              <a:t>2.828</a:t>
            </a:r>
            <a:r>
              <a:rPr lang="ar-SA" sz="2200" dirty="0" smtClean="0"/>
              <a:t>44</a:t>
            </a:r>
            <a:r>
              <a:rPr lang="fa-IR" sz="2200" dirty="0" smtClean="0"/>
              <a:t>) </a:t>
            </a:r>
            <a:r>
              <a:rPr lang="ar-SA" sz="2200" dirty="0" smtClean="0"/>
              <a:t>غم من الذهب ، </a:t>
            </a:r>
            <a:r>
              <a:rPr lang="ar-SA" sz="2200" dirty="0" err="1" smtClean="0"/>
              <a:t>فاذا</a:t>
            </a:r>
            <a:r>
              <a:rPr lang="ar-SA" sz="2200" dirty="0" smtClean="0"/>
              <a:t> حددت دولة أخرى قيمة عملتها مثلا </a:t>
            </a:r>
            <a:r>
              <a:rPr lang="ar-SA" sz="2200" dirty="0" err="1" smtClean="0"/>
              <a:t>ب</a:t>
            </a:r>
            <a:r>
              <a:rPr lang="ar-SA" sz="2200" dirty="0" smtClean="0"/>
              <a:t>(</a:t>
            </a:r>
            <a:r>
              <a:rPr lang="fa-IR" sz="2200" dirty="0" smtClean="0"/>
              <a:t>1.</a:t>
            </a:r>
            <a:r>
              <a:rPr lang="ar-SA" sz="2200" dirty="0" smtClean="0"/>
              <a:t>4</a:t>
            </a:r>
            <a:r>
              <a:rPr lang="fa-IR" sz="2200" dirty="0" smtClean="0"/>
              <a:t>1</a:t>
            </a:r>
            <a:r>
              <a:rPr lang="ar-SA" sz="2200" dirty="0" smtClean="0"/>
              <a:t>4</a:t>
            </a:r>
            <a:r>
              <a:rPr lang="fa-IR" sz="2200" dirty="0" smtClean="0"/>
              <a:t>22</a:t>
            </a:r>
            <a:r>
              <a:rPr lang="fa-IR" sz="2200" dirty="0" smtClean="0"/>
              <a:t>) </a:t>
            </a:r>
            <a:r>
              <a:rPr lang="ar-SA" sz="2200" dirty="0" smtClean="0"/>
              <a:t>غم من الذهب فمعنى ذلك </a:t>
            </a:r>
            <a:r>
              <a:rPr lang="ar-SA" sz="2200" dirty="0" err="1" smtClean="0"/>
              <a:t>انسعر</a:t>
            </a:r>
            <a:r>
              <a:rPr lang="ar-SA" sz="2200" dirty="0" smtClean="0"/>
              <a:t> الصرف الدينار بتلك العملة سيكون دينار واحد يساوي وحدتين من تلك العملة </a:t>
            </a:r>
            <a:r>
              <a:rPr lang="ar-SA" sz="2200" dirty="0" err="1" smtClean="0"/>
              <a:t>الأن</a:t>
            </a:r>
            <a:r>
              <a:rPr lang="ar-SA" sz="2200" dirty="0" smtClean="0"/>
              <a:t> (2.82844 / 1.41422= 2 </a:t>
            </a:r>
            <a:r>
              <a:rPr lang="fa-IR" sz="2200" dirty="0" smtClean="0"/>
              <a:t>) .</a:t>
            </a:r>
            <a:endParaRPr lang="en-US" sz="2200" dirty="0" smtClean="0"/>
          </a:p>
          <a:p>
            <a:pPr algn="justLow"/>
            <a:r>
              <a:rPr lang="ar-SA" sz="2400" b="1" dirty="0" err="1" smtClean="0">
                <a:solidFill>
                  <a:schemeClr val="accent3">
                    <a:lumMod val="50000"/>
                  </a:schemeClr>
                </a:solidFill>
              </a:rPr>
              <a:t>الاسعار</a:t>
            </a:r>
            <a:r>
              <a:rPr lang="ar-SA" sz="2400" b="1" dirty="0" smtClean="0">
                <a:solidFill>
                  <a:schemeClr val="accent3">
                    <a:lumMod val="50000"/>
                  </a:schemeClr>
                </a:solidFill>
              </a:rPr>
              <a:t> الثابتة في ظل نظام </a:t>
            </a:r>
            <a:r>
              <a:rPr lang="ar-SA" sz="2400" b="1" dirty="0" err="1" smtClean="0">
                <a:solidFill>
                  <a:schemeClr val="accent3">
                    <a:lumMod val="50000"/>
                  </a:schemeClr>
                </a:solidFill>
              </a:rPr>
              <a:t>بيرتون</a:t>
            </a:r>
            <a:r>
              <a:rPr lang="ar-SA" sz="2400" b="1" dirty="0" smtClean="0">
                <a:solidFill>
                  <a:schemeClr val="accent3">
                    <a:lumMod val="50000"/>
                  </a:schemeClr>
                </a:solidFill>
              </a:rPr>
              <a:t> </a:t>
            </a:r>
            <a:r>
              <a:rPr lang="ar-SA" sz="2400" b="1" dirty="0" err="1" smtClean="0">
                <a:solidFill>
                  <a:schemeClr val="accent3">
                    <a:lumMod val="50000"/>
                  </a:schemeClr>
                </a:solidFill>
              </a:rPr>
              <a:t>وودز</a:t>
            </a:r>
            <a:r>
              <a:rPr lang="ar-SA" sz="2400" b="1" dirty="0" smtClean="0">
                <a:solidFill>
                  <a:schemeClr val="accent3">
                    <a:lumMod val="50000"/>
                  </a:schemeClr>
                </a:solidFill>
              </a:rPr>
              <a:t> </a:t>
            </a:r>
            <a:endParaRPr lang="en-US" sz="2400" dirty="0" smtClean="0">
              <a:solidFill>
                <a:schemeClr val="accent3">
                  <a:lumMod val="50000"/>
                </a:schemeClr>
              </a:solidFill>
            </a:endParaRPr>
          </a:p>
          <a:p>
            <a:pPr algn="justLow"/>
            <a:r>
              <a:rPr lang="ar-SA" sz="2400" dirty="0" smtClean="0"/>
              <a:t>تتبع معظم ترتيبات الصرف الحالية في تمويل التجارة من نظام صندوق النقد الدولي الذي </a:t>
            </a:r>
            <a:r>
              <a:rPr lang="ar-SA" sz="2400" dirty="0" err="1" smtClean="0"/>
              <a:t>انشاته</a:t>
            </a:r>
            <a:r>
              <a:rPr lang="ar-SA" sz="2400" dirty="0" smtClean="0"/>
              <a:t> اتفاقية </a:t>
            </a:r>
            <a:r>
              <a:rPr lang="ar-SA" sz="2400" dirty="0" err="1" smtClean="0"/>
              <a:t>بيريتون</a:t>
            </a:r>
            <a:r>
              <a:rPr lang="ar-SA" sz="2400" dirty="0" smtClean="0"/>
              <a:t> </a:t>
            </a:r>
            <a:r>
              <a:rPr lang="ar-SA" sz="2400" dirty="0" err="1" smtClean="0"/>
              <a:t>وودز</a:t>
            </a:r>
            <a:r>
              <a:rPr lang="ar-SA" sz="2400" dirty="0" smtClean="0"/>
              <a:t> عام 1944 والذي يقوم على مبدأين :</a:t>
            </a:r>
            <a:endParaRPr lang="en-US" sz="2400" dirty="0" smtClean="0"/>
          </a:p>
          <a:p>
            <a:pPr lvl="0" algn="justLow"/>
            <a:r>
              <a:rPr lang="ar-SA" sz="2400" dirty="0" smtClean="0"/>
              <a:t>نظام صرف </a:t>
            </a:r>
            <a:r>
              <a:rPr lang="ar-SA" sz="2400" dirty="0" err="1" smtClean="0"/>
              <a:t>اجنبي</a:t>
            </a:r>
            <a:r>
              <a:rPr lang="ar-SA" sz="2400" dirty="0" smtClean="0"/>
              <a:t> ثابت قابل للتعديل بين العملات المختلفة .</a:t>
            </a:r>
            <a:endParaRPr lang="en-US" sz="2400" dirty="0" smtClean="0"/>
          </a:p>
          <a:p>
            <a:pPr lvl="0" algn="justLow"/>
            <a:r>
              <a:rPr lang="ar-SA" sz="2400" dirty="0" smtClean="0"/>
              <a:t> قيام صندوق النقد بإدارة نظام الصرف الثابت القابل للتعديل يتم في ظل تثبيت العملات وعدم السماح لها بالتغير في القيمة بأكثر من نسبة مئوية معينة .</a:t>
            </a:r>
            <a:endParaRPr lang="en-US" sz="2400" dirty="0" smtClean="0"/>
          </a:p>
          <a:p>
            <a:pPr algn="justLow"/>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a:solidFill>
            <a:schemeClr val="tx2">
              <a:lumMod val="40000"/>
              <a:lumOff val="60000"/>
            </a:schemeClr>
          </a:solidFill>
        </p:spPr>
        <p:txBody>
          <a:bodyPr>
            <a:normAutofit/>
          </a:bodyPr>
          <a:lstStyle/>
          <a:p>
            <a:r>
              <a:rPr lang="ar-SA" sz="3600" b="1" dirty="0" smtClean="0">
                <a:solidFill>
                  <a:srgbClr val="C00000"/>
                </a:solidFill>
              </a:rPr>
              <a:t>المشكلات الاقتصادية : البطالة </a:t>
            </a:r>
            <a:endParaRPr lang="ar-SA" sz="3600" dirty="0">
              <a:solidFill>
                <a:srgbClr val="C00000"/>
              </a:solidFill>
            </a:endParaRPr>
          </a:p>
        </p:txBody>
      </p:sp>
      <p:sp>
        <p:nvSpPr>
          <p:cNvPr id="3" name="عنصر نائب للمحتوى 2"/>
          <p:cNvSpPr>
            <a:spLocks noGrp="1"/>
          </p:cNvSpPr>
          <p:nvPr>
            <p:ph idx="1"/>
          </p:nvPr>
        </p:nvSpPr>
        <p:spPr>
          <a:xfrm>
            <a:off x="457200" y="785794"/>
            <a:ext cx="8229600" cy="5340369"/>
          </a:xfrm>
          <a:solidFill>
            <a:schemeClr val="accent6">
              <a:lumMod val="20000"/>
              <a:lumOff val="80000"/>
            </a:schemeClr>
          </a:solidFill>
        </p:spPr>
        <p:txBody>
          <a:bodyPr>
            <a:normAutofit fontScale="62500" lnSpcReduction="20000"/>
          </a:bodyPr>
          <a:lstStyle/>
          <a:p>
            <a:r>
              <a:rPr lang="ar-SA" b="1" dirty="0" smtClean="0">
                <a:solidFill>
                  <a:srgbClr val="C00000"/>
                </a:solidFill>
              </a:rPr>
              <a:t>مفهوم البطالة </a:t>
            </a:r>
            <a:endParaRPr lang="en-US" dirty="0" smtClean="0">
              <a:solidFill>
                <a:srgbClr val="C00000"/>
              </a:solidFill>
            </a:endParaRPr>
          </a:p>
          <a:p>
            <a:pPr algn="justLow"/>
            <a:r>
              <a:rPr lang="ar-SA" dirty="0" smtClean="0"/>
              <a:t>البطالة تعني وجود عاطلين عن العمل ، وقد أجمع الاقتصاديون والخبراء . وحسب ما أوصت </a:t>
            </a:r>
            <a:r>
              <a:rPr lang="ar-SA" dirty="0" err="1" smtClean="0"/>
              <a:t>به</a:t>
            </a:r>
            <a:r>
              <a:rPr lang="ar-SA" dirty="0" smtClean="0"/>
              <a:t> منظمة العمل الدولية </a:t>
            </a:r>
            <a:r>
              <a:rPr lang="en-US" dirty="0" smtClean="0"/>
              <a:t>ILO</a:t>
            </a:r>
            <a:r>
              <a:rPr lang="ar-SA" dirty="0" smtClean="0"/>
              <a:t> . على تعريف العاطلين عن العمل بأنهم : «كل من هم قادرين على العمل، وراغبين فيه، ويبحثون عنه، ويقبلون </a:t>
            </a:r>
            <a:r>
              <a:rPr lang="ar-SA" dirty="0" err="1" smtClean="0"/>
              <a:t>به</a:t>
            </a:r>
            <a:r>
              <a:rPr lang="ar-SA" dirty="0" smtClean="0"/>
              <a:t> عند مستوى الأجر السائد، ولكن دون جدوى». وينطبق هذا التعريف على العاطلين الذين يدخلون سوق العمل لأول مرة، وعلى العاطلين الذين سبق لهم العمل واضطروا لتركه لأي سبب من الأسباب.</a:t>
            </a:r>
            <a:endParaRPr lang="en-US" dirty="0" smtClean="0"/>
          </a:p>
          <a:p>
            <a:pPr algn="justLow"/>
            <a:r>
              <a:rPr lang="ar-SA" dirty="0" smtClean="0"/>
              <a:t>ومن هذا المفهوم نستنتج وجود شرطان </a:t>
            </a:r>
            <a:r>
              <a:rPr lang="ar-SA" dirty="0" err="1" smtClean="0"/>
              <a:t>اساسيان</a:t>
            </a:r>
            <a:r>
              <a:rPr lang="ar-SA" dirty="0" smtClean="0"/>
              <a:t> يجتمعان معاً لتسمية </a:t>
            </a:r>
            <a:r>
              <a:rPr lang="ar-SA" dirty="0" err="1" smtClean="0"/>
              <a:t>الافراد</a:t>
            </a:r>
            <a:r>
              <a:rPr lang="ar-SA" dirty="0" smtClean="0"/>
              <a:t> بالعاطلين عن العمل وهما:</a:t>
            </a:r>
            <a:endParaRPr lang="en-US" dirty="0" smtClean="0"/>
          </a:p>
          <a:p>
            <a:pPr lvl="0" algn="justLow"/>
            <a:r>
              <a:rPr lang="ar-SA" dirty="0" err="1" smtClean="0"/>
              <a:t>ان</a:t>
            </a:r>
            <a:r>
              <a:rPr lang="ar-SA" dirty="0" smtClean="0"/>
              <a:t> يكونوا قادرين عن العمل</a:t>
            </a:r>
            <a:endParaRPr lang="en-US" dirty="0" smtClean="0"/>
          </a:p>
          <a:p>
            <a:pPr lvl="0" algn="justLow"/>
            <a:r>
              <a:rPr lang="ar-SA" dirty="0" err="1" smtClean="0"/>
              <a:t>ان</a:t>
            </a:r>
            <a:r>
              <a:rPr lang="ar-SA" dirty="0" smtClean="0"/>
              <a:t> يبحثوا عن فرص للعمل</a:t>
            </a:r>
            <a:endParaRPr lang="en-US" dirty="0" smtClean="0"/>
          </a:p>
          <a:p>
            <a:pPr algn="justLow"/>
            <a:r>
              <a:rPr lang="ar-SA" b="1" dirty="0" smtClean="0">
                <a:solidFill>
                  <a:srgbClr val="C00000"/>
                </a:solidFill>
              </a:rPr>
              <a:t>قياس البطالة </a:t>
            </a:r>
            <a:endParaRPr lang="en-US" dirty="0" smtClean="0">
              <a:solidFill>
                <a:srgbClr val="C00000"/>
              </a:solidFill>
            </a:endParaRPr>
          </a:p>
          <a:p>
            <a:pPr algn="justLow"/>
            <a:r>
              <a:rPr lang="ar-SA" dirty="0" smtClean="0"/>
              <a:t>تقاس البطالة في أي مجتمع من خلال </a:t>
            </a:r>
            <a:r>
              <a:rPr lang="ar-SA" dirty="0" err="1" smtClean="0"/>
              <a:t>امكانية</a:t>
            </a:r>
            <a:r>
              <a:rPr lang="ar-SA" dirty="0" smtClean="0"/>
              <a:t> التوصل </a:t>
            </a:r>
            <a:r>
              <a:rPr lang="ar-SA" dirty="0" err="1" smtClean="0"/>
              <a:t>الى</a:t>
            </a:r>
            <a:r>
              <a:rPr lang="ar-SA" dirty="0" smtClean="0"/>
              <a:t> معدل البطالة ، أي حساب البطالة كنسبة مئوية من قوة العمل .</a:t>
            </a:r>
            <a:endParaRPr lang="en-US" dirty="0" smtClean="0"/>
          </a:p>
          <a:p>
            <a:pPr algn="justLow"/>
            <a:r>
              <a:rPr lang="ar-SA" dirty="0" smtClean="0"/>
              <a:t>والمعادلة </a:t>
            </a:r>
            <a:r>
              <a:rPr lang="ar-SA" dirty="0" err="1" smtClean="0"/>
              <a:t>الاتية</a:t>
            </a:r>
            <a:r>
              <a:rPr lang="ar-SA" dirty="0" smtClean="0"/>
              <a:t> تعبر عن كيفية </a:t>
            </a:r>
            <a:r>
              <a:rPr lang="ar-SA" dirty="0" err="1" smtClean="0"/>
              <a:t>ايجاد</a:t>
            </a:r>
            <a:r>
              <a:rPr lang="ar-SA" dirty="0" smtClean="0"/>
              <a:t> معدل البطالة :</a:t>
            </a:r>
            <a:endParaRPr lang="en-US" dirty="0" smtClean="0"/>
          </a:p>
          <a:p>
            <a:pPr algn="justLow"/>
            <a:r>
              <a:rPr lang="ar-SA" dirty="0" smtClean="0"/>
              <a:t>معدل البطالة ( البطالة كنسبة من قوة العمل)= </a:t>
            </a:r>
            <a:r>
              <a:rPr lang="ar-SA" b="1" dirty="0" smtClean="0"/>
              <a:t>×</a:t>
            </a:r>
            <a:r>
              <a:rPr lang="ar-SA" dirty="0" smtClean="0"/>
              <a:t>100</a:t>
            </a:r>
            <a:endParaRPr lang="en-US" dirty="0" smtClean="0"/>
          </a:p>
          <a:p>
            <a:pPr algn="justLow"/>
            <a:r>
              <a:rPr lang="ar-SA" dirty="0" smtClean="0"/>
              <a:t>العاطلون عن العمل يجري تعدادهم من خلال </a:t>
            </a:r>
            <a:r>
              <a:rPr lang="ar-SA" dirty="0" err="1" smtClean="0"/>
              <a:t>احصاء</a:t>
            </a:r>
            <a:r>
              <a:rPr lang="ar-SA" dirty="0" smtClean="0"/>
              <a:t> من هم قادرين عن العمل والباحثين عنه . </a:t>
            </a:r>
            <a:r>
              <a:rPr lang="ar-SA" dirty="0" err="1" smtClean="0"/>
              <a:t>اما</a:t>
            </a:r>
            <a:r>
              <a:rPr lang="ar-SA" dirty="0" smtClean="0"/>
              <a:t> قوة العمل فتحسب من خلال ما يلي:</a:t>
            </a:r>
            <a:endParaRPr lang="en-US" dirty="0" smtClean="0"/>
          </a:p>
          <a:p>
            <a:pPr algn="justLow"/>
            <a:r>
              <a:rPr lang="ar-SA" dirty="0" smtClean="0"/>
              <a:t>قوة العمل =</a:t>
            </a:r>
            <a:r>
              <a:rPr lang="ar-SA" dirty="0" err="1" smtClean="0"/>
              <a:t>اجمالي</a:t>
            </a:r>
            <a:r>
              <a:rPr lang="ar-SA" dirty="0" smtClean="0"/>
              <a:t> عدد السكان  - (منهم في </a:t>
            </a:r>
            <a:r>
              <a:rPr lang="ar-SA" dirty="0" err="1" smtClean="0"/>
              <a:t>اعمار</a:t>
            </a:r>
            <a:r>
              <a:rPr lang="ar-SA" dirty="0" smtClean="0"/>
              <a:t> اقل من 15 سنة + من هم خارج قوة العمل من طلاب ومرضى وعجزة وغيرهم ).</a:t>
            </a:r>
            <a:endParaRPr lang="en-US" dirty="0" smtClean="0"/>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5719"/>
          </a:xfrm>
        </p:spPr>
        <p:txBody>
          <a:bodyPr>
            <a:normAutofit fontScale="90000"/>
          </a:bodyPr>
          <a:lstStyle/>
          <a:p>
            <a:endParaRPr lang="ar-SA" dirty="0"/>
          </a:p>
        </p:txBody>
      </p:sp>
      <p:sp>
        <p:nvSpPr>
          <p:cNvPr id="3" name="عنصر نائب للمحتوى 2"/>
          <p:cNvSpPr>
            <a:spLocks noGrp="1"/>
          </p:cNvSpPr>
          <p:nvPr>
            <p:ph idx="1"/>
          </p:nvPr>
        </p:nvSpPr>
        <p:spPr>
          <a:xfrm>
            <a:off x="457200" y="500042"/>
            <a:ext cx="8229600" cy="5626121"/>
          </a:xfrm>
          <a:solidFill>
            <a:schemeClr val="accent6">
              <a:lumMod val="20000"/>
              <a:lumOff val="80000"/>
            </a:schemeClr>
          </a:solidFill>
        </p:spPr>
        <p:txBody>
          <a:bodyPr>
            <a:normAutofit/>
          </a:bodyPr>
          <a:lstStyle/>
          <a:p>
            <a:pPr algn="justLow"/>
            <a:r>
              <a:rPr lang="ar-SA" sz="2200" b="1" dirty="0" smtClean="0"/>
              <a:t>-</a:t>
            </a:r>
            <a:r>
              <a:rPr lang="ar-SA" sz="2200" b="1" dirty="0" err="1" smtClean="0">
                <a:solidFill>
                  <a:srgbClr val="C00000"/>
                </a:solidFill>
              </a:rPr>
              <a:t>انواع</a:t>
            </a:r>
            <a:r>
              <a:rPr lang="ar-SA" sz="2200" b="1" dirty="0" smtClean="0">
                <a:solidFill>
                  <a:srgbClr val="C00000"/>
                </a:solidFill>
              </a:rPr>
              <a:t> </a:t>
            </a:r>
            <a:r>
              <a:rPr lang="ar-SA" sz="2200" b="1" dirty="0" smtClean="0">
                <a:solidFill>
                  <a:srgbClr val="C00000"/>
                </a:solidFill>
              </a:rPr>
              <a:t>البطالة </a:t>
            </a:r>
            <a:r>
              <a:rPr lang="ar-SA" sz="2200" b="1" dirty="0" smtClean="0"/>
              <a:t>:-</a:t>
            </a:r>
            <a:r>
              <a:rPr lang="ar-SA" sz="2400" dirty="0" smtClean="0"/>
              <a:t>يوجد عدة </a:t>
            </a:r>
            <a:r>
              <a:rPr lang="ar-SA" sz="2400" dirty="0" err="1" smtClean="0"/>
              <a:t>انواع</a:t>
            </a:r>
            <a:r>
              <a:rPr lang="ar-SA" sz="2400" dirty="0" smtClean="0"/>
              <a:t> من البطالة نذكر </a:t>
            </a:r>
            <a:r>
              <a:rPr lang="ar-SA" sz="2400" dirty="0" err="1" smtClean="0"/>
              <a:t>اهمها</a:t>
            </a:r>
            <a:r>
              <a:rPr lang="ar-SA" sz="2400" dirty="0" smtClean="0"/>
              <a:t> كما يلي</a:t>
            </a:r>
            <a:r>
              <a:rPr lang="ar-SA" sz="2400" dirty="0" smtClean="0"/>
              <a:t>:</a:t>
            </a:r>
            <a:endParaRPr lang="en-US" sz="2200" dirty="0" smtClean="0"/>
          </a:p>
          <a:p>
            <a:pPr algn="justLow"/>
            <a:r>
              <a:rPr lang="ar-SA" sz="2000" b="1" dirty="0" smtClean="0">
                <a:solidFill>
                  <a:srgbClr val="C00000"/>
                </a:solidFill>
              </a:rPr>
              <a:t>البطالة </a:t>
            </a:r>
            <a:r>
              <a:rPr lang="ar-SA" sz="2000" b="1" dirty="0" smtClean="0">
                <a:solidFill>
                  <a:srgbClr val="C00000"/>
                </a:solidFill>
              </a:rPr>
              <a:t>الدورية :</a:t>
            </a:r>
            <a:endParaRPr lang="en-US" sz="2000" b="1" dirty="0" smtClean="0">
              <a:solidFill>
                <a:srgbClr val="C00000"/>
              </a:solidFill>
            </a:endParaRPr>
          </a:p>
          <a:p>
            <a:pPr algn="justLow"/>
            <a:r>
              <a:rPr lang="ar-SA" sz="1800" dirty="0" smtClean="0"/>
              <a:t>من المعلوم أن النشاط الاقتصادي، بجميع متغيراته في </a:t>
            </a:r>
            <a:r>
              <a:rPr lang="ar-SA" sz="1800" dirty="0" err="1" smtClean="0"/>
              <a:t>الاقتصادات</a:t>
            </a:r>
            <a:r>
              <a:rPr lang="ar-SA" sz="1800" dirty="0" smtClean="0"/>
              <a:t> الرأسمالية، لا يسير عبر الزمن بوتيرة واحدة منتظمة، بل تنتاب هذا النشاط فترات صعود وهبوط دورية. ويطلق على حركة التقلبات الصاعدة والهابطة للنشاط الاقتصادي والتي يتراوح مداها الزمني بين ثلاث وعشر سنين، مصطلح «الدورة الاقتصادية» </a:t>
            </a:r>
            <a:r>
              <a:rPr lang="en-US" sz="1800" dirty="0" smtClean="0"/>
              <a:t>Business Cycles</a:t>
            </a:r>
            <a:r>
              <a:rPr lang="ar-SA" sz="1800" dirty="0" smtClean="0"/>
              <a:t> التي لها خاصية التكرار والدورية. وتتكون الدورة الاقتصادية من مرحلتين ومن نقطتي تحول </a:t>
            </a:r>
            <a:r>
              <a:rPr lang="en-US" sz="1800" dirty="0" err="1" smtClean="0"/>
              <a:t>Turnin</a:t>
            </a:r>
            <a:r>
              <a:rPr lang="en-US" sz="1800" dirty="0" smtClean="0"/>
              <a:t> Points</a:t>
            </a:r>
            <a:r>
              <a:rPr lang="ar-SA" sz="1800" dirty="0" smtClean="0"/>
              <a:t>.</a:t>
            </a:r>
            <a:endParaRPr lang="en-US" sz="1800" dirty="0" smtClean="0"/>
          </a:p>
          <a:p>
            <a:pPr algn="justLow"/>
            <a:r>
              <a:rPr lang="ar-SA" sz="1800" b="1" dirty="0" smtClean="0"/>
              <a:t>والمرحلة الأولى</a:t>
            </a:r>
            <a:r>
              <a:rPr lang="ar-SA" sz="1800" dirty="0" smtClean="0"/>
              <a:t> هي مرحلة الانتعاش </a:t>
            </a:r>
            <a:r>
              <a:rPr lang="ar-SA" sz="1800" dirty="0" err="1" smtClean="0"/>
              <a:t>بتجاه</a:t>
            </a:r>
            <a:r>
              <a:rPr lang="ar-SA" sz="1800" dirty="0" smtClean="0"/>
              <a:t> الرواج، يتجه فيها حجم الدخل والناتج والتوظف نحو التزايد، إلى أن يصل التوسع منتهاه بالوصول إلى نقطة الذروة </a:t>
            </a:r>
            <a:r>
              <a:rPr lang="en-US" sz="1800" dirty="0" smtClean="0"/>
              <a:t>Peak</a:t>
            </a:r>
            <a:r>
              <a:rPr lang="ar-SA" sz="1800" dirty="0" smtClean="0"/>
              <a:t> أو قمة الرواج، وعندها تحدث الأزمة (</a:t>
            </a:r>
            <a:r>
              <a:rPr lang="ar-SA" sz="1800" b="1" dirty="0" smtClean="0"/>
              <a:t>وهي نقطة تحول</a:t>
            </a:r>
            <a:r>
              <a:rPr lang="ar-SA" sz="1800" dirty="0" smtClean="0"/>
              <a:t>) وبعدها يتجه حجم النشاط الاقتصادي بجميع مكوناته (الدخل والناتج والتوظف...) نحو الهبوط الدوري، ليدخل الاقتصاد القومي </a:t>
            </a:r>
            <a:r>
              <a:rPr lang="ar-SA" sz="1800" b="1" dirty="0" smtClean="0"/>
              <a:t>المرحلة الثانية</a:t>
            </a:r>
            <a:r>
              <a:rPr lang="ar-SA" sz="1800" dirty="0" smtClean="0"/>
              <a:t> وهي مر حلة الانكماش إلى أن يبلغ الهبوط منتهاه بالوصول إلى نقطة قاع الانكماش وهي الركود، وبعدها مباشرة يبدأ الانتعاش  (</a:t>
            </a:r>
            <a:r>
              <a:rPr lang="ar-SA" sz="1800" b="1" dirty="0" smtClean="0"/>
              <a:t>وهي نقطة تحول</a:t>
            </a:r>
            <a:r>
              <a:rPr lang="ar-SA" sz="1800" dirty="0" smtClean="0"/>
              <a:t>) يتجه بعدها حجم النشاط الاقتصادي نحو التوسع مرة أخرى.. وهكذا . </a:t>
            </a:r>
            <a:endParaRPr lang="en-US" sz="1800" dirty="0" smtClean="0"/>
          </a:p>
          <a:p>
            <a:pPr algn="justLow"/>
            <a:r>
              <a:rPr lang="en-US" sz="1800" dirty="0" smtClean="0"/>
              <a:t> </a:t>
            </a:r>
          </a:p>
          <a:p>
            <a:endParaRPr lang="ar-SA" dirty="0"/>
          </a:p>
        </p:txBody>
      </p:sp>
      <p:pic>
        <p:nvPicPr>
          <p:cNvPr id="4" name="صورة 3"/>
          <p:cNvPicPr/>
          <p:nvPr/>
        </p:nvPicPr>
        <p:blipFill>
          <a:blip r:embed="rId2">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428728" y="4643446"/>
            <a:ext cx="6000792" cy="1500198"/>
          </a:xfrm>
          <a:prstGeom prst="rect">
            <a:avLst/>
          </a:prstGeom>
          <a:solidFill>
            <a:srgbClr val="C00000"/>
          </a:solid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96842"/>
          </a:xfrm>
        </p:spPr>
        <p:txBody>
          <a:bodyPr>
            <a:normAutofit fontScale="90000"/>
          </a:bodyPr>
          <a:lstStyle/>
          <a:p>
            <a:endParaRPr lang="ar-SA" dirty="0"/>
          </a:p>
        </p:txBody>
      </p:sp>
      <p:sp>
        <p:nvSpPr>
          <p:cNvPr id="3" name="عنصر نائب للمحتوى 2"/>
          <p:cNvSpPr>
            <a:spLocks noGrp="1"/>
          </p:cNvSpPr>
          <p:nvPr>
            <p:ph idx="1"/>
          </p:nvPr>
        </p:nvSpPr>
        <p:spPr>
          <a:xfrm>
            <a:off x="457200" y="642918"/>
            <a:ext cx="8229600" cy="5483245"/>
          </a:xfrm>
          <a:solidFill>
            <a:schemeClr val="accent6">
              <a:lumMod val="20000"/>
              <a:lumOff val="80000"/>
            </a:schemeClr>
          </a:solidFill>
        </p:spPr>
        <p:txBody>
          <a:bodyPr>
            <a:normAutofit fontScale="70000" lnSpcReduction="20000"/>
          </a:bodyPr>
          <a:lstStyle/>
          <a:p>
            <a:pPr algn="justLow"/>
            <a:r>
              <a:rPr lang="ar-SA" dirty="0" smtClean="0"/>
              <a:t>أن أهم سمات حركة الدورة الاقتصادية </a:t>
            </a:r>
            <a:r>
              <a:rPr lang="ar-SA" dirty="0" err="1" smtClean="0"/>
              <a:t>هيالتقلبات</a:t>
            </a:r>
            <a:r>
              <a:rPr lang="ar-SA" dirty="0" smtClean="0"/>
              <a:t> التي تحدث في الطلب على العمالة وما يواكبها من تقلبات </a:t>
            </a:r>
            <a:r>
              <a:rPr lang="ar-SA" dirty="0" err="1" smtClean="0"/>
              <a:t>فيمعدل</a:t>
            </a:r>
            <a:r>
              <a:rPr lang="ar-SA" dirty="0" smtClean="0"/>
              <a:t> البطالة. وأن من أهم سمات مرحلة الكساد ارتفاع </a:t>
            </a:r>
            <a:r>
              <a:rPr lang="ar-SA" dirty="0" err="1" smtClean="0"/>
              <a:t>معدلالبطالة</a:t>
            </a:r>
            <a:r>
              <a:rPr lang="ar-SA" dirty="0" smtClean="0"/>
              <a:t> وأن </a:t>
            </a:r>
            <a:r>
              <a:rPr lang="ar-SA" dirty="0" smtClean="0"/>
              <a:t>من أهم سمات مرحلة التوسع انخفاض معدل البطالة. </a:t>
            </a:r>
            <a:r>
              <a:rPr lang="ar-SA" dirty="0" err="1" smtClean="0"/>
              <a:t>وهذاهو</a:t>
            </a:r>
            <a:r>
              <a:rPr lang="ar-SA" dirty="0" smtClean="0"/>
              <a:t> </a:t>
            </a:r>
            <a:r>
              <a:rPr lang="ar-SA" dirty="0" err="1" smtClean="0"/>
              <a:t>القصود</a:t>
            </a:r>
            <a:r>
              <a:rPr lang="ar-SA" dirty="0" smtClean="0"/>
              <a:t> بالبطالة الدورية.</a:t>
            </a:r>
            <a:endParaRPr lang="en-US" dirty="0" smtClean="0"/>
          </a:p>
          <a:p>
            <a:pPr lvl="0" algn="justLow"/>
            <a:r>
              <a:rPr lang="ar-SA" dirty="0" smtClean="0"/>
              <a:t> </a:t>
            </a:r>
            <a:r>
              <a:rPr lang="ar-SA" b="1" dirty="0" smtClean="0">
                <a:solidFill>
                  <a:srgbClr val="C00000"/>
                </a:solidFill>
              </a:rPr>
              <a:t>البطالة الاحتكاكية </a:t>
            </a:r>
            <a:r>
              <a:rPr lang="en-US" b="1" dirty="0" smtClean="0">
                <a:solidFill>
                  <a:srgbClr val="C00000"/>
                </a:solidFill>
              </a:rPr>
              <a:t>Frictional Unemployment</a:t>
            </a:r>
          </a:p>
          <a:p>
            <a:pPr algn="justLow"/>
            <a:r>
              <a:rPr lang="ar-SA" dirty="0" smtClean="0"/>
              <a:t>البطالة الاحتكاكية هي البطالة التي تحدث بسبب التنقلات المستمرة للعاملين بين المناطق والمهن المختلفة، وتنشأ بسبب نقص المعلومات لدى الباحثين عن العمل، ولدى أصحاب الأعمال الذين تتوافر لديهم فرص العمل . فحينما ينتقل عامل من منطقة جغرافية لأخرى، أو يغير مهنته إلى مهنة أخرى (مع افتراض تملكه لمؤهلات هذه المهنة الجديدة)، أو حينما تقرر ربة المنزل الخروج إلى سوق العمل، بعد أن تجاوزت مرحلة تربية الأطفال ورعايتهم؛ فإن الحصول على فرصة عمل تحتاج بلا شك إلى وقت يتم فيه البحث عن الإمكانات المتاحة والمفاضلة بينها.</a:t>
            </a:r>
            <a:endParaRPr lang="en-US" dirty="0" smtClean="0"/>
          </a:p>
          <a:p>
            <a:pPr algn="justLow"/>
            <a:r>
              <a:rPr lang="ar-SA" dirty="0" smtClean="0"/>
              <a:t>والمشكلة الأساسية هنا هي أن الباحثين عن العمل وأصحاب </a:t>
            </a:r>
            <a:r>
              <a:rPr lang="ar-SA" dirty="0" err="1" smtClean="0"/>
              <a:t>الأعمالالذين</a:t>
            </a:r>
            <a:r>
              <a:rPr lang="ar-SA" dirty="0" smtClean="0"/>
              <a:t> تتوافر لديهم فرص العمل، يبحث كل منهم عن الآخر (عن طريق إعلانات الصحف، الاتصالات المباشرة، مكاتب التوظيف ...). وقد تطول فترة البحث عن العمل نتيجة لعدم توافر المعلومات الكافية، أو لنقصها لدى الطرفين.</a:t>
            </a:r>
            <a:endParaRPr lang="en-US" dirty="0" smtClean="0"/>
          </a:p>
          <a:p>
            <a:pPr algn="justLow"/>
            <a:r>
              <a:rPr lang="ar-SA" dirty="0" smtClean="0"/>
              <a:t>ومن الجلي أن نقص المعلومات إنما يعني عدم التقاء جانب الطلب مع جانب العرض، أي افتقاد الصلة أو حلقة الوصل بين طالبي الوظائف ومن يعرضون هذه الوظائف.</a:t>
            </a:r>
            <a:endParaRPr lang="en-US" dirty="0" smtClean="0"/>
          </a:p>
          <a:p>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1996</Words>
  <PresentationFormat>عرض على الشاشة (3:4)‏</PresentationFormat>
  <Paragraphs>64</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مبادى الاقتصاد الكلي محاضرة رقم 9</vt:lpstr>
      <vt:lpstr>ميزان المدفوعات: المفهوم والبنود </vt:lpstr>
      <vt:lpstr>مفهوم سعر الصرف وانظمة الصرف</vt:lpstr>
      <vt:lpstr>يمثل المنحنى D1 طلب العراق على الباونات الإسترلينية أما المنحى (S) فيمثل عرض الباونات وان سعر الصرف يتحدد عند نقطة تقاطع الطلب مع العرض عند السعر P1 ، ولكن إذا ارتفع الطلب على الباونات إلى D2 فأن السعر سيتحرك إلى المستوى P2 مما يعني ارتفاع سعر الصرف ، أي أن السعر التوازني هو السعر الذي تتساوى فيه الكمية المطلوبة من العملة الأجنبية مع الكمية المعروضة منها  </vt:lpstr>
      <vt:lpstr>الشريحة 5</vt:lpstr>
      <vt:lpstr>الشريحة 6</vt:lpstr>
      <vt:lpstr>المشكلات الاقتصادية : البطالة </vt:lpstr>
      <vt:lpstr>الشريحة 8</vt:lpstr>
      <vt:lpstr>الشريحة 9</vt:lpstr>
      <vt:lpstr>الشريحة 10</vt:lpstr>
      <vt:lpstr>هناك انواع او اشكال اخرى من البطالة لابد من التمييز فيما بينها وهي:</vt:lpstr>
      <vt:lpstr>البطالة الاختيارية والبطالة الإجبارية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مبادى الاقتصاد الكلي محاضرة رقم 9</dc:title>
  <dc:creator>Dell</dc:creator>
  <cp:lastModifiedBy>Dell</cp:lastModifiedBy>
  <cp:revision>6</cp:revision>
  <dcterms:created xsi:type="dcterms:W3CDTF">2020-06-28T17:24:28Z</dcterms:created>
  <dcterms:modified xsi:type="dcterms:W3CDTF">2020-06-28T18:13:06Z</dcterms:modified>
</cp:coreProperties>
</file>