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2" d="100"/>
          <a:sy n="72" d="100"/>
        </p:scale>
        <p:origin x="-17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336638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56369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424841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02885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C0529E-5E99-4DEC-952A-EE572EAA8622}" type="datetimeFigureOut">
              <a:rPr lang="ar-IQ" smtClean="0"/>
              <a:t>25/04/1442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57459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8438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5C0529E-5E99-4DEC-952A-EE572EAA8622}" type="datetimeFigureOut">
              <a:rPr lang="ar-IQ" smtClean="0"/>
              <a:t>25/04/1442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80603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5C0529E-5E99-4DEC-952A-EE572EAA8622}" type="datetimeFigureOut">
              <a:rPr lang="ar-IQ" smtClean="0"/>
              <a:t>25/04/1442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179546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0529E-5E99-4DEC-952A-EE572EAA8622}" type="datetimeFigureOut">
              <a:rPr lang="ar-IQ" smtClean="0"/>
              <a:t>25/04/1442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4183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63547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0529E-5E99-4DEC-952A-EE572EAA8622}" type="datetimeFigureOut">
              <a:rPr lang="ar-IQ" smtClean="0"/>
              <a:t>25/04/1442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EDAD0D3-3B7F-4C9F-8F22-F4FA90988EAE}" type="slidenum">
              <a:rPr lang="ar-IQ" smtClean="0"/>
              <a:t>‹#›</a:t>
            </a:fld>
            <a:endParaRPr lang="ar-IQ"/>
          </a:p>
        </p:txBody>
      </p:sp>
    </p:spTree>
    <p:extLst>
      <p:ext uri="{BB962C8B-B14F-4D97-AF65-F5344CB8AC3E}">
        <p14:creationId xmlns:p14="http://schemas.microsoft.com/office/powerpoint/2010/main" val="213888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C0529E-5E99-4DEC-952A-EE572EAA8622}" type="datetimeFigureOut">
              <a:rPr lang="ar-IQ" smtClean="0"/>
              <a:t>25/04/1442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DAD0D3-3B7F-4C9F-8F22-F4FA90988EAE}" type="slidenum">
              <a:rPr lang="ar-IQ" smtClean="0"/>
              <a:t>‹#›</a:t>
            </a:fld>
            <a:endParaRPr lang="ar-IQ"/>
          </a:p>
        </p:txBody>
      </p:sp>
    </p:spTree>
    <p:extLst>
      <p:ext uri="{BB962C8B-B14F-4D97-AF65-F5344CB8AC3E}">
        <p14:creationId xmlns:p14="http://schemas.microsoft.com/office/powerpoint/2010/main" val="797625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3733800"/>
          </a:xfrm>
        </p:spPr>
        <p:txBody>
          <a:bodyPr>
            <a:normAutofit/>
          </a:bodyPr>
          <a:lstStyle/>
          <a:p>
            <a:r>
              <a:rPr lang="ar-IQ" sz="7200" b="1" dirty="0" smtClean="0">
                <a:solidFill>
                  <a:srgbClr val="FF0000"/>
                </a:solidFill>
              </a:rPr>
              <a:t>برنامج قواعد </a:t>
            </a:r>
            <a:r>
              <a:rPr lang="ar-IQ" sz="7200" b="1" dirty="0">
                <a:solidFill>
                  <a:srgbClr val="FF0000"/>
                </a:solidFill>
              </a:rPr>
              <a:t>البيانات</a:t>
            </a:r>
            <a:r>
              <a:rPr lang="en-US" sz="7200" dirty="0">
                <a:solidFill>
                  <a:srgbClr val="FF0000"/>
                </a:solidFill>
              </a:rPr>
              <a:t/>
            </a:r>
            <a:br>
              <a:rPr lang="en-US" sz="7200" dirty="0">
                <a:solidFill>
                  <a:srgbClr val="FF0000"/>
                </a:solidFill>
              </a:rPr>
            </a:br>
            <a:r>
              <a:rPr lang="en-US" sz="7200" b="1" dirty="0">
                <a:solidFill>
                  <a:srgbClr val="FF0000"/>
                </a:solidFill>
              </a:rPr>
              <a:t>Microsoft Access</a:t>
            </a:r>
            <a:r>
              <a:rPr lang="en-US" sz="7200" dirty="0">
                <a:solidFill>
                  <a:srgbClr val="FF0000"/>
                </a:solidFill>
              </a:rPr>
              <a:t/>
            </a:r>
            <a:br>
              <a:rPr lang="en-US" sz="7200" dirty="0">
                <a:solidFill>
                  <a:srgbClr val="FF0000"/>
                </a:solidFill>
              </a:rPr>
            </a:br>
            <a:r>
              <a:rPr lang="en-US" sz="7200" b="1" dirty="0" smtClean="0">
                <a:solidFill>
                  <a:srgbClr val="FF0000"/>
                </a:solidFill>
              </a:rPr>
              <a:t>2010</a:t>
            </a:r>
            <a:endParaRPr lang="ar-IQ" sz="7200" dirty="0">
              <a:solidFill>
                <a:srgbClr val="FF0000"/>
              </a:solidFill>
            </a:endParaRPr>
          </a:p>
        </p:txBody>
      </p:sp>
    </p:spTree>
    <p:extLst>
      <p:ext uri="{BB962C8B-B14F-4D97-AF65-F5344CB8AC3E}">
        <p14:creationId xmlns:p14="http://schemas.microsoft.com/office/powerpoint/2010/main" val="403666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5400" b="1" dirty="0" smtClean="0">
                <a:solidFill>
                  <a:srgbClr val="FF0000"/>
                </a:solidFill>
              </a:rPr>
              <a:t>الأسئلة</a:t>
            </a:r>
            <a:endParaRPr lang="ar-IQ" sz="5400" b="1" dirty="0">
              <a:solidFill>
                <a:srgbClr val="FF0000"/>
              </a:solidFill>
            </a:endParaRPr>
          </a:p>
        </p:txBody>
      </p:sp>
      <p:sp>
        <p:nvSpPr>
          <p:cNvPr id="3" name="Content Placeholder 2"/>
          <p:cNvSpPr>
            <a:spLocks noGrp="1"/>
          </p:cNvSpPr>
          <p:nvPr>
            <p:ph idx="1"/>
          </p:nvPr>
        </p:nvSpPr>
        <p:spPr>
          <a:xfrm>
            <a:off x="381000" y="1447800"/>
            <a:ext cx="8305800" cy="4525963"/>
          </a:xfrm>
        </p:spPr>
        <p:txBody>
          <a:bodyPr>
            <a:normAutofit/>
          </a:bodyPr>
          <a:lstStyle/>
          <a:p>
            <a:pPr marL="0" indent="0" algn="justLow">
              <a:buNone/>
            </a:pPr>
            <a:r>
              <a:rPr lang="ar-IQ" sz="3000" b="1" dirty="0" smtClean="0">
                <a:solidFill>
                  <a:srgbClr val="0000CC"/>
                </a:solidFill>
              </a:rPr>
              <a:t>س1: عرف قاعدة البيانات واذكر ثلاث أمثلة من قواعد البيانات.</a:t>
            </a:r>
          </a:p>
          <a:p>
            <a:pPr marL="0" indent="0" algn="justLow">
              <a:buNone/>
            </a:pPr>
            <a:r>
              <a:rPr lang="ar-IQ" sz="3000" b="1" dirty="0" smtClean="0">
                <a:solidFill>
                  <a:srgbClr val="0000CC"/>
                </a:solidFill>
              </a:rPr>
              <a:t>س2: عدد فقط مميزات وإمكانيات برنامج </a:t>
            </a:r>
            <a:r>
              <a:rPr lang="en-US" sz="3000" b="1" dirty="0" smtClean="0">
                <a:solidFill>
                  <a:srgbClr val="0000CC"/>
                </a:solidFill>
              </a:rPr>
              <a:t>Access</a:t>
            </a:r>
            <a:r>
              <a:rPr lang="ar-IQ" sz="3000" b="1" dirty="0" smtClean="0">
                <a:solidFill>
                  <a:srgbClr val="0000CC"/>
                </a:solidFill>
              </a:rPr>
              <a:t>.</a:t>
            </a:r>
            <a:endParaRPr lang="en-US" sz="3000" b="1" dirty="0" smtClean="0">
              <a:solidFill>
                <a:srgbClr val="0000CC"/>
              </a:solidFill>
            </a:endParaRPr>
          </a:p>
          <a:p>
            <a:pPr marL="0" indent="0" algn="justLow">
              <a:buNone/>
            </a:pPr>
            <a:r>
              <a:rPr lang="ar-IQ" sz="3000" b="1" dirty="0" smtClean="0">
                <a:solidFill>
                  <a:srgbClr val="0000CC"/>
                </a:solidFill>
              </a:rPr>
              <a:t>س3: </a:t>
            </a:r>
            <a:r>
              <a:rPr lang="ar-IQ" sz="3000" b="1" dirty="0">
                <a:solidFill>
                  <a:srgbClr val="0000CC"/>
                </a:solidFill>
              </a:rPr>
              <a:t>اذكر ثلاث وظائف </a:t>
            </a:r>
            <a:r>
              <a:rPr lang="ar-IQ" sz="3000" b="1" dirty="0" smtClean="0">
                <a:solidFill>
                  <a:srgbClr val="0000CC"/>
                </a:solidFill>
              </a:rPr>
              <a:t>لبرنامج </a:t>
            </a:r>
            <a:r>
              <a:rPr lang="en-US" sz="3000" b="1" dirty="0" smtClean="0">
                <a:solidFill>
                  <a:srgbClr val="0000CC"/>
                </a:solidFill>
              </a:rPr>
              <a:t>Access</a:t>
            </a:r>
            <a:r>
              <a:rPr lang="ar-IQ" sz="3000" b="1" dirty="0" smtClean="0">
                <a:solidFill>
                  <a:srgbClr val="0000CC"/>
                </a:solidFill>
              </a:rPr>
              <a:t>.</a:t>
            </a:r>
            <a:endParaRPr lang="en-US" sz="3000" b="1" dirty="0" smtClean="0">
              <a:solidFill>
                <a:srgbClr val="0000CC"/>
              </a:solidFill>
            </a:endParaRPr>
          </a:p>
          <a:p>
            <a:pPr marL="0" indent="0" algn="justLow">
              <a:buNone/>
            </a:pPr>
            <a:r>
              <a:rPr lang="ar-IQ" sz="3000" b="1" dirty="0" smtClean="0">
                <a:solidFill>
                  <a:srgbClr val="0000CC"/>
                </a:solidFill>
              </a:rPr>
              <a:t>س4: اذكر مع الرسم أهم أدوات وكائنات برنامج </a:t>
            </a:r>
            <a:r>
              <a:rPr lang="en-US" sz="3000" b="1" dirty="0" smtClean="0">
                <a:solidFill>
                  <a:srgbClr val="0000CC"/>
                </a:solidFill>
              </a:rPr>
              <a:t>Access</a:t>
            </a:r>
            <a:r>
              <a:rPr lang="ar-IQ" sz="3000" b="1" dirty="0" smtClean="0">
                <a:solidFill>
                  <a:srgbClr val="0000CC"/>
                </a:solidFill>
              </a:rPr>
              <a:t>.</a:t>
            </a:r>
          </a:p>
        </p:txBody>
      </p:sp>
    </p:spTree>
    <p:extLst>
      <p:ext uri="{BB962C8B-B14F-4D97-AF65-F5344CB8AC3E}">
        <p14:creationId xmlns:p14="http://schemas.microsoft.com/office/powerpoint/2010/main" val="378088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276600"/>
          </a:xfrm>
        </p:spPr>
        <p:txBody>
          <a:bodyPr>
            <a:noAutofit/>
          </a:bodyPr>
          <a:lstStyle/>
          <a:p>
            <a:r>
              <a:rPr lang="ar-IQ" sz="5400" b="1" dirty="0"/>
              <a:t>الفصل الاول </a:t>
            </a:r>
            <a:r>
              <a:rPr lang="en-US" sz="5400" dirty="0"/>
              <a:t/>
            </a:r>
            <a:br>
              <a:rPr lang="en-US" sz="5400" dirty="0"/>
            </a:br>
            <a:r>
              <a:rPr lang="ar-SA" sz="5400" b="1" dirty="0"/>
              <a:t>أساسيات قاعدة البيانات </a:t>
            </a:r>
            <a:r>
              <a:rPr lang="en-US" sz="5400" b="1" dirty="0"/>
              <a:t>Database</a:t>
            </a:r>
            <a:r>
              <a:rPr lang="ar-IQ" sz="5400" b="1" dirty="0"/>
              <a:t> </a:t>
            </a:r>
            <a:endParaRPr lang="ar-IQ" sz="5400" dirty="0"/>
          </a:p>
        </p:txBody>
      </p:sp>
    </p:spTree>
    <p:extLst>
      <p:ext uri="{BB962C8B-B14F-4D97-AF65-F5344CB8AC3E}">
        <p14:creationId xmlns:p14="http://schemas.microsoft.com/office/powerpoint/2010/main" val="256896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5410200"/>
          </a:xfrm>
        </p:spPr>
        <p:txBody>
          <a:bodyPr>
            <a:noAutofit/>
          </a:bodyPr>
          <a:lstStyle/>
          <a:p>
            <a:r>
              <a:rPr lang="ar-SA" sz="2000" b="1" dirty="0" smtClean="0">
                <a:solidFill>
                  <a:srgbClr val="FF0000"/>
                </a:solidFill>
              </a:rPr>
              <a:t>أساسيات قاعدة البيانات  </a:t>
            </a:r>
            <a:r>
              <a:rPr lang="en-US" sz="2000" b="1" dirty="0" smtClean="0">
                <a:solidFill>
                  <a:srgbClr val="FF0000"/>
                </a:solidFill>
              </a:rPr>
              <a:t>Database</a:t>
            </a:r>
            <a:r>
              <a:rPr lang="ar-IQ" sz="2800" dirty="0" smtClean="0"/>
              <a:t/>
            </a:r>
            <a:br>
              <a:rPr lang="ar-IQ" sz="2800" dirty="0" smtClean="0"/>
            </a:br>
            <a:r>
              <a:rPr lang="ar-SA" sz="2400" dirty="0"/>
              <a:t>قاعدة البيانات هي أداة لتجميع المعلومات وتنظيمها. يمكن لقواعد البيانات تخزين المعلومات حول الأشخاص أو المنتجات أو الطلبات أو أي شيء آخر. تظهر العديد من قواعد البيانات كقائمة في برنامج معالجة الكلمات أو جدول البيانات. كلما زاد حجم القائمة، تبدأ حالات عدم التناسق والتكرار في الظهور بين البيانات. يصبح من الصعب فهم البيانات في نموذج القائمة، كما تكون طرق البحث عن المجموعات الفرعية للبيانات أو سحبها للمراجعة محدودة. وبمجرد ظهور تلك المشاكل، يكون من الأفضل نقل البيانات إلى قاعدة بيانات تم إنشاؤها بواسطة نظام إدارة قاعدة البيانات </a:t>
            </a:r>
            <a:r>
              <a:rPr lang="en-US" sz="2400" dirty="0"/>
              <a:t> (DBMS)</a:t>
            </a:r>
            <a:r>
              <a:rPr lang="ar-SA" sz="2400" dirty="0"/>
              <a:t>مثل </a:t>
            </a:r>
            <a:r>
              <a:rPr lang="en-US" sz="2400" dirty="0"/>
              <a:t>Access</a:t>
            </a:r>
            <a:r>
              <a:rPr lang="ar-IQ" sz="2400" dirty="0"/>
              <a:t>.</a:t>
            </a:r>
            <a:r>
              <a:rPr lang="en-US" sz="2400" dirty="0"/>
              <a:t/>
            </a:r>
            <a:br>
              <a:rPr lang="en-US" sz="2400" dirty="0"/>
            </a:br>
            <a:r>
              <a:rPr lang="ar-SA" sz="2400" dirty="0"/>
              <a:t>تعتبر قاعدة البيانات الألكترونية هي حاوية من العناصر، يمكن لقاعدة بيانات واحدة أن تحتوي على أكثر من جدول واحد. قاعدة بيانات</a:t>
            </a:r>
            <a:r>
              <a:rPr lang="en-US" sz="2400" dirty="0"/>
              <a:t> Access </a:t>
            </a:r>
            <a:r>
              <a:rPr lang="ar-SA" sz="2400" dirty="0"/>
              <a:t>تخزن الجداول الخاصة بها في ملف مفرد، مع عناصر أخرى، مثل النماذج والتقارير ووحدات الماكرو والوحدات النمطية. يكون الملحق الخاص بقواعد البيانات المنشأة بتنسيقات </a:t>
            </a:r>
            <a:r>
              <a:rPr lang="en-US" sz="2400" b="1" dirty="0" err="1"/>
              <a:t>mdb</a:t>
            </a:r>
            <a:r>
              <a:rPr lang="ar-IQ" sz="2400" dirty="0"/>
              <a:t>.</a:t>
            </a:r>
            <a:r>
              <a:rPr lang="en-US" sz="2800" dirty="0"/>
              <a:t/>
            </a:r>
            <a:br>
              <a:rPr lang="en-US" sz="2800" dirty="0"/>
            </a:br>
            <a:endParaRPr lang="ar-IQ" sz="2800" dirty="0"/>
          </a:p>
        </p:txBody>
      </p:sp>
    </p:spTree>
    <p:extLst>
      <p:ext uri="{BB962C8B-B14F-4D97-AF65-F5344CB8AC3E}">
        <p14:creationId xmlns:p14="http://schemas.microsoft.com/office/powerpoint/2010/main" val="298491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85800"/>
            <a:ext cx="4191000" cy="2209800"/>
          </a:xfrm>
        </p:spPr>
        <p:txBody>
          <a:bodyPr>
            <a:normAutofit/>
          </a:bodyPr>
          <a:lstStyle/>
          <a:p>
            <a:r>
              <a:rPr lang="ar-IQ" sz="5300" b="1" dirty="0" smtClean="0">
                <a:solidFill>
                  <a:srgbClr val="FF0000"/>
                </a:solidFill>
              </a:rPr>
              <a:t>قاعدة البيانات:</a:t>
            </a:r>
            <a:endParaRPr lang="ar-IQ" dirty="0"/>
          </a:p>
        </p:txBody>
      </p:sp>
      <p:sp>
        <p:nvSpPr>
          <p:cNvPr id="4" name="Title 1"/>
          <p:cNvSpPr txBox="1">
            <a:spLocks/>
          </p:cNvSpPr>
          <p:nvPr/>
        </p:nvSpPr>
        <p:spPr>
          <a:xfrm>
            <a:off x="609600" y="2438400"/>
            <a:ext cx="8229600" cy="2971800"/>
          </a:xfrm>
          <a:prstGeom prst="rect">
            <a:avLst/>
          </a:prstGeom>
        </p:spPr>
        <p:txBody>
          <a:bodyPr vert="horz" lIns="91440" tIns="45720" rIns="91440" bIns="45720" rtlCol="1" anchor="ctr">
            <a:normAutofit fontScale="8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just"/>
            <a:r>
              <a:rPr lang="ar-IQ" dirty="0"/>
              <a:t>وعليه تعرف قاعدة البيانات على إنها </a:t>
            </a:r>
            <a:r>
              <a:rPr lang="ar-IQ" b="1" dirty="0"/>
              <a:t>(كمية كبيرة من المعلومات المرتبطة بعضها بالبعض الآخر بحيث يمكن تجميعها وعرضها بطريقة أو أكثر لتسهيل الإستفادة منها وتطبيق العمليات والشروط والإجراءات عليها طبقا للنظام الذي يتم إنشاؤها بموجبه)</a:t>
            </a:r>
            <a:r>
              <a:rPr lang="ar-IQ" dirty="0"/>
              <a:t>. </a:t>
            </a:r>
            <a:r>
              <a:rPr lang="ar-IQ" dirty="0" smtClean="0"/>
              <a:t/>
            </a:r>
            <a:br>
              <a:rPr lang="ar-IQ" dirty="0" smtClean="0"/>
            </a:br>
            <a:endParaRPr lang="ar-IQ" dirty="0"/>
          </a:p>
        </p:txBody>
      </p:sp>
    </p:spTree>
    <p:extLst>
      <p:ext uri="{BB962C8B-B14F-4D97-AF65-F5344CB8AC3E}">
        <p14:creationId xmlns:p14="http://schemas.microsoft.com/office/powerpoint/2010/main" val="3813148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Autofit/>
          </a:bodyPr>
          <a:lstStyle/>
          <a:p>
            <a:pPr algn="r"/>
            <a:r>
              <a:rPr lang="ar-IQ" sz="3600" b="1" dirty="0" smtClean="0">
                <a:solidFill>
                  <a:srgbClr val="FF0000"/>
                </a:solidFill>
              </a:rPr>
              <a:t>بعض </a:t>
            </a:r>
            <a:r>
              <a:rPr lang="ar-IQ" sz="3600" b="1" dirty="0">
                <a:solidFill>
                  <a:srgbClr val="FF0000"/>
                </a:solidFill>
              </a:rPr>
              <a:t>الأمثلة البسيطة التي يتم إستخدامها كقواعد بيانات ضمن برنامج </a:t>
            </a:r>
            <a:r>
              <a:rPr lang="en-US" sz="3600" b="1" dirty="0">
                <a:solidFill>
                  <a:srgbClr val="FF0000"/>
                </a:solidFill>
              </a:rPr>
              <a:t>Microsoft Access</a:t>
            </a:r>
            <a:r>
              <a:rPr lang="ar-IQ" sz="3600" b="1" dirty="0" smtClean="0">
                <a:solidFill>
                  <a:srgbClr val="FF0000"/>
                </a:solidFill>
              </a:rPr>
              <a:t>:</a:t>
            </a:r>
            <a:endParaRPr lang="ar-IQ" sz="3600" b="1" dirty="0">
              <a:solidFill>
                <a:srgbClr val="FF0000"/>
              </a:solidFill>
            </a:endParaRPr>
          </a:p>
        </p:txBody>
      </p:sp>
      <p:sp>
        <p:nvSpPr>
          <p:cNvPr id="4" name="Rectangle 3"/>
          <p:cNvSpPr/>
          <p:nvPr/>
        </p:nvSpPr>
        <p:spPr>
          <a:xfrm>
            <a:off x="381000" y="1752600"/>
            <a:ext cx="8305800" cy="4401205"/>
          </a:xfrm>
          <a:prstGeom prst="rect">
            <a:avLst/>
          </a:prstGeom>
        </p:spPr>
        <p:txBody>
          <a:bodyPr wrap="square">
            <a:spAutoFit/>
          </a:bodyPr>
          <a:lstStyle/>
          <a:p>
            <a:pPr marL="342900" indent="-342900">
              <a:buFont typeface="+mj-lt"/>
              <a:buAutoNum type="arabicPeriod"/>
            </a:pPr>
            <a:r>
              <a:rPr lang="ar-IQ" sz="2800" dirty="0" smtClean="0"/>
              <a:t>تسجيل اسماء اشخاص او جهات وعناوينهم وارقام هواتفهم.</a:t>
            </a:r>
          </a:p>
          <a:p>
            <a:pPr marL="342900" indent="-342900">
              <a:buFont typeface="+mj-lt"/>
              <a:buAutoNum type="arabicPeriod"/>
            </a:pPr>
            <a:r>
              <a:rPr lang="ar-IQ" sz="2800" dirty="0" smtClean="0"/>
              <a:t>تسجيل مبيعات ومشتريات شركة معينة واستخراج قوائم متنوعة عنها.</a:t>
            </a:r>
          </a:p>
          <a:p>
            <a:pPr marL="342900" indent="-342900">
              <a:buFont typeface="+mj-lt"/>
              <a:buAutoNum type="arabicPeriod"/>
            </a:pPr>
            <a:r>
              <a:rPr lang="ar-IQ" sz="2800" dirty="0" smtClean="0"/>
              <a:t>تسجيل درجات وبيانات الطلبة في جامعة ما واستخراج نتائجهم.</a:t>
            </a:r>
          </a:p>
          <a:p>
            <a:pPr marL="342900" indent="-342900">
              <a:buFont typeface="+mj-lt"/>
              <a:buAutoNum type="arabicPeriod"/>
            </a:pPr>
            <a:r>
              <a:rPr lang="ar-IQ" sz="2800" dirty="0" smtClean="0"/>
              <a:t>تسجيل بيانات المرضى واجراء احصاءات متنوعة لهم.</a:t>
            </a:r>
          </a:p>
          <a:p>
            <a:pPr marL="342900" indent="-342900">
              <a:buFont typeface="+mj-lt"/>
              <a:buAutoNum type="arabicPeriod"/>
            </a:pPr>
            <a:r>
              <a:rPr lang="ar-IQ" sz="2800" dirty="0" smtClean="0"/>
              <a:t>اعداد فهارس الكتب والاصدارات في المكتبات وكافة الانشطة المتعلقة بها من اعارة الكتب وغيرها.</a:t>
            </a:r>
          </a:p>
          <a:p>
            <a:pPr marL="342900" indent="-342900">
              <a:buFont typeface="+mj-lt"/>
              <a:buAutoNum type="arabicPeriod"/>
            </a:pPr>
            <a:r>
              <a:rPr lang="ar-IQ" sz="2800" dirty="0" smtClean="0"/>
              <a:t>بيانات العاملين في المؤسسات وتقارير المستحقات والاجازات.</a:t>
            </a:r>
          </a:p>
          <a:p>
            <a:pPr marL="342900" indent="-342900">
              <a:buFont typeface="+mj-lt"/>
              <a:buAutoNum type="arabicPeriod"/>
            </a:pPr>
            <a:r>
              <a:rPr lang="ar-IQ" sz="2800" dirty="0" smtClean="0"/>
              <a:t>بيانات شركات ومكاتب السفر والحجوزات الخاصة بها.</a:t>
            </a:r>
          </a:p>
          <a:p>
            <a:pPr marL="342900" indent="-342900">
              <a:buFont typeface="+mj-lt"/>
              <a:buAutoNum type="arabicPeriod"/>
            </a:pPr>
            <a:r>
              <a:rPr lang="ar-IQ" sz="2800" dirty="0" smtClean="0"/>
              <a:t>بيانات الانشطة والتبرعات الخيرية للمنظمات المختلفة.</a:t>
            </a:r>
          </a:p>
          <a:p>
            <a:pPr marL="342900" indent="-342900">
              <a:buFont typeface="+mj-lt"/>
              <a:buAutoNum type="arabicPeriod"/>
            </a:pPr>
            <a:r>
              <a:rPr lang="ar-IQ" sz="2800" dirty="0" smtClean="0"/>
              <a:t>بيانات الاجراءات الادارية كالصادر والوارد.</a:t>
            </a:r>
            <a:endParaRPr lang="ar-IQ" sz="2800" dirty="0"/>
          </a:p>
        </p:txBody>
      </p:sp>
    </p:spTree>
    <p:extLst>
      <p:ext uri="{BB962C8B-B14F-4D97-AF65-F5344CB8AC3E}">
        <p14:creationId xmlns:p14="http://schemas.microsoft.com/office/powerpoint/2010/main" val="188084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مميزات وامكانيات برنامج قواعد البيانات </a:t>
            </a:r>
            <a:r>
              <a:rPr lang="en-US" b="1" dirty="0" smtClean="0">
                <a:solidFill>
                  <a:srgbClr val="FF0000"/>
                </a:solidFill>
              </a:rPr>
              <a:t>Microsoft Access </a:t>
            </a:r>
            <a:r>
              <a:rPr lang="ar-IQ" b="1" dirty="0" smtClean="0">
                <a:solidFill>
                  <a:srgbClr val="FF0000"/>
                </a:solidFill>
              </a:rPr>
              <a:t>:</a:t>
            </a:r>
            <a:endParaRPr lang="ar-IQ" dirty="0">
              <a:solidFill>
                <a:srgbClr val="FF0000"/>
              </a:solidFill>
            </a:endParaRPr>
          </a:p>
        </p:txBody>
      </p:sp>
      <p:sp>
        <p:nvSpPr>
          <p:cNvPr id="3" name="Content Placeholder 2"/>
          <p:cNvSpPr>
            <a:spLocks noGrp="1"/>
          </p:cNvSpPr>
          <p:nvPr>
            <p:ph idx="1"/>
          </p:nvPr>
        </p:nvSpPr>
        <p:spPr/>
        <p:txBody>
          <a:bodyPr>
            <a:noAutofit/>
          </a:bodyPr>
          <a:lstStyle/>
          <a:p>
            <a:pPr lvl="0"/>
            <a:r>
              <a:rPr lang="ar-IQ" sz="2800" dirty="0" smtClean="0"/>
              <a:t>دمج البيانات.</a:t>
            </a:r>
            <a:endParaRPr lang="en-US" sz="2800" dirty="0"/>
          </a:p>
          <a:p>
            <a:pPr lvl="0"/>
            <a:r>
              <a:rPr lang="ar-IQ" sz="2800" dirty="0" smtClean="0"/>
              <a:t>السرعة.</a:t>
            </a:r>
            <a:endParaRPr lang="en-US" sz="2800" dirty="0"/>
          </a:p>
          <a:p>
            <a:pPr lvl="0"/>
            <a:r>
              <a:rPr lang="ar-IQ" sz="2800" dirty="0" smtClean="0"/>
              <a:t>تقليل الجهد.</a:t>
            </a:r>
            <a:endParaRPr lang="en-US" sz="2800" dirty="0"/>
          </a:p>
          <a:p>
            <a:pPr lvl="0"/>
            <a:r>
              <a:rPr lang="ar-IQ" sz="2800" dirty="0" smtClean="0"/>
              <a:t>الدقة.</a:t>
            </a:r>
            <a:endParaRPr lang="en-US" sz="2800" dirty="0"/>
          </a:p>
          <a:p>
            <a:pPr lvl="0"/>
            <a:r>
              <a:rPr lang="ar-IQ" sz="2800" dirty="0" smtClean="0"/>
              <a:t>الشمولية.</a:t>
            </a:r>
            <a:endParaRPr lang="en-US" sz="2800" dirty="0"/>
          </a:p>
          <a:p>
            <a:pPr lvl="0"/>
            <a:r>
              <a:rPr lang="ar-IQ" sz="2800" dirty="0"/>
              <a:t>قابلية </a:t>
            </a:r>
            <a:r>
              <a:rPr lang="ar-IQ" sz="2800" dirty="0" smtClean="0"/>
              <a:t>التخصيص.</a:t>
            </a:r>
            <a:endParaRPr lang="en-US" sz="2800" dirty="0"/>
          </a:p>
          <a:p>
            <a:pPr lvl="0"/>
            <a:r>
              <a:rPr lang="ar-IQ" sz="2800" dirty="0" smtClean="0"/>
              <a:t>المرونة.</a:t>
            </a:r>
            <a:endParaRPr lang="en-US" sz="2800" dirty="0"/>
          </a:p>
          <a:p>
            <a:pPr lvl="0"/>
            <a:r>
              <a:rPr lang="ar-IQ" sz="2800" dirty="0" smtClean="0"/>
              <a:t>الامان.</a:t>
            </a:r>
            <a:endParaRPr lang="en-US" sz="2800" dirty="0"/>
          </a:p>
          <a:p>
            <a:pPr lvl="0"/>
            <a:r>
              <a:rPr lang="ar-IQ" sz="2800" dirty="0" smtClean="0"/>
              <a:t>المشاركة.</a:t>
            </a:r>
            <a:endParaRPr lang="en-US" sz="2800" dirty="0"/>
          </a:p>
        </p:txBody>
      </p:sp>
    </p:spTree>
    <p:extLst>
      <p:ext uri="{BB962C8B-B14F-4D97-AF65-F5344CB8AC3E}">
        <p14:creationId xmlns:p14="http://schemas.microsoft.com/office/powerpoint/2010/main" val="1868260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rgbClr val="FF0000"/>
                </a:solidFill>
              </a:rPr>
              <a:t>وباستخدام </a:t>
            </a:r>
            <a:r>
              <a:rPr lang="en-US" b="1" dirty="0" smtClean="0">
                <a:solidFill>
                  <a:srgbClr val="FF0000"/>
                </a:solidFill>
              </a:rPr>
              <a:t>Access</a:t>
            </a:r>
            <a:r>
              <a:rPr lang="ar-SA" b="1" dirty="0" smtClean="0">
                <a:solidFill>
                  <a:srgbClr val="FF0000"/>
                </a:solidFill>
              </a:rPr>
              <a:t> </a:t>
            </a:r>
            <a:r>
              <a:rPr lang="ar-SA" b="1" dirty="0" smtClean="0">
                <a:solidFill>
                  <a:srgbClr val="FF0000"/>
                </a:solidFill>
              </a:rPr>
              <a:t>يمكنك تنفيذ ما يلي:</a:t>
            </a:r>
            <a:endParaRPr lang="ar-IQ" dirty="0">
              <a:solidFill>
                <a:srgbClr val="FF0000"/>
              </a:solidFill>
            </a:endParaRPr>
          </a:p>
        </p:txBody>
      </p:sp>
      <p:sp>
        <p:nvSpPr>
          <p:cNvPr id="3" name="Content Placeholder 2"/>
          <p:cNvSpPr>
            <a:spLocks noGrp="1"/>
          </p:cNvSpPr>
          <p:nvPr>
            <p:ph idx="1"/>
          </p:nvPr>
        </p:nvSpPr>
        <p:spPr/>
        <p:txBody>
          <a:bodyPr>
            <a:normAutofit/>
          </a:bodyPr>
          <a:lstStyle/>
          <a:p>
            <a:pPr lvl="0"/>
            <a:r>
              <a:rPr lang="ar-SA" dirty="0"/>
              <a:t>إضافة بيانات جديدة إلى قاعدة بيانات، مثل عنصر جديد في مخزون.</a:t>
            </a:r>
            <a:endParaRPr lang="en-US" dirty="0"/>
          </a:p>
          <a:p>
            <a:pPr lvl="0"/>
            <a:r>
              <a:rPr lang="ar-SA" dirty="0"/>
              <a:t>تحرير البيانات الموجودة في قاعدة البيانات، كتغيير الموقع الحالي للعنصر.</a:t>
            </a:r>
            <a:endParaRPr lang="en-US" dirty="0"/>
          </a:p>
          <a:p>
            <a:pPr lvl="0"/>
            <a:r>
              <a:rPr lang="ar-SA" dirty="0"/>
              <a:t>حذف المعلومات، ربما إذا تم بيع عنصر أو إهماله.</a:t>
            </a:r>
            <a:endParaRPr lang="en-US" dirty="0"/>
          </a:p>
          <a:p>
            <a:pPr lvl="0"/>
            <a:r>
              <a:rPr lang="ar-SA" dirty="0"/>
              <a:t>تنظيم البيانات وعرضها بطرق مختلفة.</a:t>
            </a:r>
            <a:endParaRPr lang="en-US" dirty="0"/>
          </a:p>
          <a:p>
            <a:pPr lvl="0"/>
            <a:r>
              <a:rPr lang="ar-SA" dirty="0"/>
              <a:t>مشاركة البيانات مع الآخرين من خلال التقارير أو رسائل البريد الإلكتروني أو الإنترانت أو الإنترنت.</a:t>
            </a:r>
            <a:endParaRPr lang="en-US" dirty="0"/>
          </a:p>
        </p:txBody>
      </p:sp>
    </p:spTree>
    <p:extLst>
      <p:ext uri="{BB962C8B-B14F-4D97-AF65-F5344CB8AC3E}">
        <p14:creationId xmlns:p14="http://schemas.microsoft.com/office/powerpoint/2010/main" val="278144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rgbClr val="FF0000"/>
                </a:solidFill>
              </a:rPr>
              <a:t>أجزاء قاعدة بيانات </a:t>
            </a:r>
            <a:r>
              <a:rPr lang="en-US" b="1" dirty="0" smtClean="0">
                <a:solidFill>
                  <a:srgbClr val="FF0000"/>
                </a:solidFill>
              </a:rPr>
              <a:t>Access</a:t>
            </a:r>
            <a:r>
              <a:rPr lang="ar-IQ" b="1" dirty="0" smtClean="0">
                <a:solidFill>
                  <a:srgbClr val="FF0000"/>
                </a:solidFill>
              </a:rPr>
              <a:t>:</a:t>
            </a:r>
            <a:endParaRPr lang="ar-IQ" dirty="0">
              <a:solidFill>
                <a:srgbClr val="FF0000"/>
              </a:solidFill>
            </a:endParaRPr>
          </a:p>
        </p:txBody>
      </p:sp>
      <p:sp>
        <p:nvSpPr>
          <p:cNvPr id="3" name="Content Placeholder 2"/>
          <p:cNvSpPr>
            <a:spLocks noGrp="1"/>
          </p:cNvSpPr>
          <p:nvPr>
            <p:ph idx="1"/>
          </p:nvPr>
        </p:nvSpPr>
        <p:spPr>
          <a:xfrm>
            <a:off x="457200" y="1600200"/>
            <a:ext cx="8382000" cy="4525963"/>
          </a:xfrm>
        </p:spPr>
        <p:txBody>
          <a:bodyPr>
            <a:noAutofit/>
          </a:bodyPr>
          <a:lstStyle/>
          <a:p>
            <a:pPr lvl="0" algn="just"/>
            <a:r>
              <a:rPr lang="ar-IQ" sz="2400" b="1" dirty="0" smtClean="0">
                <a:solidFill>
                  <a:srgbClr val="0000CC"/>
                </a:solidFill>
              </a:rPr>
              <a:t>الجداول </a:t>
            </a:r>
            <a:r>
              <a:rPr lang="en-US" sz="2400" b="1" dirty="0">
                <a:solidFill>
                  <a:srgbClr val="0000CC"/>
                </a:solidFill>
              </a:rPr>
              <a:t>Tables </a:t>
            </a:r>
            <a:r>
              <a:rPr lang="ar-IQ" sz="2400" dirty="0" smtClean="0">
                <a:solidFill>
                  <a:srgbClr val="0000CC"/>
                </a:solidFill>
              </a:rPr>
              <a:t>.</a:t>
            </a:r>
            <a:endParaRPr lang="en-US" sz="2400" dirty="0">
              <a:solidFill>
                <a:srgbClr val="0000CC"/>
              </a:solidFill>
            </a:endParaRPr>
          </a:p>
          <a:p>
            <a:pPr lvl="0" algn="just"/>
            <a:r>
              <a:rPr lang="ar-IQ" sz="2400" b="1" dirty="0">
                <a:solidFill>
                  <a:srgbClr val="0000CC"/>
                </a:solidFill>
              </a:rPr>
              <a:t>الاستعلامات</a:t>
            </a:r>
            <a:r>
              <a:rPr lang="en-US" sz="2400" b="1" dirty="0">
                <a:solidFill>
                  <a:srgbClr val="0000CC"/>
                </a:solidFill>
              </a:rPr>
              <a:t>Queries </a:t>
            </a:r>
            <a:r>
              <a:rPr lang="ar-IQ" sz="2400" b="1" dirty="0">
                <a:solidFill>
                  <a:srgbClr val="0000CC"/>
                </a:solidFill>
              </a:rPr>
              <a:t>: </a:t>
            </a:r>
            <a:r>
              <a:rPr lang="ar-IQ" sz="2400" dirty="0"/>
              <a:t>هي اداة يتم من خلالها طرح الاسئلة حول معلومة موجودة في قاعدة البيانات لاجل تصفية ودمج البيانات من عدة جداول.</a:t>
            </a:r>
            <a:endParaRPr lang="en-US" sz="2400" dirty="0"/>
          </a:p>
          <a:p>
            <a:pPr lvl="0" algn="just"/>
            <a:r>
              <a:rPr lang="ar-IQ" sz="2400" b="1" dirty="0" smtClean="0">
                <a:solidFill>
                  <a:srgbClr val="0000CC"/>
                </a:solidFill>
              </a:rPr>
              <a:t>النماذج</a:t>
            </a:r>
            <a:r>
              <a:rPr lang="en-US" sz="2400" b="1" dirty="0" smtClean="0">
                <a:solidFill>
                  <a:srgbClr val="0000CC"/>
                </a:solidFill>
              </a:rPr>
              <a:t>Form </a:t>
            </a:r>
            <a:r>
              <a:rPr lang="ar-IQ" sz="2400" b="1" dirty="0" smtClean="0">
                <a:solidFill>
                  <a:srgbClr val="0000CC"/>
                </a:solidFill>
              </a:rPr>
              <a:t>: </a:t>
            </a:r>
            <a:r>
              <a:rPr lang="ar-IQ" sz="2400" dirty="0" smtClean="0"/>
              <a:t>هي </a:t>
            </a:r>
            <a:r>
              <a:rPr lang="ar-IQ" sz="2400" dirty="0"/>
              <a:t>عبارة عن واجهة يتم من خلالها عرض النتائج الناتجة من الجداول والاستعلامات.</a:t>
            </a:r>
            <a:endParaRPr lang="en-US" sz="2400" dirty="0"/>
          </a:p>
          <a:p>
            <a:pPr lvl="0" algn="just"/>
            <a:r>
              <a:rPr lang="ar-IQ" sz="2400" b="1" dirty="0">
                <a:solidFill>
                  <a:srgbClr val="0000CC"/>
                </a:solidFill>
              </a:rPr>
              <a:t>التقارير </a:t>
            </a:r>
            <a:r>
              <a:rPr lang="en-US" sz="2400" b="1" dirty="0" smtClean="0">
                <a:solidFill>
                  <a:srgbClr val="0000CC"/>
                </a:solidFill>
              </a:rPr>
              <a:t>Reports</a:t>
            </a:r>
            <a:r>
              <a:rPr lang="ar-IQ" sz="2400" b="1" dirty="0" smtClean="0">
                <a:solidFill>
                  <a:srgbClr val="0000CC"/>
                </a:solidFill>
              </a:rPr>
              <a:t>.</a:t>
            </a:r>
            <a:endParaRPr lang="en-US" sz="2400" b="1" dirty="0">
              <a:solidFill>
                <a:srgbClr val="0000CC"/>
              </a:solidFill>
            </a:endParaRPr>
          </a:p>
          <a:p>
            <a:pPr lvl="0" algn="just"/>
            <a:r>
              <a:rPr lang="ar-IQ" sz="2400" b="1" dirty="0" smtClean="0">
                <a:solidFill>
                  <a:srgbClr val="0000CC"/>
                </a:solidFill>
              </a:rPr>
              <a:t>وحدات </a:t>
            </a:r>
            <a:r>
              <a:rPr lang="ar-IQ" sz="2400" b="1" dirty="0">
                <a:solidFill>
                  <a:srgbClr val="0000CC"/>
                </a:solidFill>
              </a:rPr>
              <a:t>الماكرو  </a:t>
            </a:r>
            <a:r>
              <a:rPr lang="en-US" sz="2400" b="1" dirty="0">
                <a:solidFill>
                  <a:srgbClr val="0000CC"/>
                </a:solidFill>
              </a:rPr>
              <a:t>Macros Units</a:t>
            </a:r>
            <a:r>
              <a:rPr lang="ar-IQ" sz="2400" b="1" dirty="0">
                <a:solidFill>
                  <a:srgbClr val="0000CC"/>
                </a:solidFill>
              </a:rPr>
              <a:t>: </a:t>
            </a:r>
            <a:r>
              <a:rPr lang="ar-IQ" sz="2400" dirty="0"/>
              <a:t>الماكرو هو سلسلة من الاجراءات التي يمكن اجراؤها على قاعدة البيانات من اجل تبسيط التعامل مع </a:t>
            </a:r>
            <a:r>
              <a:rPr lang="ar-IQ" sz="2400" dirty="0" smtClean="0"/>
              <a:t>البرنامج.</a:t>
            </a:r>
            <a:endParaRPr lang="en-US" sz="2400" dirty="0"/>
          </a:p>
          <a:p>
            <a:pPr lvl="0" algn="just"/>
            <a:r>
              <a:rPr lang="ar-IQ" sz="2400" b="1" dirty="0">
                <a:solidFill>
                  <a:srgbClr val="0000CC"/>
                </a:solidFill>
              </a:rPr>
              <a:t>الوحدات </a:t>
            </a:r>
            <a:r>
              <a:rPr lang="ar-IQ" sz="2400" b="1" dirty="0" smtClean="0">
                <a:solidFill>
                  <a:srgbClr val="0000CC"/>
                </a:solidFill>
              </a:rPr>
              <a:t>النمطية </a:t>
            </a:r>
            <a:r>
              <a:rPr lang="en-US" sz="2400" b="1" dirty="0" smtClean="0">
                <a:solidFill>
                  <a:srgbClr val="0000CC"/>
                </a:solidFill>
              </a:rPr>
              <a:t>Modules Units</a:t>
            </a:r>
            <a:r>
              <a:rPr lang="ar-IQ" sz="2400" b="1" dirty="0" smtClean="0">
                <a:solidFill>
                  <a:srgbClr val="0000CC"/>
                </a:solidFill>
              </a:rPr>
              <a:t>:</a:t>
            </a:r>
            <a:r>
              <a:rPr lang="en-US" sz="2400" b="1" dirty="0" smtClean="0">
                <a:solidFill>
                  <a:srgbClr val="0000CC"/>
                </a:solidFill>
              </a:rPr>
              <a:t> </a:t>
            </a:r>
            <a:r>
              <a:rPr lang="ar-IQ" sz="2400" dirty="0" smtClean="0"/>
              <a:t>هي </a:t>
            </a:r>
            <a:r>
              <a:rPr lang="ar-IQ" sz="2400" dirty="0"/>
              <a:t>عبارة اداة تعمل بلغة فيجوال بيسك يمكن من خلالها كتابة شفرات تهدف الى انجاز اعمال لايمكن لوحدات الماكرو انجازها</a:t>
            </a:r>
            <a:r>
              <a:rPr lang="ar-IQ" sz="2400" dirty="0" smtClean="0"/>
              <a:t>.</a:t>
            </a:r>
            <a:endParaRPr lang="en-US" sz="2400" dirty="0"/>
          </a:p>
        </p:txBody>
      </p:sp>
    </p:spTree>
    <p:extLst>
      <p:ext uri="{BB962C8B-B14F-4D97-AF65-F5344CB8AC3E}">
        <p14:creationId xmlns:p14="http://schemas.microsoft.com/office/powerpoint/2010/main" val="414651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مخطط يوضح بعض </a:t>
            </a:r>
            <a:r>
              <a:rPr lang="ar-IQ" b="1" dirty="0">
                <a:solidFill>
                  <a:srgbClr val="FF0000"/>
                </a:solidFill>
              </a:rPr>
              <a:t>الكائنات المستخدمة  في برنامج </a:t>
            </a:r>
            <a:r>
              <a:rPr lang="en-US" b="1" dirty="0">
                <a:solidFill>
                  <a:srgbClr val="FF0000"/>
                </a:solidFill>
              </a:rPr>
              <a:t>Microsoft Access </a:t>
            </a:r>
            <a:endParaRPr lang="ar-IQ" dirty="0">
              <a:solidFill>
                <a:srgbClr val="FF0000"/>
              </a:solidFill>
            </a:endParaRPr>
          </a:p>
        </p:txBody>
      </p:sp>
      <p:grpSp>
        <p:nvGrpSpPr>
          <p:cNvPr id="4" name="Group 3"/>
          <p:cNvGrpSpPr/>
          <p:nvPr/>
        </p:nvGrpSpPr>
        <p:grpSpPr>
          <a:xfrm>
            <a:off x="1463040" y="1447800"/>
            <a:ext cx="5928360" cy="4362450"/>
            <a:chOff x="0" y="0"/>
            <a:chExt cx="6217920" cy="4762500"/>
          </a:xfrm>
        </p:grpSpPr>
        <p:grpSp>
          <p:nvGrpSpPr>
            <p:cNvPr id="5" name="Group 4"/>
            <p:cNvGrpSpPr/>
            <p:nvPr/>
          </p:nvGrpSpPr>
          <p:grpSpPr>
            <a:xfrm>
              <a:off x="143859" y="274320"/>
              <a:ext cx="5754373" cy="4168140"/>
              <a:chOff x="-252381" y="0"/>
              <a:chExt cx="5754373" cy="4168140"/>
            </a:xfrm>
          </p:grpSpPr>
          <p:sp>
            <p:nvSpPr>
              <p:cNvPr id="7" name="Oval 6"/>
              <p:cNvSpPr/>
              <p:nvPr/>
            </p:nvSpPr>
            <p:spPr>
              <a:xfrm>
                <a:off x="1783080" y="1478280"/>
                <a:ext cx="1714500" cy="1295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Access</a:t>
                </a:r>
                <a:endParaRPr lang="en-US" sz="1600" b="1">
                  <a:solidFill>
                    <a:srgbClr val="FF0000"/>
                  </a:solidFill>
                  <a:effectLst/>
                  <a:ea typeface="Calibri"/>
                  <a:cs typeface="Arial"/>
                </a:endParaRPr>
              </a:p>
            </p:txBody>
          </p:sp>
          <p:sp>
            <p:nvSpPr>
              <p:cNvPr id="8" name="Oval 7"/>
              <p:cNvSpPr/>
              <p:nvPr/>
            </p:nvSpPr>
            <p:spPr>
              <a:xfrm>
                <a:off x="83820" y="2628900"/>
                <a:ext cx="1152525"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Tables</a:t>
                </a:r>
                <a:endParaRPr lang="en-US" sz="1600" b="1">
                  <a:solidFill>
                    <a:srgbClr val="FF0000"/>
                  </a:solidFill>
                  <a:effectLst/>
                  <a:ea typeface="Calibri"/>
                  <a:cs typeface="Arial"/>
                </a:endParaRPr>
              </a:p>
            </p:txBody>
          </p:sp>
          <p:sp>
            <p:nvSpPr>
              <p:cNvPr id="9" name="Oval 8"/>
              <p:cNvSpPr/>
              <p:nvPr/>
            </p:nvSpPr>
            <p:spPr>
              <a:xfrm>
                <a:off x="4122420" y="1066800"/>
                <a:ext cx="1162050" cy="9906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Forms</a:t>
                </a:r>
                <a:endParaRPr lang="en-US" sz="1600" b="1">
                  <a:solidFill>
                    <a:srgbClr val="FF0000"/>
                  </a:solidFill>
                  <a:effectLst/>
                  <a:ea typeface="Calibri"/>
                  <a:cs typeface="Arial"/>
                </a:endParaRPr>
              </a:p>
            </p:txBody>
          </p:sp>
          <p:sp>
            <p:nvSpPr>
              <p:cNvPr id="10" name="Oval 9"/>
              <p:cNvSpPr/>
              <p:nvPr/>
            </p:nvSpPr>
            <p:spPr>
              <a:xfrm>
                <a:off x="-252381" y="1066800"/>
                <a:ext cx="1319182" cy="109728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Queries</a:t>
                </a:r>
                <a:endParaRPr lang="en-US" sz="1600" b="1">
                  <a:solidFill>
                    <a:srgbClr val="FF0000"/>
                  </a:solidFill>
                  <a:effectLst/>
                  <a:ea typeface="Calibri"/>
                  <a:cs typeface="Arial"/>
                </a:endParaRPr>
              </a:p>
            </p:txBody>
          </p:sp>
          <p:sp>
            <p:nvSpPr>
              <p:cNvPr id="11" name="Oval 10"/>
              <p:cNvSpPr/>
              <p:nvPr/>
            </p:nvSpPr>
            <p:spPr>
              <a:xfrm>
                <a:off x="2080260" y="0"/>
                <a:ext cx="1356360" cy="10191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Reports</a:t>
                </a:r>
                <a:endParaRPr lang="en-US" sz="1600" b="1">
                  <a:solidFill>
                    <a:srgbClr val="FF0000"/>
                  </a:solidFill>
                  <a:effectLst/>
                  <a:ea typeface="Calibri"/>
                  <a:cs typeface="Arial"/>
                </a:endParaRPr>
              </a:p>
            </p:txBody>
          </p:sp>
          <p:sp>
            <p:nvSpPr>
              <p:cNvPr id="12" name="Oval 11"/>
              <p:cNvSpPr/>
              <p:nvPr/>
            </p:nvSpPr>
            <p:spPr>
              <a:xfrm>
                <a:off x="4229100" y="2484120"/>
                <a:ext cx="1272892" cy="1057275"/>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Macros</a:t>
                </a:r>
                <a:endParaRPr lang="en-US" sz="1600" b="1">
                  <a:solidFill>
                    <a:srgbClr val="FF0000"/>
                  </a:solidFill>
                  <a:effectLst/>
                  <a:ea typeface="Calibri"/>
                  <a:cs typeface="Arial"/>
                </a:endParaRPr>
              </a:p>
            </p:txBody>
          </p:sp>
          <p:cxnSp>
            <p:nvCxnSpPr>
              <p:cNvPr id="13" name="Straight Arrow Connector 12"/>
              <p:cNvCxnSpPr/>
              <p:nvPr/>
            </p:nvCxnSpPr>
            <p:spPr>
              <a:xfrm>
                <a:off x="2606040" y="1021080"/>
                <a:ext cx="0" cy="457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3497580" y="1684020"/>
                <a:ext cx="628650" cy="3524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1066800" y="1684020"/>
                <a:ext cx="781050" cy="238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3436620" y="2362200"/>
                <a:ext cx="790575" cy="55181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1242060" y="2484120"/>
                <a:ext cx="666750" cy="495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18" name="Oval 17"/>
              <p:cNvSpPr/>
              <p:nvPr/>
            </p:nvSpPr>
            <p:spPr>
              <a:xfrm>
                <a:off x="2125979" y="3253740"/>
                <a:ext cx="1537811" cy="914400"/>
              </a:xfrm>
              <a:prstGeom prst="ellipse">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b="1">
                    <a:solidFill>
                      <a:srgbClr val="FF0000"/>
                    </a:solidFill>
                    <a:effectLst/>
                    <a:latin typeface="Times New Roman"/>
                    <a:ea typeface="Calibri"/>
                    <a:cs typeface="Arial"/>
                  </a:rPr>
                  <a:t>Modules</a:t>
                </a:r>
                <a:endParaRPr lang="en-US" sz="1600" b="1">
                  <a:solidFill>
                    <a:srgbClr val="FF0000"/>
                  </a:solidFill>
                  <a:effectLst/>
                  <a:ea typeface="Calibri"/>
                  <a:cs typeface="Arial"/>
                </a:endParaRPr>
              </a:p>
            </p:txBody>
          </p:sp>
          <p:cxnSp>
            <p:nvCxnSpPr>
              <p:cNvPr id="19" name="Straight Arrow Connector 18"/>
              <p:cNvCxnSpPr/>
              <p:nvPr/>
            </p:nvCxnSpPr>
            <p:spPr>
              <a:xfrm flipV="1">
                <a:off x="2659380" y="2781300"/>
                <a:ext cx="0" cy="47625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grpSp>
        <p:sp>
          <p:nvSpPr>
            <p:cNvPr id="6" name="Rectangle 5"/>
            <p:cNvSpPr/>
            <p:nvPr/>
          </p:nvSpPr>
          <p:spPr>
            <a:xfrm>
              <a:off x="0" y="0"/>
              <a:ext cx="6217920" cy="4762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sz="1600" b="1">
                <a:solidFill>
                  <a:srgbClr val="FF0000"/>
                </a:solidFill>
              </a:endParaRPr>
            </a:p>
          </p:txBody>
        </p:sp>
      </p:grpSp>
    </p:spTree>
    <p:extLst>
      <p:ext uri="{BB962C8B-B14F-4D97-AF65-F5344CB8AC3E}">
        <p14:creationId xmlns:p14="http://schemas.microsoft.com/office/powerpoint/2010/main" val="397029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395</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برنامج قواعد البيانات Microsoft Access 2010</vt:lpstr>
      <vt:lpstr>الفصل الاول  أساسيات قاعدة البيانات Database </vt:lpstr>
      <vt:lpstr>أساسيات قاعدة البيانات  Database قاعدة البيانات هي أداة لتجميع المعلومات وتنظيمها. يمكن لقواعد البيانات تخزين المعلومات حول الأشخاص أو المنتجات أو الطلبات أو أي شيء آخر. تظهر العديد من قواعد البيانات كقائمة في برنامج معالجة الكلمات أو جدول البيانات. كلما زاد حجم القائمة، تبدأ حالات عدم التناسق والتكرار في الظهور بين البيانات. يصبح من الصعب فهم البيانات في نموذج القائمة، كما تكون طرق البحث عن المجموعات الفرعية للبيانات أو سحبها للمراجعة محدودة. وبمجرد ظهور تلك المشاكل، يكون من الأفضل نقل البيانات إلى قاعدة بيانات تم إنشاؤها بواسطة نظام إدارة قاعدة البيانات  (DBMS)مثل Access. تعتبر قاعدة البيانات الألكترونية هي حاوية من العناصر، يمكن لقاعدة بيانات واحدة أن تحتوي على أكثر من جدول واحد. قاعدة بيانات Access تخزن الجداول الخاصة بها في ملف مفرد، مع عناصر أخرى، مثل النماذج والتقارير ووحدات الماكرو والوحدات النمطية. يكون الملحق الخاص بقواعد البيانات المنشأة بتنسيقات mdb. </vt:lpstr>
      <vt:lpstr>قاعدة البيانات:</vt:lpstr>
      <vt:lpstr>بعض الأمثلة البسيطة التي يتم إستخدامها كقواعد بيانات ضمن برنامج Microsoft Access:</vt:lpstr>
      <vt:lpstr>مميزات وامكانيات برنامج قواعد البيانات Microsoft Access :</vt:lpstr>
      <vt:lpstr>وباستخدام Access يمكنك تنفيذ ما يلي:</vt:lpstr>
      <vt:lpstr>أجزاء قاعدة بيانات Access:</vt:lpstr>
      <vt:lpstr>مخطط يوضح بعض الكائنات المستخدمة  في برنامج Microsoft Access </vt:lpstr>
      <vt:lpstr>الأسئلة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2020-04-08T02:30:15Z</dcterms:created>
  <dcterms:modified xsi:type="dcterms:W3CDTF">2020-12-10T13:42:24Z</dcterms:modified>
</cp:coreProperties>
</file>