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A1089F9-8DE1-40C0-8D14-065CE8748546}" type="datetimeFigureOut">
              <a:rPr lang="ar-IQ" smtClean="0"/>
              <a:t>08/05/1442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12122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1089F9-8DE1-40C0-8D14-065CE8748546}" type="datetimeFigureOut">
              <a:rPr lang="ar-IQ" smtClean="0"/>
              <a:t>08/05/1442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359335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1089F9-8DE1-40C0-8D14-065CE8748546}" type="datetimeFigureOut">
              <a:rPr lang="ar-IQ" smtClean="0"/>
              <a:t>08/05/1442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396207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A1089F9-8DE1-40C0-8D14-065CE8748546}" type="datetimeFigureOut">
              <a:rPr lang="ar-IQ" smtClean="0"/>
              <a:t>08/05/1442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64208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089F9-8DE1-40C0-8D14-065CE8748546}" type="datetimeFigureOut">
              <a:rPr lang="ar-IQ" smtClean="0"/>
              <a:t>08/05/1442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107912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A1089F9-8DE1-40C0-8D14-065CE8748546}" type="datetimeFigureOut">
              <a:rPr lang="ar-IQ" smtClean="0"/>
              <a:t>08/05/1442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206971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A1089F9-8DE1-40C0-8D14-065CE8748546}" type="datetimeFigureOut">
              <a:rPr lang="ar-IQ" smtClean="0"/>
              <a:t>08/05/1442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2643229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A1089F9-8DE1-40C0-8D14-065CE8748546}" type="datetimeFigureOut">
              <a:rPr lang="ar-IQ" smtClean="0"/>
              <a:t>08/05/1442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299454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089F9-8DE1-40C0-8D14-065CE8748546}" type="datetimeFigureOut">
              <a:rPr lang="ar-IQ" smtClean="0"/>
              <a:t>08/05/1442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338495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089F9-8DE1-40C0-8D14-065CE8748546}" type="datetimeFigureOut">
              <a:rPr lang="ar-IQ" smtClean="0"/>
              <a:t>08/05/1442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361290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089F9-8DE1-40C0-8D14-065CE8748546}" type="datetimeFigureOut">
              <a:rPr lang="ar-IQ" smtClean="0"/>
              <a:t>08/05/1442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19CB35-4B0C-4FDC-8BEB-1DD5A541EA53}" type="slidenum">
              <a:rPr lang="ar-IQ" smtClean="0"/>
              <a:t>‹#›</a:t>
            </a:fld>
            <a:endParaRPr lang="ar-IQ"/>
          </a:p>
        </p:txBody>
      </p:sp>
    </p:spTree>
    <p:extLst>
      <p:ext uri="{BB962C8B-B14F-4D97-AF65-F5344CB8AC3E}">
        <p14:creationId xmlns:p14="http://schemas.microsoft.com/office/powerpoint/2010/main" val="236049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1089F9-8DE1-40C0-8D14-065CE8748546}" type="datetimeFigureOut">
              <a:rPr lang="ar-IQ" smtClean="0"/>
              <a:t>08/05/1442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19CB35-4B0C-4FDC-8BEB-1DD5A541EA53}" type="slidenum">
              <a:rPr lang="ar-IQ" smtClean="0"/>
              <a:t>‹#›</a:t>
            </a:fld>
            <a:endParaRPr lang="ar-IQ"/>
          </a:p>
        </p:txBody>
      </p:sp>
    </p:spTree>
    <p:extLst>
      <p:ext uri="{BB962C8B-B14F-4D97-AF65-F5344CB8AC3E}">
        <p14:creationId xmlns:p14="http://schemas.microsoft.com/office/powerpoint/2010/main" val="209124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a:t>قواعد البيانات</a:t>
            </a:r>
            <a:r>
              <a:rPr lang="en-US" dirty="0"/>
              <a:t/>
            </a:r>
            <a:br>
              <a:rPr lang="en-US" dirty="0"/>
            </a:br>
            <a:r>
              <a:rPr lang="en-US" b="1" dirty="0"/>
              <a:t>Microsoft Access</a:t>
            </a:r>
            <a:r>
              <a:rPr lang="en-US" dirty="0"/>
              <a:t/>
            </a:r>
            <a:br>
              <a:rPr lang="en-US" dirty="0"/>
            </a:br>
            <a:r>
              <a:rPr lang="en-US" b="1" dirty="0"/>
              <a:t>2010</a:t>
            </a:r>
            <a:r>
              <a:rPr lang="en-US" dirty="0"/>
              <a:t/>
            </a:r>
            <a:br>
              <a:rPr lang="en-US" dirty="0"/>
            </a:br>
            <a:endParaRPr lang="ar-IQ" dirty="0"/>
          </a:p>
        </p:txBody>
      </p:sp>
    </p:spTree>
    <p:extLst>
      <p:ext uri="{BB962C8B-B14F-4D97-AF65-F5344CB8AC3E}">
        <p14:creationId xmlns:p14="http://schemas.microsoft.com/office/powerpoint/2010/main" val="359970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229600" cy="1143000"/>
          </a:xfrm>
        </p:spPr>
        <p:txBody>
          <a:bodyPr>
            <a:normAutofit fontScale="90000"/>
          </a:bodyPr>
          <a:lstStyle/>
          <a:p>
            <a:r>
              <a:rPr lang="ar-IQ" b="1" dirty="0">
                <a:solidFill>
                  <a:srgbClr val="FF0000"/>
                </a:solidFill>
              </a:rPr>
              <a:t>الفصل الثاني</a:t>
            </a:r>
            <a:r>
              <a:rPr lang="en-US" dirty="0">
                <a:solidFill>
                  <a:srgbClr val="FF0000"/>
                </a:solidFill>
              </a:rPr>
              <a:t/>
            </a:r>
            <a:br>
              <a:rPr lang="en-US" dirty="0">
                <a:solidFill>
                  <a:srgbClr val="FF0000"/>
                </a:solidFill>
              </a:rPr>
            </a:br>
            <a:r>
              <a:rPr lang="ar-IQ" b="1" dirty="0">
                <a:solidFill>
                  <a:srgbClr val="FF0000"/>
                </a:solidFill>
              </a:rPr>
              <a:t>التعرف على بيئة برنامج </a:t>
            </a:r>
            <a:r>
              <a:rPr lang="en-US" b="1" dirty="0">
                <a:solidFill>
                  <a:srgbClr val="FF0000"/>
                </a:solidFill>
              </a:rPr>
              <a:t>Microsoft Access 2010 </a:t>
            </a:r>
            <a:r>
              <a:rPr lang="ar-IQ" b="1" dirty="0">
                <a:solidFill>
                  <a:srgbClr val="FF0000"/>
                </a:solidFill>
              </a:rPr>
              <a:t> وكيفية التعامل </a:t>
            </a:r>
            <a:r>
              <a:rPr lang="ar-IQ" b="1" dirty="0" smtClean="0">
                <a:solidFill>
                  <a:srgbClr val="FF0000"/>
                </a:solidFill>
              </a:rPr>
              <a:t>معها</a:t>
            </a:r>
            <a:endParaRPr lang="ar-IQ" dirty="0">
              <a:solidFill>
                <a:srgbClr val="FF0000"/>
              </a:solidFill>
            </a:endParaRPr>
          </a:p>
        </p:txBody>
      </p:sp>
    </p:spTree>
    <p:extLst>
      <p:ext uri="{BB962C8B-B14F-4D97-AF65-F5344CB8AC3E}">
        <p14:creationId xmlns:p14="http://schemas.microsoft.com/office/powerpoint/2010/main" val="355279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solidFill>
                  <a:srgbClr val="FF0000"/>
                </a:solidFill>
              </a:rPr>
              <a:t>التعرف على بيئة برنامج </a:t>
            </a:r>
            <a:r>
              <a:rPr lang="en-US" b="1" dirty="0">
                <a:solidFill>
                  <a:srgbClr val="FF0000"/>
                </a:solidFill>
              </a:rPr>
              <a:t>Access 2010</a:t>
            </a:r>
            <a:r>
              <a:rPr lang="ar-IQ" b="1" dirty="0">
                <a:solidFill>
                  <a:srgbClr val="FF0000"/>
                </a:solidFill>
              </a:rPr>
              <a:t>:</a:t>
            </a:r>
            <a:endParaRPr lang="en-US" dirty="0">
              <a:solidFill>
                <a:srgbClr val="FF0000"/>
              </a:solidFill>
            </a:endParaRP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6625" t="24000" r="20125" b="19778"/>
          <a:stretch/>
        </p:blipFill>
        <p:spPr bwMode="auto">
          <a:xfrm>
            <a:off x="762000" y="1676400"/>
            <a:ext cx="7711440" cy="385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33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a:solidFill>
                  <a:srgbClr val="FF0000"/>
                </a:solidFill>
              </a:rPr>
              <a:t>وعند اختيار قاعدة بيانات فارغة ستظهر النافذة التالية: </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875" t="21555" r="24125" b="7778"/>
          <a:stretch/>
        </p:blipFill>
        <p:spPr bwMode="auto">
          <a:xfrm>
            <a:off x="685800" y="1295400"/>
            <a:ext cx="7071360"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09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solidFill>
                  <a:srgbClr val="0000CC"/>
                </a:solidFill>
              </a:rPr>
              <a:t>واجهة برنامج </a:t>
            </a:r>
            <a:r>
              <a:rPr lang="en-US" b="1" dirty="0">
                <a:solidFill>
                  <a:srgbClr val="0000CC"/>
                </a:solidFill>
              </a:rPr>
              <a:t>Microsoft Access 2010</a:t>
            </a:r>
            <a:r>
              <a:rPr lang="ar-IQ" b="1" dirty="0" smtClean="0">
                <a:solidFill>
                  <a:srgbClr val="0000CC"/>
                </a:solidFill>
              </a:rPr>
              <a:t>:</a:t>
            </a:r>
            <a:endParaRPr lang="ar-IQ" dirty="0">
              <a:solidFill>
                <a:srgbClr val="0000CC"/>
              </a:solidFill>
            </a:endParaRPr>
          </a:p>
        </p:txBody>
      </p:sp>
      <p:sp>
        <p:nvSpPr>
          <p:cNvPr id="3" name="Content Placeholder 2"/>
          <p:cNvSpPr>
            <a:spLocks noGrp="1"/>
          </p:cNvSpPr>
          <p:nvPr>
            <p:ph idx="1"/>
          </p:nvPr>
        </p:nvSpPr>
        <p:spPr/>
        <p:txBody>
          <a:bodyPr>
            <a:normAutofit/>
          </a:bodyPr>
          <a:lstStyle/>
          <a:p>
            <a:pPr marL="0" indent="0">
              <a:buNone/>
            </a:pPr>
            <a:r>
              <a:rPr lang="ar-IQ" b="1" dirty="0" smtClean="0">
                <a:solidFill>
                  <a:srgbClr val="FF0000"/>
                </a:solidFill>
              </a:rPr>
              <a:t>اولاً: </a:t>
            </a:r>
            <a:r>
              <a:rPr lang="ar-IQ" b="1" dirty="0">
                <a:solidFill>
                  <a:srgbClr val="FF0000"/>
                </a:solidFill>
              </a:rPr>
              <a:t>شريط العنوان </a:t>
            </a:r>
            <a:r>
              <a:rPr lang="en-US" b="1" dirty="0">
                <a:solidFill>
                  <a:srgbClr val="FF0000"/>
                </a:solidFill>
              </a:rPr>
              <a:t>Address Bar</a:t>
            </a:r>
            <a:r>
              <a:rPr lang="ar-IQ" b="1" dirty="0">
                <a:solidFill>
                  <a:srgbClr val="FF0000"/>
                </a:solidFill>
              </a:rPr>
              <a:t>:</a:t>
            </a:r>
            <a:r>
              <a:rPr lang="ar-IQ" dirty="0">
                <a:solidFill>
                  <a:srgbClr val="FF0000"/>
                </a:solidFill>
              </a:rPr>
              <a:t> </a:t>
            </a:r>
            <a:endParaRPr lang="en-US" dirty="0">
              <a:solidFill>
                <a:srgbClr val="FF0000"/>
              </a:solidFill>
            </a:endParaRPr>
          </a:p>
          <a:p>
            <a:pPr marL="0" indent="0">
              <a:buNone/>
            </a:pPr>
            <a:r>
              <a:rPr lang="ar-IQ" dirty="0"/>
              <a:t>وهو شريط مقسم الى </a:t>
            </a:r>
            <a:r>
              <a:rPr lang="ar-IQ" b="1" dirty="0">
                <a:solidFill>
                  <a:srgbClr val="0000CC"/>
                </a:solidFill>
              </a:rPr>
              <a:t>ثلاثة</a:t>
            </a:r>
            <a:r>
              <a:rPr lang="ar-IQ" dirty="0"/>
              <a:t> اجزاء وهي</a:t>
            </a:r>
            <a:r>
              <a:rPr lang="ar-IQ" dirty="0" smtClean="0"/>
              <a:t>:</a:t>
            </a:r>
          </a:p>
          <a:p>
            <a:pPr lvl="0"/>
            <a:r>
              <a:rPr lang="ar-IQ" b="1" dirty="0">
                <a:solidFill>
                  <a:srgbClr val="FF0000"/>
                </a:solidFill>
              </a:rPr>
              <a:t>الجزء </a:t>
            </a:r>
            <a:r>
              <a:rPr lang="ar-IQ" b="1" dirty="0" smtClean="0">
                <a:solidFill>
                  <a:srgbClr val="FF0000"/>
                </a:solidFill>
              </a:rPr>
              <a:t>الأيسر </a:t>
            </a:r>
            <a:r>
              <a:rPr lang="ar-IQ" dirty="0" smtClean="0"/>
              <a:t>ويحتوي على الاوامر </a:t>
            </a:r>
            <a:r>
              <a:rPr lang="ar-IQ" b="1" dirty="0" smtClean="0">
                <a:solidFill>
                  <a:srgbClr val="0000CC"/>
                </a:solidFill>
              </a:rPr>
              <a:t>زر </a:t>
            </a:r>
            <a:r>
              <a:rPr lang="ar-IQ" b="1" dirty="0">
                <a:solidFill>
                  <a:srgbClr val="0000CC"/>
                </a:solidFill>
              </a:rPr>
              <a:t>تخصيص شريط الوصول السريع </a:t>
            </a:r>
            <a:r>
              <a:rPr lang="en-US" b="1" dirty="0">
                <a:solidFill>
                  <a:srgbClr val="0000CC"/>
                </a:solidFill>
              </a:rPr>
              <a:t>Quick Access </a:t>
            </a:r>
            <a:r>
              <a:rPr lang="en-US" dirty="0"/>
              <a:t>Toolbar </a:t>
            </a:r>
            <a:r>
              <a:rPr lang="ar-IQ" dirty="0"/>
              <a:t>.</a:t>
            </a:r>
            <a:endParaRPr lang="en-US" dirty="0"/>
          </a:p>
          <a:p>
            <a:pPr lvl="0"/>
            <a:r>
              <a:rPr lang="ar-IQ" b="1" dirty="0" smtClean="0">
                <a:solidFill>
                  <a:srgbClr val="FF0000"/>
                </a:solidFill>
              </a:rPr>
              <a:t>الجزء </a:t>
            </a:r>
            <a:r>
              <a:rPr lang="ar-IQ" b="1" dirty="0" smtClean="0">
                <a:solidFill>
                  <a:srgbClr val="FF0000"/>
                </a:solidFill>
              </a:rPr>
              <a:t>الأوسط </a:t>
            </a:r>
            <a:r>
              <a:rPr lang="ar-IQ" dirty="0"/>
              <a:t>والذي يحتوي على </a:t>
            </a:r>
            <a:r>
              <a:rPr lang="ar-IQ" b="1" dirty="0">
                <a:solidFill>
                  <a:srgbClr val="0000CC"/>
                </a:solidFill>
              </a:rPr>
              <a:t>اسم البرنامج</a:t>
            </a:r>
            <a:r>
              <a:rPr lang="ar-IQ" dirty="0"/>
              <a:t> و</a:t>
            </a:r>
            <a:r>
              <a:rPr lang="ar-IQ" b="1" dirty="0">
                <a:solidFill>
                  <a:srgbClr val="0000CC"/>
                </a:solidFill>
              </a:rPr>
              <a:t>اسم قاعدة البيانات المفتوحة</a:t>
            </a:r>
            <a:r>
              <a:rPr lang="ar-IQ" dirty="0"/>
              <a:t>.</a:t>
            </a:r>
            <a:endParaRPr lang="en-US" dirty="0"/>
          </a:p>
          <a:p>
            <a:pPr lvl="0"/>
            <a:r>
              <a:rPr lang="ar-IQ" b="1" dirty="0">
                <a:solidFill>
                  <a:srgbClr val="FF0000"/>
                </a:solidFill>
              </a:rPr>
              <a:t>الجزء </a:t>
            </a:r>
            <a:r>
              <a:rPr lang="ar-IQ" b="1" dirty="0" smtClean="0">
                <a:solidFill>
                  <a:srgbClr val="FF0000"/>
                </a:solidFill>
              </a:rPr>
              <a:t>الأيمن </a:t>
            </a:r>
            <a:r>
              <a:rPr lang="ar-IQ" dirty="0"/>
              <a:t>ويحتوي على الازرار الخاصة </a:t>
            </a:r>
            <a:r>
              <a:rPr lang="ar-IQ" b="1" dirty="0">
                <a:solidFill>
                  <a:srgbClr val="0000CC"/>
                </a:solidFill>
              </a:rPr>
              <a:t>بالاغلاق </a:t>
            </a:r>
            <a:r>
              <a:rPr lang="en-US" b="1" dirty="0">
                <a:solidFill>
                  <a:srgbClr val="0000CC"/>
                </a:solidFill>
              </a:rPr>
              <a:t>Close</a:t>
            </a:r>
            <a:r>
              <a:rPr lang="ar-IQ" b="1" dirty="0">
                <a:solidFill>
                  <a:srgbClr val="0000CC"/>
                </a:solidFill>
              </a:rPr>
              <a:t> والتكبير </a:t>
            </a:r>
            <a:r>
              <a:rPr lang="en-US" b="1" dirty="0">
                <a:solidFill>
                  <a:srgbClr val="0000CC"/>
                </a:solidFill>
              </a:rPr>
              <a:t>Max</a:t>
            </a:r>
            <a:r>
              <a:rPr lang="ar-IQ" b="1" dirty="0">
                <a:solidFill>
                  <a:srgbClr val="0000CC"/>
                </a:solidFill>
              </a:rPr>
              <a:t> والتصغير </a:t>
            </a:r>
            <a:r>
              <a:rPr lang="en-US" b="1" dirty="0">
                <a:solidFill>
                  <a:srgbClr val="0000CC"/>
                </a:solidFill>
              </a:rPr>
              <a:t>Min</a:t>
            </a:r>
            <a:r>
              <a:rPr lang="ar-IQ" dirty="0" smtClean="0"/>
              <a:t>.</a:t>
            </a:r>
            <a:endParaRPr lang="en-US" dirty="0"/>
          </a:p>
          <a:p>
            <a:pPr marL="0" indent="0">
              <a:buNone/>
            </a:pPr>
            <a:endParaRPr lang="ar-IQ" dirty="0"/>
          </a:p>
        </p:txBody>
      </p:sp>
    </p:spTree>
    <p:extLst>
      <p:ext uri="{BB962C8B-B14F-4D97-AF65-F5344CB8AC3E}">
        <p14:creationId xmlns:p14="http://schemas.microsoft.com/office/powerpoint/2010/main" val="371604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Autofit/>
          </a:bodyPr>
          <a:lstStyle/>
          <a:p>
            <a:pPr lvl="0"/>
            <a:r>
              <a:rPr lang="ar-IQ" sz="2800" b="1" dirty="0" smtClean="0">
                <a:solidFill>
                  <a:srgbClr val="FF0000"/>
                </a:solidFill>
              </a:rPr>
              <a:t>شريط </a:t>
            </a:r>
            <a:r>
              <a:rPr lang="ar-IQ" sz="2800" b="1" dirty="0">
                <a:solidFill>
                  <a:srgbClr val="FF0000"/>
                </a:solidFill>
              </a:rPr>
              <a:t>الوصول السريع </a:t>
            </a:r>
            <a:r>
              <a:rPr lang="en-US" sz="2800" b="1" dirty="0">
                <a:solidFill>
                  <a:srgbClr val="FF0000"/>
                </a:solidFill>
              </a:rPr>
              <a:t>Quick Access Toolbar </a:t>
            </a:r>
            <a:r>
              <a:rPr lang="ar-IQ" sz="2800" b="1" dirty="0">
                <a:solidFill>
                  <a:srgbClr val="FF0000"/>
                </a:solidFill>
              </a:rPr>
              <a:t> </a:t>
            </a:r>
            <a:r>
              <a:rPr lang="ar-IQ" sz="1800" dirty="0"/>
              <a:t>والذي يشمل الأوامر التالية:</a:t>
            </a:r>
            <a:r>
              <a:rPr lang="en-US" sz="1800" dirty="0"/>
              <a:t/>
            </a:r>
            <a:br>
              <a:rPr lang="en-US" sz="1800" dirty="0"/>
            </a:br>
            <a:r>
              <a:rPr lang="en-US" sz="1800" dirty="0"/>
              <a:t>New, Open, Save, E-mail, Quick print, Quick Preview, Undo, </a:t>
            </a:r>
            <a:r>
              <a:rPr lang="en-US" sz="1800" dirty="0" err="1"/>
              <a:t>Redo,Mode</a:t>
            </a:r>
            <a:r>
              <a:rPr lang="en-US" sz="1800" dirty="0"/>
              <a:t>, Refresh All, Sys All, More Commands, Show Blow the Ribbon.</a:t>
            </a:r>
            <a:br>
              <a:rPr lang="en-US" sz="1800" dirty="0"/>
            </a:br>
            <a:r>
              <a:rPr lang="ar-IQ" sz="1800" dirty="0"/>
              <a:t>وعند الرغبة بتثبيت أحد هذه الأوامر نختاره بالضغط عليه مرة واحدة حيث تظهر جانبه علامة (صح) وبالتالي يتم تثبي هذا الأمر في أعلى يسار شريط العنوان</a:t>
            </a:r>
            <a:r>
              <a:rPr lang="ar-IQ" sz="1800" dirty="0" smtClean="0"/>
              <a:t>.</a:t>
            </a:r>
            <a:endParaRPr lang="ar-IQ"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5105400" cy="4724400"/>
          </a:xfrm>
          <a:prstGeom prst="rect">
            <a:avLst/>
          </a:prstGeom>
          <a:noFill/>
          <a:ln>
            <a:noFill/>
          </a:ln>
        </p:spPr>
      </p:pic>
    </p:spTree>
    <p:extLst>
      <p:ext uri="{BB962C8B-B14F-4D97-AF65-F5344CB8AC3E}">
        <p14:creationId xmlns:p14="http://schemas.microsoft.com/office/powerpoint/2010/main" val="2776266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25695"/>
            <a:ext cx="7848600" cy="1077218"/>
          </a:xfrm>
          <a:prstGeom prst="rect">
            <a:avLst/>
          </a:prstGeom>
        </p:spPr>
        <p:txBody>
          <a:bodyPr wrap="square">
            <a:spAutoFit/>
          </a:bodyPr>
          <a:lstStyle/>
          <a:p>
            <a:pPr lvl="0"/>
            <a:r>
              <a:rPr lang="ar-IQ" sz="3200" b="1" dirty="0">
                <a:solidFill>
                  <a:srgbClr val="FF0000"/>
                </a:solidFill>
              </a:rPr>
              <a:t>الجزء </a:t>
            </a:r>
            <a:r>
              <a:rPr lang="ar-IQ" sz="3200" b="1" dirty="0" smtClean="0">
                <a:solidFill>
                  <a:srgbClr val="FF0000"/>
                </a:solidFill>
              </a:rPr>
              <a:t>الأوسط </a:t>
            </a:r>
            <a:r>
              <a:rPr lang="ar-IQ" sz="3200" dirty="0"/>
              <a:t>والذي يحتوي على اسم البرنامج واسم قاعدة البيانات المفتوحة</a:t>
            </a:r>
            <a:r>
              <a:rPr lang="ar-IQ" sz="3200" dirty="0" smtClean="0"/>
              <a:t>.</a:t>
            </a:r>
            <a:endParaRPr lang="en-US" sz="3200" dirty="0"/>
          </a:p>
        </p:txBody>
      </p:sp>
      <p:sp>
        <p:nvSpPr>
          <p:cNvPr id="7" name="Rectangle 6"/>
          <p:cNvSpPr/>
          <p:nvPr/>
        </p:nvSpPr>
        <p:spPr>
          <a:xfrm>
            <a:off x="457200" y="2743200"/>
            <a:ext cx="8229600" cy="1077218"/>
          </a:xfrm>
          <a:prstGeom prst="rect">
            <a:avLst/>
          </a:prstGeom>
        </p:spPr>
        <p:txBody>
          <a:bodyPr wrap="square">
            <a:spAutoFit/>
          </a:bodyPr>
          <a:lstStyle/>
          <a:p>
            <a:pPr lvl="0"/>
            <a:r>
              <a:rPr lang="ar-IQ" sz="3200" b="1" dirty="0" smtClean="0">
                <a:solidFill>
                  <a:srgbClr val="FF0000"/>
                </a:solidFill>
              </a:rPr>
              <a:t>الجزء الأيمن </a:t>
            </a:r>
            <a:r>
              <a:rPr lang="ar-IQ" sz="3200" dirty="0"/>
              <a:t>ويحتوي على </a:t>
            </a:r>
            <a:r>
              <a:rPr lang="ar-IQ" sz="3200" dirty="0" smtClean="0"/>
              <a:t>الأزرار </a:t>
            </a:r>
            <a:r>
              <a:rPr lang="ar-IQ" sz="3200" dirty="0"/>
              <a:t>الخاصة </a:t>
            </a:r>
            <a:r>
              <a:rPr lang="ar-IQ" sz="3200" dirty="0" smtClean="0"/>
              <a:t>بالإغلاق </a:t>
            </a:r>
            <a:r>
              <a:rPr lang="en-US" sz="3200" dirty="0"/>
              <a:t>Close</a:t>
            </a:r>
            <a:r>
              <a:rPr lang="ar-IQ" sz="3200" dirty="0"/>
              <a:t> والتكبير </a:t>
            </a:r>
            <a:r>
              <a:rPr lang="en-US" sz="3200" dirty="0"/>
              <a:t>Max</a:t>
            </a:r>
            <a:r>
              <a:rPr lang="ar-IQ" sz="3200" dirty="0"/>
              <a:t> والتصغير </a:t>
            </a:r>
            <a:r>
              <a:rPr lang="en-US" sz="3200" dirty="0"/>
              <a:t>Min</a:t>
            </a:r>
            <a:r>
              <a:rPr lang="ar-IQ" sz="3200" dirty="0" smtClean="0"/>
              <a:t>.</a:t>
            </a:r>
            <a:endParaRPr lang="en-US" sz="3200" dirty="0"/>
          </a:p>
        </p:txBody>
      </p:sp>
      <p:pic>
        <p:nvPicPr>
          <p:cNvPr id="8" name="Picture 7"/>
          <p:cNvPicPr/>
          <p:nvPr/>
        </p:nvPicPr>
        <p:blipFill rotWithShape="1">
          <a:blip r:embed="rId2">
            <a:extLst>
              <a:ext uri="{28A0092B-C50C-407E-A947-70E740481C1C}">
                <a14:useLocalDpi xmlns:a14="http://schemas.microsoft.com/office/drawing/2010/main" val="0"/>
              </a:ext>
            </a:extLst>
          </a:blip>
          <a:srcRect l="2449" r="3502"/>
          <a:stretch/>
        </p:blipFill>
        <p:spPr bwMode="auto">
          <a:xfrm>
            <a:off x="1676400" y="1600200"/>
            <a:ext cx="6385560" cy="339725"/>
          </a:xfrm>
          <a:prstGeom prst="rect">
            <a:avLst/>
          </a:prstGeom>
          <a:noFill/>
          <a:ln>
            <a:noFill/>
          </a:ln>
          <a:extLst>
            <a:ext uri="{53640926-AAD7-44D8-BBD7-CCE9431645EC}">
              <a14:shadowObscured xmlns:a14="http://schemas.microsoft.com/office/drawing/2010/main"/>
            </a:ext>
          </a:extLst>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3459402" y="4572000"/>
            <a:ext cx="2278380" cy="792480"/>
          </a:xfrm>
          <a:prstGeom prst="rect">
            <a:avLst/>
          </a:prstGeom>
          <a:noFill/>
          <a:ln>
            <a:noFill/>
          </a:ln>
        </p:spPr>
      </p:pic>
    </p:spTree>
    <p:extLst>
      <p:ext uri="{BB962C8B-B14F-4D97-AF65-F5344CB8AC3E}">
        <p14:creationId xmlns:p14="http://schemas.microsoft.com/office/powerpoint/2010/main" val="346763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الأسئلة</a:t>
            </a:r>
            <a:endParaRPr lang="ar-IQ" dirty="0"/>
          </a:p>
        </p:txBody>
      </p:sp>
      <p:pic>
        <p:nvPicPr>
          <p:cNvPr id="102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629" y="1671971"/>
            <a:ext cx="774313" cy="116273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9580" y="1840665"/>
            <a:ext cx="669925" cy="10207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775838"/>
            <a:ext cx="685800" cy="105886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1813939"/>
            <a:ext cx="784225" cy="9826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p:cNvSpPr>
            <a:spLocks noChangeArrowheads="1"/>
          </p:cNvSpPr>
          <p:nvPr/>
        </p:nvSpPr>
        <p:spPr bwMode="auto">
          <a:xfrm>
            <a:off x="2530623" y="1113380"/>
            <a:ext cx="4586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ما هي الأوامر </a:t>
            </a: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التي تؤديها الايقونات التالية </a:t>
            </a:r>
            <a:r>
              <a:rPr kumimoji="0" lang="ar-IQ"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7"/>
          <p:cNvSpPr>
            <a:spLocks noChangeArrowheads="1"/>
          </p:cNvSpPr>
          <p:nvPr/>
        </p:nvSpPr>
        <p:spPr bwMode="auto">
          <a:xfrm>
            <a:off x="0" y="1189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8"/>
          <p:cNvSpPr>
            <a:spLocks noChangeArrowheads="1"/>
          </p:cNvSpPr>
          <p:nvPr/>
        </p:nvSpPr>
        <p:spPr bwMode="auto">
          <a:xfrm>
            <a:off x="0" y="204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9"/>
          <p:cNvSpPr>
            <a:spLocks noChangeArrowheads="1"/>
          </p:cNvSpPr>
          <p:nvPr/>
        </p:nvSpPr>
        <p:spPr bwMode="auto">
          <a:xfrm>
            <a:off x="0" y="3070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10"/>
          <p:cNvSpPr>
            <a:spLocks noChangeArrowheads="1"/>
          </p:cNvSpPr>
          <p:nvPr/>
        </p:nvSpPr>
        <p:spPr bwMode="auto">
          <a:xfrm>
            <a:off x="0" y="4129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1"/>
          <p:cNvSpPr>
            <a:spLocks noChangeArrowheads="1"/>
          </p:cNvSpPr>
          <p:nvPr/>
        </p:nvSpPr>
        <p:spPr bwMode="auto">
          <a:xfrm>
            <a:off x="318332" y="556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6"/>
          <p:cNvSpPr>
            <a:spLocks noChangeArrowheads="1"/>
          </p:cNvSpPr>
          <p:nvPr/>
        </p:nvSpPr>
        <p:spPr bwMode="auto">
          <a:xfrm>
            <a:off x="6753193" y="2999926"/>
            <a:ext cx="14510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قاعدة بيانات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خاصة بالمستخدم</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6"/>
          <p:cNvSpPr>
            <a:spLocks noChangeArrowheads="1"/>
          </p:cNvSpPr>
          <p:nvPr/>
        </p:nvSpPr>
        <p:spPr bwMode="auto">
          <a:xfrm>
            <a:off x="5226486" y="3162754"/>
            <a:ext cx="13612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نماذج ثابتة من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قاعدة بيانات</a:t>
            </a:r>
          </a:p>
        </p:txBody>
      </p:sp>
      <p:sp>
        <p:nvSpPr>
          <p:cNvPr id="18" name="Rectangle 6"/>
          <p:cNvSpPr>
            <a:spLocks noChangeArrowheads="1"/>
          </p:cNvSpPr>
          <p:nvPr/>
        </p:nvSpPr>
        <p:spPr bwMode="auto">
          <a:xfrm>
            <a:off x="3578754" y="3162754"/>
            <a:ext cx="131157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قاعدة البيانات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المستخدة أخيراً</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6"/>
          <p:cNvSpPr>
            <a:spLocks noChangeArrowheads="1"/>
          </p:cNvSpPr>
          <p:nvPr/>
        </p:nvSpPr>
        <p:spPr bwMode="auto">
          <a:xfrm>
            <a:off x="1835765" y="3006281"/>
            <a:ext cx="11031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قاعدة بيانات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فارغة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838199" y="3581400"/>
            <a:ext cx="7482113" cy="2031325"/>
          </a:xfrm>
          <a:prstGeom prst="rect">
            <a:avLst/>
          </a:prstGeom>
        </p:spPr>
        <p:txBody>
          <a:bodyPr wrap="square">
            <a:spAutoFit/>
          </a:bodyPr>
          <a:lstStyle/>
          <a:p>
            <a:r>
              <a:rPr lang="ar-IQ" b="1" dirty="0" smtClean="0">
                <a:solidFill>
                  <a:srgbClr val="FF0000"/>
                </a:solidFill>
              </a:rPr>
              <a:t>فراغات:</a:t>
            </a:r>
            <a:endParaRPr lang="en-US" dirty="0">
              <a:solidFill>
                <a:srgbClr val="FF0000"/>
              </a:solidFill>
            </a:endParaRPr>
          </a:p>
          <a:p>
            <a:pPr marL="342900" indent="-342900">
              <a:buFont typeface="+mj-lt"/>
              <a:buAutoNum type="arabicPeriod"/>
            </a:pPr>
            <a:r>
              <a:rPr lang="ar-IQ" b="1" dirty="0" smtClean="0">
                <a:solidFill>
                  <a:srgbClr val="FF0000"/>
                </a:solidFill>
              </a:rPr>
              <a:t>شريط </a:t>
            </a:r>
            <a:r>
              <a:rPr lang="ar-IQ" b="1" dirty="0">
                <a:solidFill>
                  <a:srgbClr val="FF0000"/>
                </a:solidFill>
              </a:rPr>
              <a:t>العنوان </a:t>
            </a:r>
            <a:r>
              <a:rPr lang="ar-IQ" dirty="0" smtClean="0"/>
              <a:t>وهو </a:t>
            </a:r>
            <a:r>
              <a:rPr lang="ar-IQ" dirty="0"/>
              <a:t>شريط مقسم الى </a:t>
            </a:r>
            <a:r>
              <a:rPr lang="ar-IQ" b="1" u="sng" dirty="0" smtClean="0">
                <a:solidFill>
                  <a:srgbClr val="0000CC"/>
                </a:solidFill>
              </a:rPr>
              <a:t>ثلاثة أجزاء</a:t>
            </a:r>
            <a:r>
              <a:rPr lang="ar-IQ" dirty="0" smtClean="0"/>
              <a:t>.</a:t>
            </a:r>
            <a:endParaRPr lang="ar-IQ" dirty="0" smtClean="0"/>
          </a:p>
          <a:p>
            <a:pPr marL="342900" indent="-342900">
              <a:buFont typeface="+mj-lt"/>
              <a:buAutoNum type="arabicPeriod"/>
            </a:pPr>
            <a:r>
              <a:rPr lang="ar-IQ" b="1" dirty="0" smtClean="0">
                <a:solidFill>
                  <a:srgbClr val="FF0000"/>
                </a:solidFill>
              </a:rPr>
              <a:t>الجزء </a:t>
            </a:r>
            <a:r>
              <a:rPr lang="ar-IQ" b="1" u="sng" dirty="0">
                <a:solidFill>
                  <a:srgbClr val="FF0000"/>
                </a:solidFill>
              </a:rPr>
              <a:t>الايسر</a:t>
            </a:r>
            <a:r>
              <a:rPr lang="ar-IQ" b="1" dirty="0">
                <a:solidFill>
                  <a:srgbClr val="FF0000"/>
                </a:solidFill>
              </a:rPr>
              <a:t> </a:t>
            </a:r>
            <a:r>
              <a:rPr lang="ar-IQ" b="1" dirty="0" smtClean="0">
                <a:solidFill>
                  <a:srgbClr val="FF0000"/>
                </a:solidFill>
              </a:rPr>
              <a:t>من شريط العنوان </a:t>
            </a:r>
            <a:r>
              <a:rPr lang="ar-IQ" dirty="0" smtClean="0"/>
              <a:t>يحتوي </a:t>
            </a:r>
            <a:r>
              <a:rPr lang="ar-IQ" b="1" dirty="0" smtClean="0">
                <a:solidFill>
                  <a:srgbClr val="0000CC"/>
                </a:solidFill>
              </a:rPr>
              <a:t>زر </a:t>
            </a:r>
            <a:r>
              <a:rPr lang="ar-IQ" b="1" dirty="0">
                <a:solidFill>
                  <a:srgbClr val="0000CC"/>
                </a:solidFill>
              </a:rPr>
              <a:t>تخصيص شريط الوصول السريع </a:t>
            </a:r>
            <a:r>
              <a:rPr lang="en-US" b="1" dirty="0">
                <a:solidFill>
                  <a:srgbClr val="0000CC"/>
                </a:solidFill>
              </a:rPr>
              <a:t>Quick Access </a:t>
            </a:r>
            <a:r>
              <a:rPr lang="en-US" b="1" dirty="0">
                <a:solidFill>
                  <a:srgbClr val="0000CC"/>
                </a:solidFill>
              </a:rPr>
              <a:t>Toolbar</a:t>
            </a:r>
            <a:r>
              <a:rPr lang="en-US" dirty="0"/>
              <a:t> </a:t>
            </a:r>
            <a:r>
              <a:rPr lang="ar-IQ" dirty="0"/>
              <a:t>.</a:t>
            </a:r>
            <a:endParaRPr lang="en-US" dirty="0"/>
          </a:p>
          <a:p>
            <a:pPr marL="342900" lvl="0" indent="-342900">
              <a:buFont typeface="+mj-lt"/>
              <a:buAutoNum type="arabicPeriod"/>
            </a:pPr>
            <a:r>
              <a:rPr lang="ar-IQ" b="1" dirty="0">
                <a:solidFill>
                  <a:srgbClr val="FF0000"/>
                </a:solidFill>
              </a:rPr>
              <a:t>الجزء </a:t>
            </a:r>
            <a:r>
              <a:rPr lang="ar-IQ" b="1" u="sng" dirty="0" smtClean="0">
                <a:solidFill>
                  <a:srgbClr val="FF0000"/>
                </a:solidFill>
              </a:rPr>
              <a:t>الأوسط</a:t>
            </a:r>
            <a:r>
              <a:rPr lang="ar-IQ" b="1" dirty="0" smtClean="0">
                <a:solidFill>
                  <a:srgbClr val="FF0000"/>
                </a:solidFill>
              </a:rPr>
              <a:t> </a:t>
            </a:r>
            <a:r>
              <a:rPr lang="ar-IQ" dirty="0" smtClean="0"/>
              <a:t> </a:t>
            </a:r>
            <a:r>
              <a:rPr lang="ar-IQ" dirty="0" smtClean="0"/>
              <a:t>من شريط العنوان </a:t>
            </a:r>
            <a:r>
              <a:rPr lang="ar-IQ" dirty="0"/>
              <a:t>يحتوي على </a:t>
            </a:r>
            <a:r>
              <a:rPr lang="ar-IQ" b="1" dirty="0">
                <a:solidFill>
                  <a:srgbClr val="0000CC"/>
                </a:solidFill>
              </a:rPr>
              <a:t>اسم البرنامج</a:t>
            </a:r>
            <a:r>
              <a:rPr lang="ar-IQ" dirty="0"/>
              <a:t> و</a:t>
            </a:r>
            <a:r>
              <a:rPr lang="ar-IQ" b="1" dirty="0">
                <a:solidFill>
                  <a:srgbClr val="0000CC"/>
                </a:solidFill>
              </a:rPr>
              <a:t>اسم قاعدة البيانات المفتوحة</a:t>
            </a:r>
            <a:r>
              <a:rPr lang="ar-IQ" dirty="0"/>
              <a:t>.</a:t>
            </a:r>
            <a:endParaRPr lang="en-US" dirty="0"/>
          </a:p>
          <a:p>
            <a:pPr marL="342900" lvl="0" indent="-342900">
              <a:buFont typeface="+mj-lt"/>
              <a:buAutoNum type="arabicPeriod"/>
            </a:pPr>
            <a:r>
              <a:rPr lang="ar-IQ" b="1" dirty="0">
                <a:solidFill>
                  <a:srgbClr val="FF0000"/>
                </a:solidFill>
              </a:rPr>
              <a:t>الجزء </a:t>
            </a:r>
            <a:r>
              <a:rPr lang="ar-IQ" b="1" u="sng" dirty="0" smtClean="0">
                <a:solidFill>
                  <a:srgbClr val="FF0000"/>
                </a:solidFill>
              </a:rPr>
              <a:t>الأيمن</a:t>
            </a:r>
            <a:r>
              <a:rPr lang="ar-IQ" b="1" dirty="0" smtClean="0">
                <a:solidFill>
                  <a:srgbClr val="FF0000"/>
                </a:solidFill>
              </a:rPr>
              <a:t> </a:t>
            </a:r>
            <a:r>
              <a:rPr lang="ar-IQ" dirty="0" smtClean="0"/>
              <a:t>من شريط العنوان حتوي </a:t>
            </a:r>
            <a:r>
              <a:rPr lang="ar-IQ" dirty="0"/>
              <a:t>على </a:t>
            </a:r>
            <a:r>
              <a:rPr lang="ar-IQ" dirty="0" smtClean="0"/>
              <a:t>الأزرار </a:t>
            </a:r>
            <a:r>
              <a:rPr lang="ar-IQ" dirty="0"/>
              <a:t>الخاصة </a:t>
            </a:r>
            <a:r>
              <a:rPr lang="ar-IQ" b="1" dirty="0" smtClean="0">
                <a:solidFill>
                  <a:srgbClr val="0000CC"/>
                </a:solidFill>
              </a:rPr>
              <a:t>بالإغلاق </a:t>
            </a:r>
            <a:r>
              <a:rPr lang="en-US" b="1" dirty="0">
                <a:solidFill>
                  <a:srgbClr val="0000CC"/>
                </a:solidFill>
              </a:rPr>
              <a:t>Close</a:t>
            </a:r>
            <a:r>
              <a:rPr lang="ar-IQ" b="1" dirty="0">
                <a:solidFill>
                  <a:srgbClr val="0000CC"/>
                </a:solidFill>
              </a:rPr>
              <a:t> والتكبير </a:t>
            </a:r>
            <a:r>
              <a:rPr lang="en-US" b="1" dirty="0">
                <a:solidFill>
                  <a:srgbClr val="0000CC"/>
                </a:solidFill>
              </a:rPr>
              <a:t>Max</a:t>
            </a:r>
            <a:r>
              <a:rPr lang="ar-IQ" b="1" dirty="0">
                <a:solidFill>
                  <a:srgbClr val="0000CC"/>
                </a:solidFill>
              </a:rPr>
              <a:t> والتصغير </a:t>
            </a:r>
            <a:r>
              <a:rPr lang="en-US" b="1" dirty="0">
                <a:solidFill>
                  <a:srgbClr val="0000CC"/>
                </a:solidFill>
              </a:rPr>
              <a:t>Min</a:t>
            </a:r>
            <a:r>
              <a:rPr lang="ar-IQ" dirty="0" smtClean="0"/>
              <a:t>.</a:t>
            </a:r>
            <a:endParaRPr lang="en-US" dirty="0"/>
          </a:p>
        </p:txBody>
      </p:sp>
    </p:spTree>
    <p:extLst>
      <p:ext uri="{BB962C8B-B14F-4D97-AF65-F5344CB8AC3E}">
        <p14:creationId xmlns:p14="http://schemas.microsoft.com/office/powerpoint/2010/main" val="3945222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201</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قواعد البيانات Microsoft Access 2010 </vt:lpstr>
      <vt:lpstr>الفصل الثاني التعرف على بيئة برنامج Microsoft Access 2010  وكيفية التعامل معها</vt:lpstr>
      <vt:lpstr>التعرف على بيئة برنامج Access 2010:</vt:lpstr>
      <vt:lpstr>وعند اختيار قاعدة بيانات فارغة ستظهر النافذة التالية: </vt:lpstr>
      <vt:lpstr>واجهة برنامج Microsoft Access 2010:</vt:lpstr>
      <vt:lpstr>شريط الوصول السريع Quick Access Toolbar  والذي يشمل الأوامر التالية: New, Open, Save, E-mail, Quick print, Quick Preview, Undo, Redo,Mode, Refresh All, Sys All, More Commands, Show Blow the Ribbon. وعند الرغبة بتثبيت أحد هذه الأوامر نختاره بالضغط عليه مرة واحدة حيث تظهر جانبه علامة (صح) وبالتالي يتم تثبي هذا الأمر في أعلى يسار شريط العنوان.</vt:lpstr>
      <vt:lpstr>PowerPoint Presentation</vt:lpstr>
      <vt:lpstr>الأسئلة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قواعد البيانات Microsoft Access 2010</dc:title>
  <dc:creator>user</dc:creator>
  <cp:lastModifiedBy>user</cp:lastModifiedBy>
  <cp:revision>14</cp:revision>
  <dcterms:created xsi:type="dcterms:W3CDTF">2020-04-08T03:01:16Z</dcterms:created>
  <dcterms:modified xsi:type="dcterms:W3CDTF">2020-12-22T09:33:55Z</dcterms:modified>
</cp:coreProperties>
</file>