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62" r:id="rId4"/>
    <p:sldId id="270" r:id="rId5"/>
    <p:sldId id="263" r:id="rId6"/>
    <p:sldId id="269" r:id="rId7"/>
    <p:sldId id="271" r:id="rId8"/>
    <p:sldId id="272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514" y="-33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ED0BA3-E943-400A-BF70-98D2D461AA10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4AFD3BC-507A-46D8-94E9-5CFE5E4AD0E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79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FD3BC-507A-46D8-94E9-5CFE5E4AD0E8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066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224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3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6207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4208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912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97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3229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454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4951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290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049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089F9-8DE1-40C0-8D14-065CE8748546}" type="datetimeFigureOut">
              <a:rPr lang="ar-IQ" smtClean="0"/>
              <a:t>05/06/1442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9CB35-4B0C-4FDC-8BEB-1DD5A541EA53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124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b="1" dirty="0"/>
              <a:t>قواعد البيانات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Microsoft Access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2010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5997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87" y="19510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IQ" dirty="0" smtClean="0"/>
              <a:t>يرتبط </a:t>
            </a:r>
            <a:r>
              <a:rPr lang="ar-IQ" dirty="0"/>
              <a:t>شريط التبويب </a:t>
            </a:r>
            <a:r>
              <a:rPr lang="ar-IQ" dirty="0" smtClean="0"/>
              <a:t>ارتباطاً كاملاً </a:t>
            </a:r>
            <a:r>
              <a:rPr lang="ar-IQ" dirty="0"/>
              <a:t>بشريط المجموعات </a:t>
            </a:r>
            <a:r>
              <a:rPr lang="ar-IQ" dirty="0" smtClean="0"/>
              <a:t>إذ إنه </a:t>
            </a:r>
            <a:r>
              <a:rPr lang="ar-IQ" dirty="0"/>
              <a:t>من البديهي عند اختيار تبويب معين فان المجموعات المرتبطة به تخلتف عن المجموعات المرتبطة بتبويب </a:t>
            </a:r>
            <a:r>
              <a:rPr lang="ar-IQ" dirty="0" smtClean="0"/>
              <a:t>آخر</a:t>
            </a:r>
            <a:r>
              <a:rPr lang="ar-IQ" dirty="0"/>
              <a:t>. </a:t>
            </a:r>
            <a:endParaRPr lang="en-US" dirty="0"/>
          </a:p>
          <a:p>
            <a:r>
              <a:rPr lang="ar-IQ" dirty="0"/>
              <a:t>ومن </a:t>
            </a:r>
            <a:r>
              <a:rPr lang="ar-IQ" dirty="0" smtClean="0"/>
              <a:t>أهم </a:t>
            </a:r>
            <a:r>
              <a:rPr lang="ar-IQ" dirty="0"/>
              <a:t>التبويبات المتوفرة في البرنامج:    	   </a:t>
            </a:r>
            <a:endParaRPr lang="en-US" dirty="0"/>
          </a:p>
          <a:p>
            <a:pPr lvl="0"/>
            <a:r>
              <a:rPr lang="en-US" dirty="0"/>
              <a:t>File Tab</a:t>
            </a:r>
            <a:r>
              <a:rPr lang="ar-SA" dirty="0"/>
              <a:t> تبويب الملف     </a:t>
            </a:r>
            <a:endParaRPr lang="en-US" dirty="0"/>
          </a:p>
          <a:p>
            <a:pPr lvl="0"/>
            <a:r>
              <a:rPr lang="en-US" dirty="0"/>
              <a:t>Home Tab</a:t>
            </a:r>
            <a:r>
              <a:rPr lang="ar-SA" dirty="0"/>
              <a:t>تبويب الصفحة الرئيسية   </a:t>
            </a:r>
            <a:endParaRPr lang="en-US" dirty="0"/>
          </a:p>
          <a:p>
            <a:pPr lvl="0"/>
            <a:r>
              <a:rPr lang="en-US" dirty="0"/>
              <a:t>Create Tab</a:t>
            </a:r>
            <a:r>
              <a:rPr lang="ar-SA" dirty="0"/>
              <a:t> تبويب إنشاء   </a:t>
            </a:r>
            <a:endParaRPr lang="en-US" dirty="0"/>
          </a:p>
          <a:p>
            <a:pPr lvl="0"/>
            <a:r>
              <a:rPr lang="en-US" dirty="0"/>
              <a:t>External Data </a:t>
            </a:r>
            <a:r>
              <a:rPr lang="en-US" dirty="0" smtClean="0"/>
              <a:t>Tab</a:t>
            </a:r>
            <a:r>
              <a:rPr lang="ar-IQ" dirty="0" smtClean="0"/>
              <a:t> تبويب بيانات خارجية</a:t>
            </a:r>
            <a:endParaRPr lang="en-US" dirty="0"/>
          </a:p>
          <a:p>
            <a:pPr lvl="0"/>
            <a:r>
              <a:rPr lang="en-US" dirty="0"/>
              <a:t>Database Tools</a:t>
            </a:r>
            <a:r>
              <a:rPr lang="ar-IQ" dirty="0"/>
              <a:t> </a:t>
            </a:r>
            <a:r>
              <a:rPr lang="ar-IQ" dirty="0" smtClean="0"/>
              <a:t>أدوات قاعدة البيانات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5" name="Rectangle 4"/>
          <p:cNvSpPr/>
          <p:nvPr/>
        </p:nvSpPr>
        <p:spPr>
          <a:xfrm>
            <a:off x="2971800" y="325695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b="1" dirty="0" smtClean="0">
                <a:solidFill>
                  <a:srgbClr val="FF0000"/>
                </a:solidFill>
              </a:rPr>
              <a:t>ثانياً: </a:t>
            </a:r>
            <a:r>
              <a:rPr lang="ar-IQ" sz="3200" b="1" dirty="0" smtClean="0">
                <a:solidFill>
                  <a:srgbClr val="FF0000"/>
                </a:solidFill>
              </a:rPr>
              <a:t>شريط التبويب </a:t>
            </a:r>
            <a:r>
              <a:rPr lang="en-US" sz="3200" b="1" dirty="0" smtClean="0">
                <a:solidFill>
                  <a:srgbClr val="FF0000"/>
                </a:solidFill>
              </a:rPr>
              <a:t>Tab Bar</a:t>
            </a:r>
            <a:r>
              <a:rPr lang="ar-IQ" sz="3200" b="1" dirty="0" smtClean="0">
                <a:solidFill>
                  <a:srgbClr val="FF0000"/>
                </a:solidFill>
              </a:rPr>
              <a:t>: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" r="72544" b="94471"/>
          <a:stretch/>
        </p:blipFill>
        <p:spPr bwMode="auto">
          <a:xfrm>
            <a:off x="381000" y="1140339"/>
            <a:ext cx="8415635" cy="47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72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ar-IQ" sz="2800" b="1" dirty="0" smtClean="0">
                <a:solidFill>
                  <a:srgbClr val="0000CC"/>
                </a:solidFill>
              </a:rPr>
              <a:t>ثالثاً: </a:t>
            </a:r>
            <a:r>
              <a:rPr lang="ar-IQ" sz="2800" b="1" dirty="0" smtClean="0">
                <a:solidFill>
                  <a:srgbClr val="0000CC"/>
                </a:solidFill>
              </a:rPr>
              <a:t>شريط المجموعات </a:t>
            </a:r>
            <a:r>
              <a:rPr lang="en-US" sz="2800" b="1" dirty="0" smtClean="0">
                <a:solidFill>
                  <a:srgbClr val="0000CC"/>
                </a:solidFill>
              </a:rPr>
              <a:t>Group Bar (Ribbon)</a:t>
            </a:r>
            <a:r>
              <a:rPr lang="ar-IQ" sz="2800" b="1" dirty="0" smtClean="0">
                <a:solidFill>
                  <a:srgbClr val="0000CC"/>
                </a:solidFill>
              </a:rPr>
              <a:t> :</a:t>
            </a:r>
            <a:br>
              <a:rPr lang="ar-IQ" sz="2800" b="1" dirty="0" smtClean="0">
                <a:solidFill>
                  <a:srgbClr val="0000CC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1) تبويب ملف </a:t>
            </a:r>
            <a:r>
              <a:rPr lang="en-US" sz="2800" b="1" dirty="0" smtClean="0">
                <a:solidFill>
                  <a:srgbClr val="FF0000"/>
                </a:solidFill>
              </a:rPr>
              <a:t>File Tab</a:t>
            </a:r>
            <a:r>
              <a:rPr lang="ar-IQ" sz="2800" b="1" dirty="0" smtClean="0">
                <a:solidFill>
                  <a:srgbClr val="FF0000"/>
                </a:solidFill>
              </a:rPr>
              <a:t>: </a:t>
            </a:r>
            <a:r>
              <a:rPr lang="ar-IQ" sz="2800" b="1" dirty="0" smtClean="0"/>
              <a:t>و</a:t>
            </a:r>
            <a:r>
              <a:rPr lang="ar-IQ" sz="2800" dirty="0" smtClean="0"/>
              <a:t>يحتوي على المجموعات والادوات والاوامر التالية 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686800" cy="2971800"/>
          </a:xfrm>
        </p:spPr>
        <p:txBody>
          <a:bodyPr>
            <a:noAutofit/>
          </a:bodyPr>
          <a:lstStyle/>
          <a:p>
            <a:pPr lvl="0"/>
            <a:r>
              <a:rPr lang="en-US" sz="2200" dirty="0" smtClean="0"/>
              <a:t>Save </a:t>
            </a:r>
            <a:r>
              <a:rPr lang="ar-IQ" sz="2200" dirty="0" smtClean="0"/>
              <a:t>  </a:t>
            </a:r>
            <a:r>
              <a:rPr lang="ar-IQ" sz="2200" dirty="0"/>
              <a:t>(حفظ قاعدة البيانات لاول مرة)</a:t>
            </a:r>
            <a:endParaRPr lang="en-US" sz="2200" dirty="0"/>
          </a:p>
          <a:p>
            <a:pPr lvl="0"/>
            <a:r>
              <a:rPr lang="en-US" sz="2200" dirty="0"/>
              <a:t>Save Object As </a:t>
            </a:r>
            <a:r>
              <a:rPr lang="ar-IQ" sz="2200" dirty="0"/>
              <a:t>  (حفظ الكائنات المدرجة في قاعدة البيانات)</a:t>
            </a:r>
            <a:endParaRPr lang="en-US" sz="2200" dirty="0"/>
          </a:p>
          <a:p>
            <a:pPr lvl="0"/>
            <a:r>
              <a:rPr lang="en-US" sz="2200" dirty="0"/>
              <a:t>Save Database As  </a:t>
            </a:r>
            <a:r>
              <a:rPr lang="ar-IQ" sz="2200" dirty="0"/>
              <a:t>   (لحفظ قاعدة البيانات باسم جديد)</a:t>
            </a:r>
            <a:endParaRPr lang="en-US" sz="2200" dirty="0"/>
          </a:p>
          <a:p>
            <a:pPr lvl="0"/>
            <a:r>
              <a:rPr lang="en-US" sz="2200" dirty="0"/>
              <a:t> Open </a:t>
            </a:r>
            <a:r>
              <a:rPr lang="ar-IQ" sz="2200" dirty="0"/>
              <a:t>  (فتح قاعدة بيانات موجودة مسبقا)</a:t>
            </a:r>
            <a:endParaRPr lang="en-US" sz="2200" dirty="0"/>
          </a:p>
          <a:p>
            <a:pPr lvl="0"/>
            <a:r>
              <a:rPr lang="en-US" sz="2200" dirty="0"/>
              <a:t>Close Database </a:t>
            </a:r>
            <a:r>
              <a:rPr lang="ar-IQ" sz="2200" dirty="0"/>
              <a:t>  (اغلاق قاعدة البيانات)</a:t>
            </a:r>
            <a:endParaRPr lang="en-US" sz="2200" dirty="0"/>
          </a:p>
          <a:p>
            <a:pPr lvl="0"/>
            <a:r>
              <a:rPr lang="en-US" sz="2200" dirty="0"/>
              <a:t>Info </a:t>
            </a:r>
            <a:r>
              <a:rPr lang="ar-IQ" sz="2200" dirty="0"/>
              <a:t>  (بعض المعلومات عن قاعدة البيانات التي يجري العمل عليها ويمكن من خلالها اعطاء التصاريح لبعض المستخدمين وتشفيرها وضغطها</a:t>
            </a:r>
            <a:r>
              <a:rPr lang="ar-IQ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93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>
                <a:solidFill>
                  <a:srgbClr val="FF0000"/>
                </a:solidFill>
              </a:rPr>
              <a:t>تبويب ملف </a:t>
            </a:r>
            <a:r>
              <a:rPr lang="en-US" b="1" dirty="0">
                <a:solidFill>
                  <a:srgbClr val="FF0000"/>
                </a:solidFill>
              </a:rPr>
              <a:t>File </a:t>
            </a:r>
            <a:r>
              <a:rPr lang="en-US" b="1" dirty="0" smtClean="0">
                <a:solidFill>
                  <a:srgbClr val="FF0000"/>
                </a:solidFill>
              </a:rPr>
              <a:t>Tab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Recent </a:t>
            </a:r>
            <a:r>
              <a:rPr lang="ar-IQ" dirty="0"/>
              <a:t>  (اسماء قواعد البيانات التي تم التعامل معها مؤخرا)</a:t>
            </a:r>
            <a:endParaRPr lang="en-US" dirty="0"/>
          </a:p>
          <a:p>
            <a:pPr lvl="0"/>
            <a:r>
              <a:rPr lang="en-US" dirty="0"/>
              <a:t>New </a:t>
            </a:r>
            <a:r>
              <a:rPr lang="ar-IQ" dirty="0"/>
              <a:t>  (فتح قاعدة بيانات جديدة)</a:t>
            </a:r>
            <a:endParaRPr lang="en-US" dirty="0"/>
          </a:p>
          <a:p>
            <a:pPr lvl="0"/>
            <a:r>
              <a:rPr lang="en-US" dirty="0"/>
              <a:t> Print </a:t>
            </a:r>
            <a:r>
              <a:rPr lang="ar-IQ" dirty="0"/>
              <a:t>(طباعة مكونات قاعدة البيانات واختيار نوع الطابعة وطريقة الطباعة وعدد النسخ)</a:t>
            </a:r>
            <a:endParaRPr lang="en-US" dirty="0"/>
          </a:p>
          <a:p>
            <a:pPr lvl="0"/>
            <a:r>
              <a:rPr lang="en-US" dirty="0"/>
              <a:t>Save &amp; Publish  </a:t>
            </a:r>
            <a:r>
              <a:rPr lang="ar-IQ" dirty="0" smtClean="0"/>
              <a:t> (</a:t>
            </a:r>
            <a:r>
              <a:rPr lang="ar-IQ" dirty="0"/>
              <a:t>خزن ومشاركة قاعدة البيانات في صفحات الويب</a:t>
            </a:r>
            <a:r>
              <a:rPr lang="en-US" dirty="0"/>
              <a:t>(</a:t>
            </a:r>
          </a:p>
          <a:p>
            <a:pPr lvl="0"/>
            <a:r>
              <a:rPr lang="en-US" dirty="0"/>
              <a:t>Help </a:t>
            </a:r>
            <a:r>
              <a:rPr lang="ar-IQ" dirty="0"/>
              <a:t>  (الحصول على معلومات تخص البرنامج)</a:t>
            </a:r>
            <a:endParaRPr lang="en-US" dirty="0"/>
          </a:p>
          <a:p>
            <a:pPr lvl="0"/>
            <a:r>
              <a:rPr lang="en-US" dirty="0"/>
              <a:t>Add-Ins </a:t>
            </a:r>
            <a:r>
              <a:rPr lang="ar-IQ" dirty="0"/>
              <a:t>  (ارسال الملف من خلال وسائل الاتصال كالبلوتوث)</a:t>
            </a:r>
            <a:endParaRPr lang="en-US" dirty="0"/>
          </a:p>
          <a:p>
            <a:pPr lvl="0"/>
            <a:r>
              <a:rPr lang="en-US" dirty="0"/>
              <a:t>Options  </a:t>
            </a:r>
            <a:r>
              <a:rPr lang="ar-IQ" dirty="0" smtClean="0"/>
              <a:t> (</a:t>
            </a:r>
            <a:r>
              <a:rPr lang="ar-IQ" dirty="0"/>
              <a:t>خصائص كثيرة تخص التحكم في شكل ومعطيات شاشة البرنامج</a:t>
            </a:r>
            <a:r>
              <a:rPr lang="ar-IQ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30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200" b="1" dirty="0" smtClean="0">
                <a:solidFill>
                  <a:srgbClr val="FF0000"/>
                </a:solidFill>
              </a:rPr>
              <a:t>2) تبويب الصفحة الرئيسية  </a:t>
            </a:r>
            <a:r>
              <a:rPr lang="en-US" sz="3200" b="1" dirty="0" smtClean="0">
                <a:solidFill>
                  <a:srgbClr val="FF0000"/>
                </a:solidFill>
              </a:rPr>
              <a:t>Home Tab</a:t>
            </a:r>
            <a:r>
              <a:rPr lang="ar-IQ" sz="3200" b="1" dirty="0" smtClean="0">
                <a:solidFill>
                  <a:srgbClr val="FF0000"/>
                </a:solidFill>
              </a:rPr>
              <a:t>:</a:t>
            </a:r>
            <a:r>
              <a:rPr lang="ar-IQ" sz="2800" b="1" dirty="0" smtClean="0"/>
              <a:t/>
            </a:r>
            <a:br>
              <a:rPr lang="ar-IQ" sz="2800" b="1" dirty="0" smtClean="0"/>
            </a:br>
            <a:r>
              <a:rPr lang="ar-IQ" sz="2800" dirty="0" smtClean="0"/>
              <a:t>يشمل طرائق العرض والحافظات والتنسيقات والبحث والسجلات </a:t>
            </a:r>
            <a:r>
              <a:rPr lang="ar-IQ" sz="2800" dirty="0" smtClean="0"/>
              <a:t>ويحتوي </a:t>
            </a:r>
            <a:r>
              <a:rPr lang="ar-IQ" sz="2800" dirty="0" smtClean="0"/>
              <a:t>على المجموعات والادوات والاوامرالتالية: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r>
              <a:rPr lang="en-US" dirty="0" smtClean="0"/>
              <a:t>View groups (</a:t>
            </a:r>
            <a:r>
              <a:rPr lang="ar-IQ" dirty="0" smtClean="0"/>
              <a:t>مجموعة طرق العرض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Clipboards (</a:t>
            </a:r>
            <a:r>
              <a:rPr lang="ar-IQ" dirty="0" smtClean="0"/>
              <a:t>مجموعة الحافظة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Sort &amp; Filter (</a:t>
            </a:r>
            <a:r>
              <a:rPr lang="ar-IQ" dirty="0" smtClean="0"/>
              <a:t>مجموعة الفرز والتصفية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Records (</a:t>
            </a:r>
            <a:r>
              <a:rPr lang="ar-IQ" dirty="0" smtClean="0"/>
              <a:t>مجموعة السجلات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Find (</a:t>
            </a:r>
            <a:r>
              <a:rPr lang="ar-IQ" dirty="0" smtClean="0"/>
              <a:t>مجموعة البحث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Test Formatting (</a:t>
            </a:r>
            <a:r>
              <a:rPr lang="ar-IQ" dirty="0" smtClean="0"/>
              <a:t>مجموعة تنسيق النص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01969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2800" b="1" dirty="0" smtClean="0">
                <a:solidFill>
                  <a:srgbClr val="FF0000"/>
                </a:solidFill>
              </a:rPr>
              <a:t>3) تبويب إنشاء </a:t>
            </a:r>
            <a:r>
              <a:rPr lang="en-US" sz="2800" b="1" dirty="0" smtClean="0">
                <a:solidFill>
                  <a:srgbClr val="FF0000"/>
                </a:solidFill>
              </a:rPr>
              <a:t>Create Tab</a:t>
            </a:r>
            <a:r>
              <a:rPr lang="ar-IQ" sz="2800" b="1" dirty="0" smtClean="0">
                <a:solidFill>
                  <a:srgbClr val="FF0000"/>
                </a:solidFill>
              </a:rPr>
              <a:t>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r-IQ" sz="2800" dirty="0" smtClean="0"/>
              <a:t>يستخدم لانشاء الجداول والنماذج والتقارير ووحدات الماكرو </a:t>
            </a:r>
            <a:r>
              <a:rPr lang="ar-IQ" sz="2800" dirty="0" smtClean="0"/>
              <a:t>ويحتوي </a:t>
            </a:r>
            <a:r>
              <a:rPr lang="ar-IQ" sz="2800" dirty="0" smtClean="0"/>
              <a:t>على المجموعات والادوات والاوامر التالية: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 smtClean="0"/>
              <a:t>Templates (</a:t>
            </a:r>
            <a:r>
              <a:rPr lang="ar-IQ" dirty="0" smtClean="0"/>
              <a:t>مجموعة القوالب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Tables (</a:t>
            </a:r>
            <a:r>
              <a:rPr lang="ar-IQ" dirty="0" smtClean="0"/>
              <a:t>مجموعة الجداول) </a:t>
            </a:r>
            <a:endParaRPr lang="en-US" dirty="0" smtClean="0"/>
          </a:p>
          <a:p>
            <a:pPr lvl="0" algn="l" rtl="0"/>
            <a:r>
              <a:rPr lang="en-US" dirty="0" smtClean="0"/>
              <a:t>Queries (</a:t>
            </a:r>
            <a:r>
              <a:rPr lang="ar-IQ" dirty="0" smtClean="0"/>
              <a:t>مجموعة الاستعلامات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Forms  </a:t>
            </a:r>
            <a:r>
              <a:rPr lang="ar-IQ" dirty="0" smtClean="0"/>
              <a:t>(مجموعة النماذج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Reports (</a:t>
            </a:r>
            <a:r>
              <a:rPr lang="ar-IQ" dirty="0" smtClean="0"/>
              <a:t>مجموعة التقارير</a:t>
            </a:r>
            <a:r>
              <a:rPr lang="en-US" dirty="0" smtClean="0"/>
              <a:t>)</a:t>
            </a:r>
          </a:p>
          <a:p>
            <a:pPr lvl="0" algn="l" rtl="0"/>
            <a:r>
              <a:rPr lang="en-US" dirty="0" smtClean="0"/>
              <a:t>Macros &amp; Codes (</a:t>
            </a:r>
            <a:r>
              <a:rPr lang="ar-IQ" dirty="0" smtClean="0"/>
              <a:t>مجموعة وحدات الماكرو والشفرات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2859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ar-IQ" dirty="0" smtClean="0"/>
              <a:t>الأسئلة</a:t>
            </a:r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64" t="25714" r="21071" b="8413"/>
          <a:stretch/>
        </p:blipFill>
        <p:spPr bwMode="auto">
          <a:xfrm>
            <a:off x="609600" y="907312"/>
            <a:ext cx="7924800" cy="497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0660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068826" y="2362200"/>
                <a:ext cx="6781800" cy="3231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SA" sz="2400" b="1" dirty="0" smtClean="0">
                    <a:solidFill>
                      <a:srgbClr val="FF0000"/>
                    </a:solidFill>
                  </a:rPr>
                  <a:t>س: </a:t>
                </a:r>
                <a:r>
                  <a:rPr lang="ar-SA" sz="2400" b="1" dirty="0">
                    <a:solidFill>
                      <a:srgbClr val="FF0000"/>
                    </a:solidFill>
                  </a:rPr>
                  <a:t>اكتب المسار لكل أمر من الأوامر التالية: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حفظ قاعدة البيانات باسم </a:t>
                </a:r>
                <a:r>
                  <a:rPr lang="ar-SA" dirty="0" smtClean="0"/>
                  <a:t>جديد.</a:t>
                </a:r>
                <a:endParaRPr lang="en-US" dirty="0" smtClean="0"/>
              </a:p>
              <a:p>
                <a:pPr algn="l" rtl="0"/>
                <a:r>
                  <a:rPr lang="en-US" dirty="0" smtClean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save database as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فتح قاعدة بيانات </a:t>
                </a:r>
                <a:r>
                  <a:rPr lang="ar-SA" dirty="0"/>
                  <a:t>موجودة </a:t>
                </a:r>
                <a:r>
                  <a:rPr lang="ar-SA" dirty="0" smtClean="0"/>
                  <a:t>سابقاً</a:t>
                </a:r>
                <a:r>
                  <a:rPr lang="ar-SA" dirty="0" smtClean="0"/>
                  <a:t>.</a:t>
                </a:r>
                <a:endParaRPr lang="en-US" dirty="0"/>
              </a:p>
              <a:p>
                <a:pPr algn="l" rtl="0"/>
                <a:r>
                  <a:rPr lang="en-US" dirty="0" smtClean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open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فتح </a:t>
                </a:r>
                <a:r>
                  <a:rPr lang="ar-SA"/>
                  <a:t>قاعدة </a:t>
                </a:r>
                <a:r>
                  <a:rPr lang="ar-SA" smtClean="0"/>
                  <a:t>بيانات جديدة</a:t>
                </a:r>
                <a:r>
                  <a:rPr lang="ar-SA" dirty="0"/>
                  <a:t>.</a:t>
                </a:r>
                <a:endParaRPr lang="en-US" dirty="0"/>
              </a:p>
              <a:p>
                <a:pPr algn="l" rtl="0"/>
                <a:r>
                  <a:rPr lang="en-US" dirty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New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Blank database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طباعة مكونات قاعدة البيانات واختيار نوع الطابعة.</a:t>
                </a:r>
                <a:endParaRPr lang="en-US" dirty="0"/>
              </a:p>
              <a:p>
                <a:pPr algn="l" rtl="0"/>
                <a:r>
                  <a:rPr lang="en-US" dirty="0"/>
                  <a:t>File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print</a:t>
                </a:r>
              </a:p>
              <a:p>
                <a:pPr marL="285750" lvl="0" indent="-285750">
                  <a:buFont typeface="Arial" pitchFamily="34" charset="0"/>
                  <a:buChar char="•"/>
                </a:pPr>
                <a:r>
                  <a:rPr lang="ar-SA" dirty="0"/>
                  <a:t>فرز وتصفية البيانات.</a:t>
                </a:r>
                <a:endParaRPr lang="en-US" dirty="0"/>
              </a:p>
              <a:p>
                <a:pPr algn="l" rtl="0"/>
                <a:r>
                  <a:rPr lang="en-US" dirty="0"/>
                  <a:t>Home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→</m:t>
                    </m:r>
                  </m:oMath>
                </a14:m>
                <a:r>
                  <a:rPr lang="en-US" dirty="0"/>
                  <a:t> sort and </a:t>
                </a:r>
                <a:r>
                  <a:rPr lang="en-US" dirty="0" smtClean="0"/>
                  <a:t>filter</a:t>
                </a:r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826" y="2362200"/>
                <a:ext cx="6781800" cy="3231654"/>
              </a:xfrm>
              <a:prstGeom prst="rect">
                <a:avLst/>
              </a:prstGeom>
              <a:blipFill rotWithShape="1">
                <a:blip r:embed="rId2"/>
                <a:stretch>
                  <a:fillRect l="-719" t="-1698" r="-1348" b="-188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8" t="46349" r="21161" b="26825"/>
          <a:stretch/>
        </p:blipFill>
        <p:spPr bwMode="auto">
          <a:xfrm>
            <a:off x="1066800" y="304800"/>
            <a:ext cx="6783826" cy="1839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24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3146</TotalTime>
  <Words>346</Words>
  <Application>Microsoft Office PowerPoint</Application>
  <PresentationFormat>On-screen Show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قواعد البيانات Microsoft Access 2010 </vt:lpstr>
      <vt:lpstr>PowerPoint Presentation</vt:lpstr>
      <vt:lpstr>ثالثاً: شريط المجموعات Group Bar (Ribbon) : 1) تبويب ملف File Tab: ويحتوي على المجموعات والادوات والاوامر التالية :</vt:lpstr>
      <vt:lpstr>تبويب ملف File Tab</vt:lpstr>
      <vt:lpstr>2) تبويب الصفحة الرئيسية  Home Tab: يشمل طرائق العرض والحافظات والتنسيقات والبحث والسجلات ويحتوي على المجموعات والادوات والاوامرالتالية:</vt:lpstr>
      <vt:lpstr>3) تبويب إنشاء Create Tab: يستخدم لانشاء الجداول والنماذج والتقارير ووحدات الماكرو ويحتوي على المجموعات والادوات والاوامر التالية:</vt:lpstr>
      <vt:lpstr>الأسئلة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قواعد البيانات Microsoft Access 2010</dc:title>
  <dc:creator>user</dc:creator>
  <cp:lastModifiedBy>user</cp:lastModifiedBy>
  <cp:revision>23</cp:revision>
  <dcterms:created xsi:type="dcterms:W3CDTF">2020-04-08T03:01:16Z</dcterms:created>
  <dcterms:modified xsi:type="dcterms:W3CDTF">2021-01-18T09:44:03Z</dcterms:modified>
</cp:coreProperties>
</file>